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8.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9.xml" ContentType="application/vnd.openxmlformats-officedocument.presentationml.notesSlide+xml"/>
  <Override PartName="/ppt/charts/chart10.xml" ContentType="application/vnd.openxmlformats-officedocument.drawingml.chart+xml"/>
  <Override PartName="/ppt/drawings/drawing1.xml" ContentType="application/vnd.openxmlformats-officedocument.drawingml.chartshapes+xml"/>
  <Override PartName="/ppt/notesSlides/notesSlide20.xml" ContentType="application/vnd.openxmlformats-officedocument.presentationml.notesSl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2.xml" ContentType="application/vnd.openxmlformats-officedocument.themeOverr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3.xml" ContentType="application/vnd.openxmlformats-officedocument.themeOverride+xml"/>
  <Override PartName="/ppt/notesSlides/notesSlide21.xml" ContentType="application/vnd.openxmlformats-officedocument.presentationml.notesSlid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393" r:id="rId4"/>
    <p:sldMasterId id="2147484444" r:id="rId5"/>
  </p:sldMasterIdLst>
  <p:notesMasterIdLst>
    <p:notesMasterId r:id="rId32"/>
  </p:notesMasterIdLst>
  <p:handoutMasterIdLst>
    <p:handoutMasterId r:id="rId33"/>
  </p:handoutMasterIdLst>
  <p:sldIdLst>
    <p:sldId id="907" r:id="rId6"/>
    <p:sldId id="868" r:id="rId7"/>
    <p:sldId id="965" r:id="rId8"/>
    <p:sldId id="998" r:id="rId9"/>
    <p:sldId id="1037" r:id="rId10"/>
    <p:sldId id="1038" r:id="rId11"/>
    <p:sldId id="1004" r:id="rId12"/>
    <p:sldId id="1005" r:id="rId13"/>
    <p:sldId id="993" r:id="rId14"/>
    <p:sldId id="1006" r:id="rId15"/>
    <p:sldId id="1007" r:id="rId16"/>
    <p:sldId id="1000" r:id="rId17"/>
    <p:sldId id="1001" r:id="rId18"/>
    <p:sldId id="1003" r:id="rId19"/>
    <p:sldId id="1008" r:id="rId20"/>
    <p:sldId id="1009" r:id="rId21"/>
    <p:sldId id="1010" r:id="rId22"/>
    <p:sldId id="1011" r:id="rId23"/>
    <p:sldId id="1012" r:id="rId24"/>
    <p:sldId id="1013" r:id="rId25"/>
    <p:sldId id="1014" r:id="rId26"/>
    <p:sldId id="1015" r:id="rId27"/>
    <p:sldId id="1016" r:id="rId28"/>
    <p:sldId id="1017" r:id="rId29"/>
    <p:sldId id="1018" r:id="rId30"/>
    <p:sldId id="981" r:id="rId31"/>
  </p:sldIdLst>
  <p:sldSz cx="12188825" cy="6858000"/>
  <p:notesSz cx="7010400" cy="9296400"/>
  <p:defaultTex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3" pos="7487" userDrawn="1">
          <p15:clr>
            <a:srgbClr val="A4A3A4"/>
          </p15:clr>
        </p15:guide>
        <p15:guide id="4" pos="95" userDrawn="1">
          <p15:clr>
            <a:srgbClr val="A4A3A4"/>
          </p15:clr>
        </p15:guide>
        <p15:guide id="5" orient="horz" pos="1056" userDrawn="1">
          <p15:clr>
            <a:srgbClr val="A4A3A4"/>
          </p15:clr>
        </p15:guide>
        <p15:guide id="6" pos="3839" userDrawn="1">
          <p15:clr>
            <a:srgbClr val="A4A3A4"/>
          </p15:clr>
        </p15:guide>
        <p15:guide id="8" orient="horz" pos="4176" userDrawn="1">
          <p15:clr>
            <a:srgbClr val="A4A3A4"/>
          </p15:clr>
        </p15:guide>
        <p15:guide id="9" orient="horz" pos="3360" userDrawn="1">
          <p15:clr>
            <a:srgbClr val="A4A3A4"/>
          </p15:clr>
        </p15:guide>
        <p15:guide id="10" orient="horz" pos="2136" userDrawn="1">
          <p15:clr>
            <a:srgbClr val="A4A3A4"/>
          </p15:clr>
        </p15:guide>
        <p15:guide id="12" orient="horz" pos="2496" userDrawn="1">
          <p15:clr>
            <a:srgbClr val="A4A3A4"/>
          </p15:clr>
        </p15:guide>
        <p15:guide id="13" orient="horz" pos="768"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A44B32-9D1C-A5B9-51AE-F91D78086F40}" name="Ana Cecilia Hernández" initials="ACH" userId="Ana Cecilia Hernández" providerId="None"/>
  <p188:author id="{F8B12842-3705-317E-2947-D2E63EE39187}" name="Amit Singh" initials="AS" userId="S::amit.singh@agilethought.com::550fc90e-a9c7-4765-b1f5-b9eaa89cb8fe" providerId="AD"/>
  <p188:author id="{5B4FED69-C3C4-A02F-F7D3-20F13862DBB7}" name="Ana Cecilia Hernández" initials="AH" userId="S::ana.hernandez@agilethought.com::6b47d064-bb85-442b-a920-c9982a7a73fa" providerId="AD"/>
  <p188:author id="{FF460ACE-5ADA-3B4C-2C0A-37121D4A5C60}" name="Kathy Sadden" initials="KS" userId="S::kathy.sadden@agilethought.com::e1a57aeb-8720-4e7c-8611-763a05be6c0c" providerId="AD"/>
  <p188:author id="{E7D6DCD1-8536-3D42-EC7F-27DCB94246EB}" name="rob b" initials="rb" userId="e6c2e46a8ed772ab"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Kay Bukhari" initials="KB" lastIdx="1" clrIdx="6">
    <p:extLst>
      <p:ext uri="{19B8F6BF-5375-455C-9EA6-DF929625EA0E}">
        <p15:presenceInfo xmlns:p15="http://schemas.microsoft.com/office/powerpoint/2012/main" userId="5b701e01339ccd88" providerId="Windows Live"/>
      </p:ext>
    </p:extLst>
  </p:cmAuthor>
  <p:cmAuthor id="1" name="Paul Boni" initials="PB" lastIdx="16" clrIdx="0"/>
  <p:cmAuthor id="2" name="Natalie Bogdanos" initials="NB" lastIdx="8" clrIdx="1"/>
  <p:cmAuthor id="3" name="Kerry Anne Conlin" initials="KAC" lastIdx="1" clrIdx="2"/>
  <p:cmAuthor id="4" name="Joshua Muntner" initials="JM" lastIdx="16" clrIdx="3"/>
  <p:cmAuthor id="5" name="sgilman" initials="s" lastIdx="3" clrIdx="4"/>
  <p:cmAuthor id="6" name="Cara Cassino" initials="" lastIdx="1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2"/>
    <a:srgbClr val="80D7FC"/>
    <a:srgbClr val="027FB6"/>
    <a:srgbClr val="025F88"/>
    <a:srgbClr val="023E5A"/>
    <a:srgbClr val="41C1FC"/>
    <a:srgbClr val="C0EBFF"/>
    <a:srgbClr val="047CB2"/>
    <a:srgbClr val="013F5B"/>
    <a:srgbClr val="69C2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42"/>
    <p:restoredTop sz="77635" autoAdjust="0"/>
  </p:normalViewPr>
  <p:slideViewPr>
    <p:cSldViewPr snapToGrid="0">
      <p:cViewPr>
        <p:scale>
          <a:sx n="46" d="100"/>
          <a:sy n="46" d="100"/>
        </p:scale>
        <p:origin x="1496" y="344"/>
      </p:cViewPr>
      <p:guideLst>
        <p:guide pos="7487"/>
        <p:guide pos="95"/>
        <p:guide orient="horz" pos="1056"/>
        <p:guide pos="3839"/>
        <p:guide orient="horz" pos="4176"/>
        <p:guide orient="horz" pos="3360"/>
        <p:guide orient="horz" pos="2136"/>
        <p:guide orient="horz" pos="2496"/>
        <p:guide orient="horz" pos="768"/>
      </p:guideLst>
    </p:cSldViewPr>
  </p:slideViewPr>
  <p:notesTextViewPr>
    <p:cViewPr>
      <p:scale>
        <a:sx n="1" d="1"/>
        <a:sy n="1" d="1"/>
      </p:scale>
      <p:origin x="0" y="0"/>
    </p:cViewPr>
  </p:notesTextViewPr>
  <p:notesViewPr>
    <p:cSldViewPr snapToGrid="0">
      <p:cViewPr>
        <p:scale>
          <a:sx n="92" d="100"/>
          <a:sy n="92" d="100"/>
        </p:scale>
        <p:origin x="3392" y="-21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F:\Science%20VM\Consultant%20Agreements%20&amp;%20Companies\Decoy%20Biosystems\Crown%20Bio\U1707%20H22%20Eff\Ind%20Mouse%20Chart%20Crown%20H22%20Indo.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F:\Science%20VM\Consultant%20Agreements%20&amp;%20Companies\Decoy%20Biosystems\Crown%20Bio\U1702%20DB12%20Repeat%20Ramos\U1702%20Repeat%20Ramos%20Figure%202017-04-14.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F:\Science%20VM\Consultant%20Agreements%20&amp;%20Companies\Decoy%20Biosystems\Crown%20Bio\U1702%20DB12%20Repeat%20Ramos\Ind%20Mouse%20Chart%20Re-challenge%20U1702%20repeat%20Ramos.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F:\Science%20VM\Consultant%20Agreements%20&amp;%20Companies\Decoy%20Biosystems\Crown%20Bio\U1702%20DB12%20Repeat%20Ramos\Ind%20Mouse%20Chart%20Cell%20Culture%20Matched%20Challenge%20U1702%20repeat%20Ramos.xlsx"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file:///C:\Science%20VM%20Dell\Decoy%20Biosystems\Crown%20Bio\U2102%20EMT6-HER2%20San%20Diego\Ind%20Mouse%20Chart%20Crown%20EMT6-HER2%20Decoy10%202X%202022-02-03%20Final.xlsx" TargetMode="External"/><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oleObject" Target="file:///C:\Science%20VM%20Dell\Decoy%20Biosystems\Crown%20Bio\U2103%20EMT6%20San%20Diego\U2103%20Ind%20Mouse%20Chart%20Crown%20EMT6%20Decoy10%202X%202022-03-11%20Final.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F:\Science%20VM\Consultant%20Agreements%20&amp;%20Companies\Decoy%20Biosystems\Crown%20Bio\U1707%20H22%20Eff\Ind%20Mouse%20Chart%20Crown%20H22%20Veh.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Science%20VM\Consultant%20Agreements%20&amp;%20Companies\Decoy%20Biosystems\Crown%20Bio\U1707%20H22%20Eff\Ind%20Mouse%20Chart%20Crown%20H22%20Decoy2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Science%20VM\Consultant%20Agreements%20&amp;%20Companies\Decoy%20Biosystems\Crown%20Bio\U1707%20H22%20Eff\Ind%20Mouse%20Chart%20Crown%20H22%20Decoy20%20+%20Indo.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oleObject" Target="file:///C:\Michael%20Surface%20Data\Science%20VM\Consultant%20Agreements%20&amp;%20Companies\Decoy%20Biosystems\Crown%20Bio\U1803%20H22%20HCC%20EFF\Ind%20Mouse%20Chart%20Crown%20U1803%20H22%20Re-Challenge%20.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Michael%20Surface%20Data\Science%20VM\Consultant%20Agreements%20&amp;%20Companies\Decoy%20Biosystems\Crown%20Bio\U1803%20H22%20HCC%20EFF\Ind%20Mouse%20Chart%20Crown%20U1803%20H22%20Naive.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F:\Science%20VM\Consultant%20Agreements%20&amp;%20Companies\Decoy%20Biosystems\Crown%20Bio\DB6@CrownA20%20new%20lot%20DB103\Ind%20Mouse%20Chart%20CTX%20+%20DB103%203x10%5e8%20and%201x10%5e9%20U1605%20A20.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F:\Science%20VM\Consultant%20Agreements%20&amp;%20Companies\Decoy%20Biosystems\Crown%20Bio\DB6@CrownA20%20new%20lot%20DB103\Ind%20Mouse%20Chart%20Cell%20Culture%20Matched%20Re-Challenge%20U1605%20A20.xlsx" TargetMode="External"/><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oleObject" Target="file:///F:\Science%20VM\Consultant%20Agreements%20&amp;%20Companies\Decoy%20Biosystems\Crown%20Bio\DB6@CrownA20%20new%20lot%20DB103\Ind%20Mouse%20Chart%20Cell%20Culture%20Matched%20Challenge%20U1605%20A20.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100" b="1" baseline="0" dirty="0">
                <a:solidFill>
                  <a:schemeClr val="tx1"/>
                </a:solidFill>
                <a:latin typeface="Arial" panose="020B0604020202020204" pitchFamily="34" charset="0"/>
                <a:cs typeface="Arial" panose="020B0604020202020204" pitchFamily="34" charset="0"/>
              </a:rPr>
              <a:t> </a:t>
            </a:r>
            <a:endParaRPr lang="en-US" sz="1100"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IL"/>
        </a:p>
      </c:txPr>
    </c:title>
    <c:autoTitleDeleted val="0"/>
    <c:plotArea>
      <c:layout>
        <c:manualLayout>
          <c:layoutTarget val="inner"/>
          <c:xMode val="edge"/>
          <c:yMode val="edge"/>
          <c:x val="0.17672888111208321"/>
          <c:y val="4.7867063492063495E-2"/>
          <c:w val="0.77387309225235734"/>
          <c:h val="0.74141865079365077"/>
        </c:manualLayout>
      </c:layout>
      <c:scatterChart>
        <c:scatterStyle val="lineMarker"/>
        <c:varyColors val="0"/>
        <c:ser>
          <c:idx val="0"/>
          <c:order val="0"/>
          <c:tx>
            <c:strRef>
              <c:f>Sheet1!$D$6</c:f>
              <c:strCache>
                <c:ptCount val="1"/>
                <c:pt idx="0">
                  <c:v>Mouse 1</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Sheet1!$C$7:$C$32</c:f>
              <c:numCache>
                <c:formatCode>General</c:formatCode>
                <c:ptCount val="26"/>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pt idx="19">
                  <c:v>48</c:v>
                </c:pt>
                <c:pt idx="20">
                  <c:v>50</c:v>
                </c:pt>
                <c:pt idx="21">
                  <c:v>53</c:v>
                </c:pt>
                <c:pt idx="22">
                  <c:v>55</c:v>
                </c:pt>
              </c:numCache>
            </c:numRef>
          </c:xVal>
          <c:yVal>
            <c:numRef>
              <c:f>Sheet1!$D$7:$D$32</c:f>
              <c:numCache>
                <c:formatCode>General</c:formatCode>
                <c:ptCount val="26"/>
                <c:pt idx="0">
                  <c:v>125</c:v>
                </c:pt>
                <c:pt idx="1">
                  <c:v>152</c:v>
                </c:pt>
                <c:pt idx="2">
                  <c:v>288</c:v>
                </c:pt>
                <c:pt idx="3">
                  <c:v>276</c:v>
                </c:pt>
                <c:pt idx="4">
                  <c:v>349</c:v>
                </c:pt>
                <c:pt idx="5">
                  <c:v>461</c:v>
                </c:pt>
                <c:pt idx="6">
                  <c:v>573</c:v>
                </c:pt>
                <c:pt idx="7">
                  <c:v>1065</c:v>
                </c:pt>
                <c:pt idx="8">
                  <c:v>1599</c:v>
                </c:pt>
                <c:pt idx="9">
                  <c:v>2255</c:v>
                </c:pt>
                <c:pt idx="10">
                  <c:v>2905</c:v>
                </c:pt>
                <c:pt idx="11">
                  <c:v>3806</c:v>
                </c:pt>
              </c:numCache>
            </c:numRef>
          </c:yVal>
          <c:smooth val="0"/>
          <c:extLst>
            <c:ext xmlns:c16="http://schemas.microsoft.com/office/drawing/2014/chart" uri="{C3380CC4-5D6E-409C-BE32-E72D297353CC}">
              <c16:uniqueId val="{00000000-8787-A345-98CD-DE5D5A3ECE63}"/>
            </c:ext>
          </c:extLst>
        </c:ser>
        <c:ser>
          <c:idx val="1"/>
          <c:order val="1"/>
          <c:tx>
            <c:strRef>
              <c:f>Sheet1!$E$6</c:f>
              <c:strCache>
                <c:ptCount val="1"/>
                <c:pt idx="0">
                  <c:v>Mouse 2</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Sheet1!$C$7:$C$32</c:f>
              <c:numCache>
                <c:formatCode>General</c:formatCode>
                <c:ptCount val="26"/>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pt idx="19">
                  <c:v>48</c:v>
                </c:pt>
                <c:pt idx="20">
                  <c:v>50</c:v>
                </c:pt>
                <c:pt idx="21">
                  <c:v>53</c:v>
                </c:pt>
                <c:pt idx="22">
                  <c:v>55</c:v>
                </c:pt>
              </c:numCache>
            </c:numRef>
          </c:xVal>
          <c:yVal>
            <c:numRef>
              <c:f>Sheet1!$E$7:$E$32</c:f>
              <c:numCache>
                <c:formatCode>General</c:formatCode>
                <c:ptCount val="26"/>
                <c:pt idx="0">
                  <c:v>89</c:v>
                </c:pt>
                <c:pt idx="1">
                  <c:v>102</c:v>
                </c:pt>
                <c:pt idx="2">
                  <c:v>173</c:v>
                </c:pt>
                <c:pt idx="3">
                  <c:v>141</c:v>
                </c:pt>
                <c:pt idx="4">
                  <c:v>169</c:v>
                </c:pt>
                <c:pt idx="5">
                  <c:v>200</c:v>
                </c:pt>
                <c:pt idx="6">
                  <c:v>251</c:v>
                </c:pt>
                <c:pt idx="7">
                  <c:v>376</c:v>
                </c:pt>
                <c:pt idx="8">
                  <c:v>627</c:v>
                </c:pt>
                <c:pt idx="9">
                  <c:v>641</c:v>
                </c:pt>
                <c:pt idx="10">
                  <c:v>542</c:v>
                </c:pt>
                <c:pt idx="11">
                  <c:v>890</c:v>
                </c:pt>
                <c:pt idx="12">
                  <c:v>1111</c:v>
                </c:pt>
                <c:pt idx="13">
                  <c:v>1116</c:v>
                </c:pt>
                <c:pt idx="14">
                  <c:v>1385</c:v>
                </c:pt>
                <c:pt idx="15">
                  <c:v>1545</c:v>
                </c:pt>
                <c:pt idx="16">
                  <c:v>1738</c:v>
                </c:pt>
                <c:pt idx="17">
                  <c:v>1837</c:v>
                </c:pt>
                <c:pt idx="18">
                  <c:v>1932</c:v>
                </c:pt>
                <c:pt idx="19">
                  <c:v>2184</c:v>
                </c:pt>
                <c:pt idx="20">
                  <c:v>2413</c:v>
                </c:pt>
                <c:pt idx="21">
                  <c:v>2736</c:v>
                </c:pt>
                <c:pt idx="22">
                  <c:v>3683</c:v>
                </c:pt>
              </c:numCache>
            </c:numRef>
          </c:yVal>
          <c:smooth val="0"/>
          <c:extLst>
            <c:ext xmlns:c16="http://schemas.microsoft.com/office/drawing/2014/chart" uri="{C3380CC4-5D6E-409C-BE32-E72D297353CC}">
              <c16:uniqueId val="{00000001-8787-A345-98CD-DE5D5A3ECE63}"/>
            </c:ext>
          </c:extLst>
        </c:ser>
        <c:ser>
          <c:idx val="2"/>
          <c:order val="2"/>
          <c:tx>
            <c:strRef>
              <c:f>Sheet1!$F$6</c:f>
              <c:strCache>
                <c:ptCount val="1"/>
                <c:pt idx="0">
                  <c:v>Mouse 3</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xVal>
            <c:numRef>
              <c:f>Sheet1!$C$7:$C$32</c:f>
              <c:numCache>
                <c:formatCode>General</c:formatCode>
                <c:ptCount val="26"/>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pt idx="19">
                  <c:v>48</c:v>
                </c:pt>
                <c:pt idx="20">
                  <c:v>50</c:v>
                </c:pt>
                <c:pt idx="21">
                  <c:v>53</c:v>
                </c:pt>
                <c:pt idx="22">
                  <c:v>55</c:v>
                </c:pt>
              </c:numCache>
            </c:numRef>
          </c:xVal>
          <c:yVal>
            <c:numRef>
              <c:f>Sheet1!$F$7:$F$32</c:f>
              <c:numCache>
                <c:formatCode>General</c:formatCode>
                <c:ptCount val="26"/>
                <c:pt idx="0">
                  <c:v>96</c:v>
                </c:pt>
                <c:pt idx="1">
                  <c:v>205</c:v>
                </c:pt>
                <c:pt idx="2">
                  <c:v>492</c:v>
                </c:pt>
                <c:pt idx="3">
                  <c:v>407</c:v>
                </c:pt>
                <c:pt idx="4">
                  <c:v>661</c:v>
                </c:pt>
                <c:pt idx="5">
                  <c:v>1017</c:v>
                </c:pt>
                <c:pt idx="6">
                  <c:v>1766</c:v>
                </c:pt>
                <c:pt idx="7">
                  <c:v>3848</c:v>
                </c:pt>
              </c:numCache>
            </c:numRef>
          </c:yVal>
          <c:smooth val="0"/>
          <c:extLst>
            <c:ext xmlns:c16="http://schemas.microsoft.com/office/drawing/2014/chart" uri="{C3380CC4-5D6E-409C-BE32-E72D297353CC}">
              <c16:uniqueId val="{00000002-8787-A345-98CD-DE5D5A3ECE63}"/>
            </c:ext>
          </c:extLst>
        </c:ser>
        <c:ser>
          <c:idx val="3"/>
          <c:order val="3"/>
          <c:tx>
            <c:strRef>
              <c:f>Sheet1!$G$6</c:f>
              <c:strCache>
                <c:ptCount val="1"/>
                <c:pt idx="0">
                  <c:v>Mouse 4</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Sheet1!$C$7:$C$32</c:f>
              <c:numCache>
                <c:formatCode>General</c:formatCode>
                <c:ptCount val="26"/>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pt idx="19">
                  <c:v>48</c:v>
                </c:pt>
                <c:pt idx="20">
                  <c:v>50</c:v>
                </c:pt>
                <c:pt idx="21">
                  <c:v>53</c:v>
                </c:pt>
                <c:pt idx="22">
                  <c:v>55</c:v>
                </c:pt>
              </c:numCache>
            </c:numRef>
          </c:xVal>
          <c:yVal>
            <c:numRef>
              <c:f>Sheet1!$G$7:$G$32</c:f>
              <c:numCache>
                <c:formatCode>General</c:formatCode>
                <c:ptCount val="26"/>
                <c:pt idx="0">
                  <c:v>116</c:v>
                </c:pt>
                <c:pt idx="1">
                  <c:v>146</c:v>
                </c:pt>
                <c:pt idx="2">
                  <c:v>307</c:v>
                </c:pt>
                <c:pt idx="3">
                  <c:v>438</c:v>
                </c:pt>
                <c:pt idx="4">
                  <c:v>472</c:v>
                </c:pt>
                <c:pt idx="5">
                  <c:v>603</c:v>
                </c:pt>
                <c:pt idx="6">
                  <c:v>756</c:v>
                </c:pt>
                <c:pt idx="7">
                  <c:v>1844</c:v>
                </c:pt>
                <c:pt idx="8">
                  <c:v>1944</c:v>
                </c:pt>
                <c:pt idx="9">
                  <c:v>2730</c:v>
                </c:pt>
                <c:pt idx="10">
                  <c:v>3806</c:v>
                </c:pt>
              </c:numCache>
            </c:numRef>
          </c:yVal>
          <c:smooth val="0"/>
          <c:extLst>
            <c:ext xmlns:c16="http://schemas.microsoft.com/office/drawing/2014/chart" uri="{C3380CC4-5D6E-409C-BE32-E72D297353CC}">
              <c16:uniqueId val="{00000003-8787-A345-98CD-DE5D5A3ECE63}"/>
            </c:ext>
          </c:extLst>
        </c:ser>
        <c:ser>
          <c:idx val="4"/>
          <c:order val="4"/>
          <c:tx>
            <c:strRef>
              <c:f>Sheet1!$H$6</c:f>
              <c:strCache>
                <c:ptCount val="1"/>
                <c:pt idx="0">
                  <c:v>Mouse 5</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Sheet1!$C$7:$C$32</c:f>
              <c:numCache>
                <c:formatCode>General</c:formatCode>
                <c:ptCount val="26"/>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pt idx="19">
                  <c:v>48</c:v>
                </c:pt>
                <c:pt idx="20">
                  <c:v>50</c:v>
                </c:pt>
                <c:pt idx="21">
                  <c:v>53</c:v>
                </c:pt>
                <c:pt idx="22">
                  <c:v>55</c:v>
                </c:pt>
              </c:numCache>
            </c:numRef>
          </c:xVal>
          <c:yVal>
            <c:numRef>
              <c:f>Sheet1!$H$7:$H$32</c:f>
              <c:numCache>
                <c:formatCode>General</c:formatCode>
                <c:ptCount val="26"/>
                <c:pt idx="0">
                  <c:v>71</c:v>
                </c:pt>
                <c:pt idx="1">
                  <c:v>232</c:v>
                </c:pt>
                <c:pt idx="2">
                  <c:v>445</c:v>
                </c:pt>
                <c:pt idx="3">
                  <c:v>532</c:v>
                </c:pt>
                <c:pt idx="4">
                  <c:v>499</c:v>
                </c:pt>
                <c:pt idx="5">
                  <c:v>791</c:v>
                </c:pt>
                <c:pt idx="6">
                  <c:v>893</c:v>
                </c:pt>
                <c:pt idx="7">
                  <c:v>1605</c:v>
                </c:pt>
                <c:pt idx="8">
                  <c:v>2113</c:v>
                </c:pt>
                <c:pt idx="9">
                  <c:v>3200</c:v>
                </c:pt>
              </c:numCache>
            </c:numRef>
          </c:yVal>
          <c:smooth val="0"/>
          <c:extLst>
            <c:ext xmlns:c16="http://schemas.microsoft.com/office/drawing/2014/chart" uri="{C3380CC4-5D6E-409C-BE32-E72D297353CC}">
              <c16:uniqueId val="{00000004-8787-A345-98CD-DE5D5A3ECE63}"/>
            </c:ext>
          </c:extLst>
        </c:ser>
        <c:ser>
          <c:idx val="5"/>
          <c:order val="5"/>
          <c:tx>
            <c:strRef>
              <c:f>Sheet1!$I$6</c:f>
              <c:strCache>
                <c:ptCount val="1"/>
                <c:pt idx="0">
                  <c:v>Mouse 6</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Sheet1!$C$7:$C$32</c:f>
              <c:numCache>
                <c:formatCode>General</c:formatCode>
                <c:ptCount val="26"/>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pt idx="19">
                  <c:v>48</c:v>
                </c:pt>
                <c:pt idx="20">
                  <c:v>50</c:v>
                </c:pt>
                <c:pt idx="21">
                  <c:v>53</c:v>
                </c:pt>
                <c:pt idx="22">
                  <c:v>55</c:v>
                </c:pt>
              </c:numCache>
            </c:numRef>
          </c:xVal>
          <c:yVal>
            <c:numRef>
              <c:f>Sheet1!$I$7:$I$32</c:f>
              <c:numCache>
                <c:formatCode>General</c:formatCode>
                <c:ptCount val="26"/>
                <c:pt idx="0">
                  <c:v>127</c:v>
                </c:pt>
                <c:pt idx="1">
                  <c:v>169</c:v>
                </c:pt>
                <c:pt idx="2">
                  <c:v>307</c:v>
                </c:pt>
                <c:pt idx="3">
                  <c:v>232</c:v>
                </c:pt>
                <c:pt idx="4">
                  <c:v>278</c:v>
                </c:pt>
                <c:pt idx="5">
                  <c:v>429</c:v>
                </c:pt>
                <c:pt idx="6">
                  <c:v>947</c:v>
                </c:pt>
                <c:pt idx="7">
                  <c:v>1424</c:v>
                </c:pt>
                <c:pt idx="8">
                  <c:v>2013</c:v>
                </c:pt>
                <c:pt idx="9">
                  <c:v>2686</c:v>
                </c:pt>
                <c:pt idx="10">
                  <c:v>2831</c:v>
                </c:pt>
                <c:pt idx="11">
                  <c:v>4369</c:v>
                </c:pt>
              </c:numCache>
            </c:numRef>
          </c:yVal>
          <c:smooth val="0"/>
          <c:extLst>
            <c:ext xmlns:c16="http://schemas.microsoft.com/office/drawing/2014/chart" uri="{C3380CC4-5D6E-409C-BE32-E72D297353CC}">
              <c16:uniqueId val="{00000005-8787-A345-98CD-DE5D5A3ECE63}"/>
            </c:ext>
          </c:extLst>
        </c:ser>
        <c:dLbls>
          <c:showLegendKey val="0"/>
          <c:showVal val="0"/>
          <c:showCatName val="0"/>
          <c:showSerName val="0"/>
          <c:showPercent val="0"/>
          <c:showBubbleSize val="0"/>
        </c:dLbls>
        <c:axId val="229085216"/>
        <c:axId val="229093448"/>
      </c:scatterChart>
      <c:valAx>
        <c:axId val="229085216"/>
        <c:scaling>
          <c:orientation val="minMax"/>
          <c:max val="75"/>
          <c:min val="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b="1" dirty="0">
                    <a:solidFill>
                      <a:schemeClr val="tx1"/>
                    </a:solidFill>
                    <a:latin typeface="Arial" panose="020B0604020202020204" pitchFamily="34" charset="0"/>
                    <a:cs typeface="Arial" panose="020B0604020202020204" pitchFamily="34" charset="0"/>
                  </a:rPr>
                  <a:t>Days</a:t>
                </a:r>
                <a:r>
                  <a:rPr lang="en-US" b="1" baseline="0" dirty="0">
                    <a:solidFill>
                      <a:schemeClr val="tx1"/>
                    </a:solidFill>
                    <a:latin typeface="Arial" panose="020B0604020202020204" pitchFamily="34" charset="0"/>
                    <a:cs typeface="Arial" panose="020B0604020202020204" pitchFamily="34" charset="0"/>
                  </a:rPr>
                  <a:t> After Tumor Cell Implant</a:t>
                </a:r>
                <a:endParaRPr lang="en-US"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crossAx val="229093448"/>
        <c:crosses val="autoZero"/>
        <c:crossBetween val="midCat"/>
        <c:majorUnit val="7"/>
        <c:minorUnit val="1"/>
      </c:valAx>
      <c:valAx>
        <c:axId val="229093448"/>
        <c:scaling>
          <c:orientation val="minMax"/>
          <c:max val="40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b="1" dirty="0">
                    <a:solidFill>
                      <a:schemeClr val="tx1"/>
                    </a:solidFill>
                    <a:latin typeface="Arial" panose="020B0604020202020204" pitchFamily="34" charset="0"/>
                    <a:cs typeface="Arial" panose="020B0604020202020204" pitchFamily="34" charset="0"/>
                  </a:rPr>
                  <a:t>Tumor</a:t>
                </a:r>
                <a:r>
                  <a:rPr lang="en-US" b="1" baseline="0" dirty="0">
                    <a:solidFill>
                      <a:schemeClr val="tx1"/>
                    </a:solidFill>
                    <a:latin typeface="Arial" panose="020B0604020202020204" pitchFamily="34" charset="0"/>
                    <a:cs typeface="Arial" panose="020B0604020202020204" pitchFamily="34" charset="0"/>
                  </a:rPr>
                  <a:t> Volume (mm</a:t>
                </a:r>
                <a:r>
                  <a:rPr lang="en-US" b="1" baseline="30000" dirty="0">
                    <a:solidFill>
                      <a:schemeClr val="tx1"/>
                    </a:solidFill>
                    <a:latin typeface="Arial" panose="020B0604020202020204" pitchFamily="34" charset="0"/>
                    <a:cs typeface="Arial" panose="020B0604020202020204" pitchFamily="34" charset="0"/>
                  </a:rPr>
                  <a:t>3</a:t>
                </a:r>
                <a:r>
                  <a:rPr lang="en-US" b="1" baseline="0" dirty="0">
                    <a:solidFill>
                      <a:schemeClr val="tx1"/>
                    </a:solidFill>
                    <a:latin typeface="Arial" panose="020B0604020202020204" pitchFamily="34" charset="0"/>
                    <a:cs typeface="Arial" panose="020B0604020202020204" pitchFamily="34" charset="0"/>
                  </a:rPr>
                  <a:t>)</a:t>
                </a:r>
                <a:endParaRPr lang="en-US" b="1" dirty="0">
                  <a:solidFill>
                    <a:schemeClr val="tx1"/>
                  </a:solidFill>
                  <a:latin typeface="Arial" panose="020B0604020202020204" pitchFamily="34" charset="0"/>
                  <a:cs typeface="Arial" panose="020B0604020202020204" pitchFamily="34" charset="0"/>
                </a:endParaRPr>
              </a:p>
            </c:rich>
          </c:tx>
          <c:layout>
            <c:manualLayout>
              <c:xMode val="edge"/>
              <c:yMode val="edge"/>
              <c:x val="2.0251798423485196E-2"/>
              <c:y val="0.2084299390007959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title>
        <c:numFmt formatCode="#,##0" sourceLinked="0"/>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crossAx val="229085216"/>
        <c:crosses val="autoZero"/>
        <c:crossBetween val="midCat"/>
        <c:majorUnit val="1000"/>
      </c:valAx>
      <c:spPr>
        <a:noFill/>
        <a:ln>
          <a:noFill/>
        </a:ln>
        <a:effectLst/>
      </c:spPr>
    </c:plotArea>
    <c:plotVisOnly val="1"/>
    <c:dispBlanksAs val="gap"/>
    <c:showDLblsOverMax val="0"/>
  </c:chart>
  <c:spPr>
    <a:noFill/>
    <a:ln>
      <a:noFill/>
    </a:ln>
    <a:effectLst/>
  </c:spPr>
  <c:txPr>
    <a:bodyPr/>
    <a:lstStyle/>
    <a:p>
      <a:pPr>
        <a:defRPr/>
      </a:pPr>
      <a:endParaRPr lang="en-I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864155751717476"/>
          <c:y val="3.7499891001996841E-2"/>
          <c:w val="0.8149360037622414"/>
          <c:h val="0.7936002912426644"/>
        </c:manualLayout>
      </c:layout>
      <c:scatterChart>
        <c:scatterStyle val="lineMarker"/>
        <c:varyColors val="0"/>
        <c:ser>
          <c:idx val="0"/>
          <c:order val="0"/>
          <c:tx>
            <c:strRef>
              <c:f>Sheet1!$D$5</c:f>
              <c:strCache>
                <c:ptCount val="1"/>
                <c:pt idx="0">
                  <c:v>Control</c:v>
                </c:pt>
              </c:strCache>
            </c:strRef>
          </c:tx>
          <c:marker>
            <c:symbol val="circle"/>
            <c:size val="8"/>
            <c:spPr>
              <a:noFill/>
            </c:spPr>
          </c:marker>
          <c:errBars>
            <c:errDir val="y"/>
            <c:errBarType val="both"/>
            <c:errValType val="cust"/>
            <c:noEndCap val="0"/>
            <c:plus>
              <c:numRef>
                <c:f>Sheet1!$C$55:$C$70</c:f>
                <c:numCache>
                  <c:formatCode>General</c:formatCode>
                  <c:ptCount val="16"/>
                  <c:pt idx="0">
                    <c:v>0</c:v>
                  </c:pt>
                  <c:pt idx="1">
                    <c:v>31</c:v>
                  </c:pt>
                  <c:pt idx="2">
                    <c:v>77</c:v>
                  </c:pt>
                  <c:pt idx="3">
                    <c:v>129</c:v>
                  </c:pt>
                  <c:pt idx="4">
                    <c:v>345</c:v>
                  </c:pt>
                  <c:pt idx="5">
                    <c:v>215</c:v>
                  </c:pt>
                </c:numCache>
              </c:numRef>
            </c:plus>
            <c:minus>
              <c:numRef>
                <c:f>Sheet1!$C$55:$C$70</c:f>
                <c:numCache>
                  <c:formatCode>General</c:formatCode>
                  <c:ptCount val="16"/>
                  <c:pt idx="0">
                    <c:v>0</c:v>
                  </c:pt>
                  <c:pt idx="1">
                    <c:v>31</c:v>
                  </c:pt>
                  <c:pt idx="2">
                    <c:v>77</c:v>
                  </c:pt>
                  <c:pt idx="3">
                    <c:v>129</c:v>
                  </c:pt>
                  <c:pt idx="4">
                    <c:v>345</c:v>
                  </c:pt>
                  <c:pt idx="5">
                    <c:v>215</c:v>
                  </c:pt>
                </c:numCache>
              </c:numRef>
            </c:minus>
          </c:errBars>
          <c:xVal>
            <c:numRef>
              <c:f>Sheet1!$C$6:$C$23</c:f>
              <c:numCache>
                <c:formatCode>General</c:formatCode>
                <c:ptCount val="18"/>
                <c:pt idx="0">
                  <c:v>0</c:v>
                </c:pt>
                <c:pt idx="1">
                  <c:v>12</c:v>
                </c:pt>
                <c:pt idx="2">
                  <c:v>15</c:v>
                </c:pt>
                <c:pt idx="3">
                  <c:v>19</c:v>
                </c:pt>
                <c:pt idx="4">
                  <c:v>22</c:v>
                </c:pt>
                <c:pt idx="5">
                  <c:v>26</c:v>
                </c:pt>
                <c:pt idx="6">
                  <c:v>29</c:v>
                </c:pt>
                <c:pt idx="7">
                  <c:v>33</c:v>
                </c:pt>
                <c:pt idx="8">
                  <c:v>36</c:v>
                </c:pt>
                <c:pt idx="9">
                  <c:v>39</c:v>
                </c:pt>
                <c:pt idx="10">
                  <c:v>43</c:v>
                </c:pt>
                <c:pt idx="11">
                  <c:v>47</c:v>
                </c:pt>
                <c:pt idx="12">
                  <c:v>50</c:v>
                </c:pt>
                <c:pt idx="13">
                  <c:v>54</c:v>
                </c:pt>
                <c:pt idx="14">
                  <c:v>57</c:v>
                </c:pt>
                <c:pt idx="15">
                  <c:v>61</c:v>
                </c:pt>
                <c:pt idx="16">
                  <c:v>64</c:v>
                </c:pt>
                <c:pt idx="17">
                  <c:v>68</c:v>
                </c:pt>
              </c:numCache>
            </c:numRef>
          </c:xVal>
          <c:yVal>
            <c:numRef>
              <c:f>Sheet1!$D$6:$D$23</c:f>
              <c:numCache>
                <c:formatCode>General</c:formatCode>
                <c:ptCount val="18"/>
                <c:pt idx="0">
                  <c:v>0</c:v>
                </c:pt>
                <c:pt idx="1">
                  <c:v>173</c:v>
                </c:pt>
                <c:pt idx="2">
                  <c:v>499</c:v>
                </c:pt>
                <c:pt idx="3">
                  <c:v>1821</c:v>
                </c:pt>
                <c:pt idx="4">
                  <c:v>3274</c:v>
                </c:pt>
                <c:pt idx="5">
                  <c:v>3685</c:v>
                </c:pt>
              </c:numCache>
            </c:numRef>
          </c:yVal>
          <c:smooth val="0"/>
          <c:extLst>
            <c:ext xmlns:c16="http://schemas.microsoft.com/office/drawing/2014/chart" uri="{C3380CC4-5D6E-409C-BE32-E72D297353CC}">
              <c16:uniqueId val="{00000000-E25B-884F-858B-E126C2C11C5C}"/>
            </c:ext>
          </c:extLst>
        </c:ser>
        <c:ser>
          <c:idx val="1"/>
          <c:order val="1"/>
          <c:tx>
            <c:strRef>
              <c:f>Sheet1!$E$5</c:f>
              <c:strCache>
                <c:ptCount val="1"/>
                <c:pt idx="0">
                  <c:v>LDC (20 mg/kg)</c:v>
                </c:pt>
              </c:strCache>
            </c:strRef>
          </c:tx>
          <c:errBars>
            <c:errDir val="y"/>
            <c:errBarType val="both"/>
            <c:errValType val="cust"/>
            <c:noEndCap val="0"/>
            <c:plus>
              <c:numRef>
                <c:f>Sheet1!$D$55:$D$74</c:f>
                <c:numCache>
                  <c:formatCode>General</c:formatCode>
                  <c:ptCount val="20"/>
                  <c:pt idx="0">
                    <c:v>0</c:v>
                  </c:pt>
                  <c:pt idx="1">
                    <c:v>21</c:v>
                  </c:pt>
                  <c:pt idx="2">
                    <c:v>52</c:v>
                  </c:pt>
                  <c:pt idx="3">
                    <c:v>63</c:v>
                  </c:pt>
                  <c:pt idx="4">
                    <c:v>59</c:v>
                  </c:pt>
                  <c:pt idx="5">
                    <c:v>48</c:v>
                  </c:pt>
                  <c:pt idx="6">
                    <c:v>129</c:v>
                  </c:pt>
                  <c:pt idx="7">
                    <c:v>67</c:v>
                  </c:pt>
                  <c:pt idx="8">
                    <c:v>93</c:v>
                  </c:pt>
                  <c:pt idx="9">
                    <c:v>245</c:v>
                  </c:pt>
                  <c:pt idx="10">
                    <c:v>589</c:v>
                  </c:pt>
                </c:numCache>
              </c:numRef>
            </c:plus>
            <c:minus>
              <c:numRef>
                <c:f>Sheet1!$D$55:$D$73</c:f>
                <c:numCache>
                  <c:formatCode>General</c:formatCode>
                  <c:ptCount val="19"/>
                  <c:pt idx="0">
                    <c:v>0</c:v>
                  </c:pt>
                  <c:pt idx="1">
                    <c:v>21</c:v>
                  </c:pt>
                  <c:pt idx="2">
                    <c:v>52</c:v>
                  </c:pt>
                  <c:pt idx="3">
                    <c:v>63</c:v>
                  </c:pt>
                  <c:pt idx="4">
                    <c:v>59</c:v>
                  </c:pt>
                  <c:pt idx="5">
                    <c:v>48</c:v>
                  </c:pt>
                  <c:pt idx="6">
                    <c:v>129</c:v>
                  </c:pt>
                  <c:pt idx="7">
                    <c:v>67</c:v>
                  </c:pt>
                  <c:pt idx="8">
                    <c:v>93</c:v>
                  </c:pt>
                  <c:pt idx="9">
                    <c:v>245</c:v>
                  </c:pt>
                  <c:pt idx="10">
                    <c:v>589</c:v>
                  </c:pt>
                </c:numCache>
              </c:numRef>
            </c:minus>
          </c:errBars>
          <c:xVal>
            <c:numRef>
              <c:f>Sheet1!$C$6:$C$23</c:f>
              <c:numCache>
                <c:formatCode>General</c:formatCode>
                <c:ptCount val="18"/>
                <c:pt idx="0">
                  <c:v>0</c:v>
                </c:pt>
                <c:pt idx="1">
                  <c:v>12</c:v>
                </c:pt>
                <c:pt idx="2">
                  <c:v>15</c:v>
                </c:pt>
                <c:pt idx="3">
                  <c:v>19</c:v>
                </c:pt>
                <c:pt idx="4">
                  <c:v>22</c:v>
                </c:pt>
                <c:pt idx="5">
                  <c:v>26</c:v>
                </c:pt>
                <c:pt idx="6">
                  <c:v>29</c:v>
                </c:pt>
                <c:pt idx="7">
                  <c:v>33</c:v>
                </c:pt>
                <c:pt idx="8">
                  <c:v>36</c:v>
                </c:pt>
                <c:pt idx="9">
                  <c:v>39</c:v>
                </c:pt>
                <c:pt idx="10">
                  <c:v>43</c:v>
                </c:pt>
                <c:pt idx="11">
                  <c:v>47</c:v>
                </c:pt>
                <c:pt idx="12">
                  <c:v>50</c:v>
                </c:pt>
                <c:pt idx="13">
                  <c:v>54</c:v>
                </c:pt>
                <c:pt idx="14">
                  <c:v>57</c:v>
                </c:pt>
                <c:pt idx="15">
                  <c:v>61</c:v>
                </c:pt>
                <c:pt idx="16">
                  <c:v>64</c:v>
                </c:pt>
                <c:pt idx="17">
                  <c:v>68</c:v>
                </c:pt>
              </c:numCache>
            </c:numRef>
          </c:xVal>
          <c:yVal>
            <c:numRef>
              <c:f>Sheet1!$E$6:$E$23</c:f>
              <c:numCache>
                <c:formatCode>General</c:formatCode>
                <c:ptCount val="18"/>
                <c:pt idx="0">
                  <c:v>0</c:v>
                </c:pt>
                <c:pt idx="1">
                  <c:v>174</c:v>
                </c:pt>
                <c:pt idx="2">
                  <c:v>267</c:v>
                </c:pt>
                <c:pt idx="3">
                  <c:v>360</c:v>
                </c:pt>
                <c:pt idx="4">
                  <c:v>460</c:v>
                </c:pt>
                <c:pt idx="5">
                  <c:v>290</c:v>
                </c:pt>
                <c:pt idx="6">
                  <c:v>499</c:v>
                </c:pt>
                <c:pt idx="7">
                  <c:v>538</c:v>
                </c:pt>
                <c:pt idx="8">
                  <c:v>893</c:v>
                </c:pt>
                <c:pt idx="9">
                  <c:v>1923</c:v>
                </c:pt>
                <c:pt idx="10">
                  <c:v>3466</c:v>
                </c:pt>
              </c:numCache>
            </c:numRef>
          </c:yVal>
          <c:smooth val="0"/>
          <c:extLst>
            <c:ext xmlns:c16="http://schemas.microsoft.com/office/drawing/2014/chart" uri="{C3380CC4-5D6E-409C-BE32-E72D297353CC}">
              <c16:uniqueId val="{00000001-E25B-884F-858B-E126C2C11C5C}"/>
            </c:ext>
          </c:extLst>
        </c:ser>
        <c:ser>
          <c:idx val="2"/>
          <c:order val="2"/>
          <c:tx>
            <c:strRef>
              <c:f>Sheet1!$F$5</c:f>
              <c:strCache>
                <c:ptCount val="1"/>
                <c:pt idx="0">
                  <c:v>Decoy10 (2x10^8)</c:v>
                </c:pt>
              </c:strCache>
            </c:strRef>
          </c:tx>
          <c:marker>
            <c:symbol val="x"/>
            <c:size val="8"/>
          </c:marker>
          <c:errBars>
            <c:errDir val="y"/>
            <c:errBarType val="both"/>
            <c:errValType val="cust"/>
            <c:noEndCap val="0"/>
            <c:plus>
              <c:numRef>
                <c:f>Sheet1!$E$55:$E$73</c:f>
                <c:numCache>
                  <c:formatCode>General</c:formatCode>
                  <c:ptCount val="19"/>
                  <c:pt idx="0">
                    <c:v>0</c:v>
                  </c:pt>
                  <c:pt idx="1">
                    <c:v>26</c:v>
                  </c:pt>
                  <c:pt idx="2">
                    <c:v>63</c:v>
                  </c:pt>
                  <c:pt idx="3">
                    <c:v>233</c:v>
                  </c:pt>
                  <c:pt idx="4">
                    <c:v>283</c:v>
                  </c:pt>
                  <c:pt idx="5">
                    <c:v>669</c:v>
                  </c:pt>
                  <c:pt idx="6">
                    <c:v>421</c:v>
                  </c:pt>
                </c:numCache>
              </c:numRef>
            </c:plus>
            <c:minus>
              <c:numRef>
                <c:f>Sheet1!$E$55:$E$78</c:f>
                <c:numCache>
                  <c:formatCode>General</c:formatCode>
                  <c:ptCount val="24"/>
                  <c:pt idx="0">
                    <c:v>0</c:v>
                  </c:pt>
                  <c:pt idx="1">
                    <c:v>26</c:v>
                  </c:pt>
                  <c:pt idx="2">
                    <c:v>63</c:v>
                  </c:pt>
                  <c:pt idx="3">
                    <c:v>233</c:v>
                  </c:pt>
                  <c:pt idx="4">
                    <c:v>283</c:v>
                  </c:pt>
                  <c:pt idx="5">
                    <c:v>669</c:v>
                  </c:pt>
                  <c:pt idx="6">
                    <c:v>421</c:v>
                  </c:pt>
                </c:numCache>
              </c:numRef>
            </c:minus>
          </c:errBars>
          <c:xVal>
            <c:numRef>
              <c:f>Sheet1!$C$6:$C$23</c:f>
              <c:numCache>
                <c:formatCode>General</c:formatCode>
                <c:ptCount val="18"/>
                <c:pt idx="0">
                  <c:v>0</c:v>
                </c:pt>
                <c:pt idx="1">
                  <c:v>12</c:v>
                </c:pt>
                <c:pt idx="2">
                  <c:v>15</c:v>
                </c:pt>
                <c:pt idx="3">
                  <c:v>19</c:v>
                </c:pt>
                <c:pt idx="4">
                  <c:v>22</c:v>
                </c:pt>
                <c:pt idx="5">
                  <c:v>26</c:v>
                </c:pt>
                <c:pt idx="6">
                  <c:v>29</c:v>
                </c:pt>
                <c:pt idx="7">
                  <c:v>33</c:v>
                </c:pt>
                <c:pt idx="8">
                  <c:v>36</c:v>
                </c:pt>
                <c:pt idx="9">
                  <c:v>39</c:v>
                </c:pt>
                <c:pt idx="10">
                  <c:v>43</c:v>
                </c:pt>
                <c:pt idx="11">
                  <c:v>47</c:v>
                </c:pt>
                <c:pt idx="12">
                  <c:v>50</c:v>
                </c:pt>
                <c:pt idx="13">
                  <c:v>54</c:v>
                </c:pt>
                <c:pt idx="14">
                  <c:v>57</c:v>
                </c:pt>
                <c:pt idx="15">
                  <c:v>61</c:v>
                </c:pt>
                <c:pt idx="16">
                  <c:v>64</c:v>
                </c:pt>
                <c:pt idx="17">
                  <c:v>68</c:v>
                </c:pt>
              </c:numCache>
            </c:numRef>
          </c:xVal>
          <c:yVal>
            <c:numRef>
              <c:f>Sheet1!$F$6:$F$23</c:f>
              <c:numCache>
                <c:formatCode>General</c:formatCode>
                <c:ptCount val="18"/>
                <c:pt idx="0">
                  <c:v>0</c:v>
                </c:pt>
                <c:pt idx="1">
                  <c:v>174</c:v>
                </c:pt>
                <c:pt idx="2">
                  <c:v>349</c:v>
                </c:pt>
                <c:pt idx="3">
                  <c:v>1216</c:v>
                </c:pt>
                <c:pt idx="4">
                  <c:v>1922</c:v>
                </c:pt>
                <c:pt idx="5">
                  <c:v>3829</c:v>
                </c:pt>
                <c:pt idx="6">
                  <c:v>4300</c:v>
                </c:pt>
              </c:numCache>
            </c:numRef>
          </c:yVal>
          <c:smooth val="0"/>
          <c:extLst>
            <c:ext xmlns:c16="http://schemas.microsoft.com/office/drawing/2014/chart" uri="{C3380CC4-5D6E-409C-BE32-E72D297353CC}">
              <c16:uniqueId val="{00000002-E25B-884F-858B-E126C2C11C5C}"/>
            </c:ext>
          </c:extLst>
        </c:ser>
        <c:ser>
          <c:idx val="3"/>
          <c:order val="3"/>
          <c:tx>
            <c:strRef>
              <c:f>Sheet1!$G$5</c:f>
              <c:strCache>
                <c:ptCount val="1"/>
                <c:pt idx="0">
                  <c:v>Decoy10 + LDC</c:v>
                </c:pt>
              </c:strCache>
            </c:strRef>
          </c:tx>
          <c:marker>
            <c:symbol val="circle"/>
            <c:size val="7"/>
          </c:marker>
          <c:errBars>
            <c:errDir val="y"/>
            <c:errBarType val="both"/>
            <c:errValType val="cust"/>
            <c:noEndCap val="0"/>
            <c:plus>
              <c:numRef>
                <c:f>Sheet1!$F$55:$F$72</c:f>
                <c:numCache>
                  <c:formatCode>General</c:formatCode>
                  <c:ptCount val="18"/>
                  <c:pt idx="0">
                    <c:v>0</c:v>
                  </c:pt>
                  <c:pt idx="1">
                    <c:v>19</c:v>
                  </c:pt>
                  <c:pt idx="2">
                    <c:v>16</c:v>
                  </c:pt>
                  <c:pt idx="3">
                    <c:v>43</c:v>
                  </c:pt>
                  <c:pt idx="4">
                    <c:v>47</c:v>
                  </c:pt>
                  <c:pt idx="5">
                    <c:v>44</c:v>
                  </c:pt>
                  <c:pt idx="6">
                    <c:v>61</c:v>
                  </c:pt>
                  <c:pt idx="7">
                    <c:v>49</c:v>
                  </c:pt>
                  <c:pt idx="8">
                    <c:v>61</c:v>
                  </c:pt>
                  <c:pt idx="9">
                    <c:v>188</c:v>
                  </c:pt>
                  <c:pt idx="10">
                    <c:v>259</c:v>
                  </c:pt>
                  <c:pt idx="11">
                    <c:v>478</c:v>
                  </c:pt>
                  <c:pt idx="12">
                    <c:v>737</c:v>
                  </c:pt>
                  <c:pt idx="13">
                    <c:v>970</c:v>
                  </c:pt>
                  <c:pt idx="14">
                    <c:v>951</c:v>
                  </c:pt>
                  <c:pt idx="15">
                    <c:v>881</c:v>
                  </c:pt>
                </c:numCache>
              </c:numRef>
            </c:plus>
            <c:minus>
              <c:numRef>
                <c:f>Sheet1!$F$55:$F$74</c:f>
                <c:numCache>
                  <c:formatCode>General</c:formatCode>
                  <c:ptCount val="20"/>
                  <c:pt idx="0">
                    <c:v>0</c:v>
                  </c:pt>
                  <c:pt idx="1">
                    <c:v>19</c:v>
                  </c:pt>
                  <c:pt idx="2">
                    <c:v>16</c:v>
                  </c:pt>
                  <c:pt idx="3">
                    <c:v>43</c:v>
                  </c:pt>
                  <c:pt idx="4">
                    <c:v>47</c:v>
                  </c:pt>
                  <c:pt idx="5">
                    <c:v>44</c:v>
                  </c:pt>
                  <c:pt idx="6">
                    <c:v>61</c:v>
                  </c:pt>
                  <c:pt idx="7">
                    <c:v>49</c:v>
                  </c:pt>
                  <c:pt idx="8">
                    <c:v>61</c:v>
                  </c:pt>
                  <c:pt idx="9">
                    <c:v>188</c:v>
                  </c:pt>
                  <c:pt idx="10">
                    <c:v>259</c:v>
                  </c:pt>
                  <c:pt idx="11">
                    <c:v>478</c:v>
                  </c:pt>
                  <c:pt idx="12">
                    <c:v>737</c:v>
                  </c:pt>
                  <c:pt idx="13">
                    <c:v>970</c:v>
                  </c:pt>
                  <c:pt idx="14">
                    <c:v>951</c:v>
                  </c:pt>
                  <c:pt idx="15">
                    <c:v>881</c:v>
                  </c:pt>
                </c:numCache>
              </c:numRef>
            </c:minus>
          </c:errBars>
          <c:xVal>
            <c:numRef>
              <c:f>Sheet1!$C$6:$C$23</c:f>
              <c:numCache>
                <c:formatCode>General</c:formatCode>
                <c:ptCount val="18"/>
                <c:pt idx="0">
                  <c:v>0</c:v>
                </c:pt>
                <c:pt idx="1">
                  <c:v>12</c:v>
                </c:pt>
                <c:pt idx="2">
                  <c:v>15</c:v>
                </c:pt>
                <c:pt idx="3">
                  <c:v>19</c:v>
                </c:pt>
                <c:pt idx="4">
                  <c:v>22</c:v>
                </c:pt>
                <c:pt idx="5">
                  <c:v>26</c:v>
                </c:pt>
                <c:pt idx="6">
                  <c:v>29</c:v>
                </c:pt>
                <c:pt idx="7">
                  <c:v>33</c:v>
                </c:pt>
                <c:pt idx="8">
                  <c:v>36</c:v>
                </c:pt>
                <c:pt idx="9">
                  <c:v>39</c:v>
                </c:pt>
                <c:pt idx="10">
                  <c:v>43</c:v>
                </c:pt>
                <c:pt idx="11">
                  <c:v>47</c:v>
                </c:pt>
                <c:pt idx="12">
                  <c:v>50</c:v>
                </c:pt>
                <c:pt idx="13">
                  <c:v>54</c:v>
                </c:pt>
                <c:pt idx="14">
                  <c:v>57</c:v>
                </c:pt>
                <c:pt idx="15">
                  <c:v>61</c:v>
                </c:pt>
                <c:pt idx="16">
                  <c:v>64</c:v>
                </c:pt>
                <c:pt idx="17">
                  <c:v>68</c:v>
                </c:pt>
              </c:numCache>
            </c:numRef>
          </c:xVal>
          <c:yVal>
            <c:numRef>
              <c:f>Sheet1!$G$6:$G$23</c:f>
              <c:numCache>
                <c:formatCode>General</c:formatCode>
                <c:ptCount val="18"/>
                <c:pt idx="0">
                  <c:v>0</c:v>
                </c:pt>
                <c:pt idx="1">
                  <c:v>174</c:v>
                </c:pt>
                <c:pt idx="2">
                  <c:v>264</c:v>
                </c:pt>
                <c:pt idx="3">
                  <c:v>280</c:v>
                </c:pt>
                <c:pt idx="4">
                  <c:v>118</c:v>
                </c:pt>
                <c:pt idx="5">
                  <c:v>71</c:v>
                </c:pt>
                <c:pt idx="6">
                  <c:v>102</c:v>
                </c:pt>
                <c:pt idx="7">
                  <c:v>63</c:v>
                </c:pt>
                <c:pt idx="8">
                  <c:v>84</c:v>
                </c:pt>
                <c:pt idx="9">
                  <c:v>356</c:v>
                </c:pt>
                <c:pt idx="10">
                  <c:v>495</c:v>
                </c:pt>
                <c:pt idx="11">
                  <c:v>1008</c:v>
                </c:pt>
                <c:pt idx="12">
                  <c:v>1594</c:v>
                </c:pt>
                <c:pt idx="13">
                  <c:v>2269</c:v>
                </c:pt>
                <c:pt idx="14">
                  <c:v>2355</c:v>
                </c:pt>
                <c:pt idx="15">
                  <c:v>2875</c:v>
                </c:pt>
              </c:numCache>
            </c:numRef>
          </c:yVal>
          <c:smooth val="0"/>
          <c:extLst>
            <c:ext xmlns:c16="http://schemas.microsoft.com/office/drawing/2014/chart" uri="{C3380CC4-5D6E-409C-BE32-E72D297353CC}">
              <c16:uniqueId val="{00000003-E25B-884F-858B-E126C2C11C5C}"/>
            </c:ext>
          </c:extLst>
        </c:ser>
        <c:ser>
          <c:idx val="4"/>
          <c:order val="4"/>
          <c:tx>
            <c:strRef>
              <c:f>Sheet1!$H$5</c:f>
              <c:strCache>
                <c:ptCount val="1"/>
                <c:pt idx="0">
                  <c:v>Rituximab (100 µg)</c:v>
                </c:pt>
              </c:strCache>
            </c:strRef>
          </c:tx>
          <c:errBars>
            <c:errDir val="y"/>
            <c:errBarType val="both"/>
            <c:errValType val="cust"/>
            <c:noEndCap val="0"/>
            <c:plus>
              <c:numRef>
                <c:f>Sheet1!$G$55:$G$75</c:f>
                <c:numCache>
                  <c:formatCode>General</c:formatCode>
                  <c:ptCount val="21"/>
                  <c:pt idx="0">
                    <c:v>0</c:v>
                  </c:pt>
                  <c:pt idx="1">
                    <c:v>26</c:v>
                  </c:pt>
                  <c:pt idx="2">
                    <c:v>20</c:v>
                  </c:pt>
                  <c:pt idx="3">
                    <c:v>25</c:v>
                  </c:pt>
                  <c:pt idx="4">
                    <c:v>94</c:v>
                  </c:pt>
                  <c:pt idx="5">
                    <c:v>205</c:v>
                  </c:pt>
                  <c:pt idx="6">
                    <c:v>257</c:v>
                  </c:pt>
                  <c:pt idx="7">
                    <c:v>542</c:v>
                  </c:pt>
                  <c:pt idx="8">
                    <c:v>578</c:v>
                  </c:pt>
                  <c:pt idx="9">
                    <c:v>603</c:v>
                  </c:pt>
                  <c:pt idx="10">
                    <c:v>609</c:v>
                  </c:pt>
                  <c:pt idx="11">
                    <c:v>545</c:v>
                  </c:pt>
                  <c:pt idx="12">
                    <c:v>401</c:v>
                  </c:pt>
                  <c:pt idx="13">
                    <c:v>318</c:v>
                  </c:pt>
                  <c:pt idx="14">
                    <c:v>226</c:v>
                  </c:pt>
                </c:numCache>
              </c:numRef>
            </c:plus>
            <c:minus>
              <c:numRef>
                <c:f>Sheet1!$G$55:$G$73</c:f>
                <c:numCache>
                  <c:formatCode>General</c:formatCode>
                  <c:ptCount val="19"/>
                  <c:pt idx="0">
                    <c:v>0</c:v>
                  </c:pt>
                  <c:pt idx="1">
                    <c:v>26</c:v>
                  </c:pt>
                  <c:pt idx="2">
                    <c:v>20</c:v>
                  </c:pt>
                  <c:pt idx="3">
                    <c:v>25</c:v>
                  </c:pt>
                  <c:pt idx="4">
                    <c:v>94</c:v>
                  </c:pt>
                  <c:pt idx="5">
                    <c:v>205</c:v>
                  </c:pt>
                  <c:pt idx="6">
                    <c:v>257</c:v>
                  </c:pt>
                  <c:pt idx="7">
                    <c:v>542</c:v>
                  </c:pt>
                  <c:pt idx="8">
                    <c:v>578</c:v>
                  </c:pt>
                  <c:pt idx="9">
                    <c:v>603</c:v>
                  </c:pt>
                  <c:pt idx="10">
                    <c:v>609</c:v>
                  </c:pt>
                  <c:pt idx="11">
                    <c:v>545</c:v>
                  </c:pt>
                  <c:pt idx="12">
                    <c:v>401</c:v>
                  </c:pt>
                  <c:pt idx="13">
                    <c:v>318</c:v>
                  </c:pt>
                  <c:pt idx="14">
                    <c:v>226</c:v>
                  </c:pt>
                </c:numCache>
              </c:numRef>
            </c:minus>
          </c:errBars>
          <c:xVal>
            <c:numRef>
              <c:f>Sheet1!$C$6:$C$23</c:f>
              <c:numCache>
                <c:formatCode>General</c:formatCode>
                <c:ptCount val="18"/>
                <c:pt idx="0">
                  <c:v>0</c:v>
                </c:pt>
                <c:pt idx="1">
                  <c:v>12</c:v>
                </c:pt>
                <c:pt idx="2">
                  <c:v>15</c:v>
                </c:pt>
                <c:pt idx="3">
                  <c:v>19</c:v>
                </c:pt>
                <c:pt idx="4">
                  <c:v>22</c:v>
                </c:pt>
                <c:pt idx="5">
                  <c:v>26</c:v>
                </c:pt>
                <c:pt idx="6">
                  <c:v>29</c:v>
                </c:pt>
                <c:pt idx="7">
                  <c:v>33</c:v>
                </c:pt>
                <c:pt idx="8">
                  <c:v>36</c:v>
                </c:pt>
                <c:pt idx="9">
                  <c:v>39</c:v>
                </c:pt>
                <c:pt idx="10">
                  <c:v>43</c:v>
                </c:pt>
                <c:pt idx="11">
                  <c:v>47</c:v>
                </c:pt>
                <c:pt idx="12">
                  <c:v>50</c:v>
                </c:pt>
                <c:pt idx="13">
                  <c:v>54</c:v>
                </c:pt>
                <c:pt idx="14">
                  <c:v>57</c:v>
                </c:pt>
                <c:pt idx="15">
                  <c:v>61</c:v>
                </c:pt>
                <c:pt idx="16">
                  <c:v>64</c:v>
                </c:pt>
                <c:pt idx="17">
                  <c:v>68</c:v>
                </c:pt>
              </c:numCache>
            </c:numRef>
          </c:xVal>
          <c:yVal>
            <c:numRef>
              <c:f>Sheet1!$H$6:$H$23</c:f>
              <c:numCache>
                <c:formatCode>General</c:formatCode>
                <c:ptCount val="18"/>
                <c:pt idx="0">
                  <c:v>0</c:v>
                </c:pt>
                <c:pt idx="1">
                  <c:v>173</c:v>
                </c:pt>
                <c:pt idx="2">
                  <c:v>385</c:v>
                </c:pt>
                <c:pt idx="3">
                  <c:v>892</c:v>
                </c:pt>
                <c:pt idx="4">
                  <c:v>1183</c:v>
                </c:pt>
                <c:pt idx="5">
                  <c:v>1637</c:v>
                </c:pt>
                <c:pt idx="6">
                  <c:v>1903</c:v>
                </c:pt>
                <c:pt idx="7">
                  <c:v>2450</c:v>
                </c:pt>
                <c:pt idx="8">
                  <c:v>2435</c:v>
                </c:pt>
                <c:pt idx="9">
                  <c:v>2980</c:v>
                </c:pt>
                <c:pt idx="10">
                  <c:v>3383</c:v>
                </c:pt>
                <c:pt idx="11">
                  <c:v>3452</c:v>
                </c:pt>
                <c:pt idx="12">
                  <c:v>3616</c:v>
                </c:pt>
                <c:pt idx="13">
                  <c:v>3722</c:v>
                </c:pt>
                <c:pt idx="14">
                  <c:v>3905</c:v>
                </c:pt>
              </c:numCache>
            </c:numRef>
          </c:yVal>
          <c:smooth val="0"/>
          <c:extLst>
            <c:ext xmlns:c16="http://schemas.microsoft.com/office/drawing/2014/chart" uri="{C3380CC4-5D6E-409C-BE32-E72D297353CC}">
              <c16:uniqueId val="{00000004-E25B-884F-858B-E126C2C11C5C}"/>
            </c:ext>
          </c:extLst>
        </c:ser>
        <c:ser>
          <c:idx val="6"/>
          <c:order val="6"/>
          <c:tx>
            <c:strRef>
              <c:f>Sheet1!$J$5</c:f>
              <c:strCache>
                <c:ptCount val="1"/>
                <c:pt idx="0">
                  <c:v>Decoy10 + LDC + Rituximab</c:v>
                </c:pt>
              </c:strCache>
            </c:strRef>
          </c:tx>
          <c:spPr>
            <a:ln>
              <a:solidFill>
                <a:srgbClr val="00B050"/>
              </a:solidFill>
            </a:ln>
          </c:spPr>
          <c:marker>
            <c:symbol val="diamond"/>
            <c:size val="9"/>
            <c:spPr>
              <a:solidFill>
                <a:srgbClr val="00B050"/>
              </a:solidFill>
              <a:ln w="9525">
                <a:noFill/>
              </a:ln>
            </c:spPr>
          </c:marker>
          <c:errBars>
            <c:errDir val="y"/>
            <c:errBarType val="both"/>
            <c:errValType val="cust"/>
            <c:noEndCap val="0"/>
            <c:plus>
              <c:numRef>
                <c:f>Sheet1!$I$55:$I$78</c:f>
                <c:numCache>
                  <c:formatCode>General</c:formatCode>
                  <c:ptCount val="24"/>
                  <c:pt idx="0">
                    <c:v>0</c:v>
                  </c:pt>
                  <c:pt idx="1">
                    <c:v>21</c:v>
                  </c:pt>
                  <c:pt idx="2">
                    <c:v>106</c:v>
                  </c:pt>
                  <c:pt idx="3">
                    <c:v>83</c:v>
                  </c:pt>
                  <c:pt idx="4">
                    <c:v>7</c:v>
                  </c:pt>
                  <c:pt idx="5">
                    <c:v>10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plus>
            <c:minus>
              <c:numRef>
                <c:f>Sheet1!$I$55:$I$77</c:f>
                <c:numCache>
                  <c:formatCode>General</c:formatCode>
                  <c:ptCount val="23"/>
                  <c:pt idx="0">
                    <c:v>0</c:v>
                  </c:pt>
                  <c:pt idx="1">
                    <c:v>21</c:v>
                  </c:pt>
                  <c:pt idx="2">
                    <c:v>106</c:v>
                  </c:pt>
                  <c:pt idx="3">
                    <c:v>83</c:v>
                  </c:pt>
                  <c:pt idx="4">
                    <c:v>7</c:v>
                  </c:pt>
                  <c:pt idx="5">
                    <c:v>10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minus>
          </c:errBars>
          <c:xVal>
            <c:numRef>
              <c:f>Sheet1!$C$6:$C$23</c:f>
              <c:numCache>
                <c:formatCode>General</c:formatCode>
                <c:ptCount val="18"/>
                <c:pt idx="0">
                  <c:v>0</c:v>
                </c:pt>
                <c:pt idx="1">
                  <c:v>12</c:v>
                </c:pt>
                <c:pt idx="2">
                  <c:v>15</c:v>
                </c:pt>
                <c:pt idx="3">
                  <c:v>19</c:v>
                </c:pt>
                <c:pt idx="4">
                  <c:v>22</c:v>
                </c:pt>
                <c:pt idx="5">
                  <c:v>26</c:v>
                </c:pt>
                <c:pt idx="6">
                  <c:v>29</c:v>
                </c:pt>
                <c:pt idx="7">
                  <c:v>33</c:v>
                </c:pt>
                <c:pt idx="8">
                  <c:v>36</c:v>
                </c:pt>
                <c:pt idx="9">
                  <c:v>39</c:v>
                </c:pt>
                <c:pt idx="10">
                  <c:v>43</c:v>
                </c:pt>
                <c:pt idx="11">
                  <c:v>47</c:v>
                </c:pt>
                <c:pt idx="12">
                  <c:v>50</c:v>
                </c:pt>
                <c:pt idx="13">
                  <c:v>54</c:v>
                </c:pt>
                <c:pt idx="14">
                  <c:v>57</c:v>
                </c:pt>
                <c:pt idx="15">
                  <c:v>61</c:v>
                </c:pt>
                <c:pt idx="16">
                  <c:v>64</c:v>
                </c:pt>
                <c:pt idx="17">
                  <c:v>68</c:v>
                </c:pt>
              </c:numCache>
            </c:numRef>
          </c:xVal>
          <c:yVal>
            <c:numRef>
              <c:f>Sheet1!$J$6:$J$23</c:f>
              <c:numCache>
                <c:formatCode>General</c:formatCode>
                <c:ptCount val="18"/>
                <c:pt idx="0">
                  <c:v>0</c:v>
                </c:pt>
                <c:pt idx="1">
                  <c:v>174</c:v>
                </c:pt>
                <c:pt idx="2">
                  <c:v>348</c:v>
                </c:pt>
                <c:pt idx="3">
                  <c:v>242</c:v>
                </c:pt>
                <c:pt idx="4">
                  <c:v>35</c:v>
                </c:pt>
                <c:pt idx="5">
                  <c:v>16</c:v>
                </c:pt>
                <c:pt idx="6">
                  <c:v>0</c:v>
                </c:pt>
                <c:pt idx="7">
                  <c:v>0</c:v>
                </c:pt>
                <c:pt idx="8">
                  <c:v>0</c:v>
                </c:pt>
                <c:pt idx="9">
                  <c:v>0</c:v>
                </c:pt>
                <c:pt idx="10">
                  <c:v>0</c:v>
                </c:pt>
                <c:pt idx="11">
                  <c:v>0</c:v>
                </c:pt>
                <c:pt idx="12">
                  <c:v>0</c:v>
                </c:pt>
                <c:pt idx="13">
                  <c:v>0</c:v>
                </c:pt>
                <c:pt idx="14">
                  <c:v>0</c:v>
                </c:pt>
                <c:pt idx="15">
                  <c:v>0</c:v>
                </c:pt>
                <c:pt idx="16">
                  <c:v>0</c:v>
                </c:pt>
                <c:pt idx="17">
                  <c:v>0</c:v>
                </c:pt>
              </c:numCache>
            </c:numRef>
          </c:yVal>
          <c:smooth val="0"/>
          <c:extLst>
            <c:ext xmlns:c16="http://schemas.microsoft.com/office/drawing/2014/chart" uri="{C3380CC4-5D6E-409C-BE32-E72D297353CC}">
              <c16:uniqueId val="{00000005-E25B-884F-858B-E126C2C11C5C}"/>
            </c:ext>
          </c:extLst>
        </c:ser>
        <c:dLbls>
          <c:showLegendKey val="0"/>
          <c:showVal val="0"/>
          <c:showCatName val="0"/>
          <c:showSerName val="0"/>
          <c:showPercent val="0"/>
          <c:showBubbleSize val="0"/>
        </c:dLbls>
        <c:axId val="152863840"/>
        <c:axId val="152864624"/>
        <c:extLst>
          <c:ext xmlns:c15="http://schemas.microsoft.com/office/drawing/2012/chart" uri="{02D57815-91ED-43cb-92C2-25804820EDAC}">
            <c15:filteredScatterSeries>
              <c15:ser>
                <c:idx val="5"/>
                <c:order val="5"/>
                <c:tx>
                  <c:strRef>
                    <c:extLst>
                      <c:ext uri="{02D57815-91ED-43cb-92C2-25804820EDAC}">
                        <c15:formulaRef>
                          <c15:sqref>Sheet1!$I$5</c15:sqref>
                        </c15:formulaRef>
                      </c:ext>
                    </c:extLst>
                    <c:strCache>
                      <c:ptCount val="1"/>
                      <c:pt idx="0">
                        <c:v>Decoy10 + Rituximab</c:v>
                      </c:pt>
                    </c:strCache>
                  </c:strRef>
                </c:tx>
                <c:spPr>
                  <a:ln>
                    <a:solidFill>
                      <a:srgbClr val="FFC000"/>
                    </a:solidFill>
                  </a:ln>
                </c:spPr>
                <c:marker>
                  <c:symbol val="triangle"/>
                  <c:size val="8"/>
                  <c:spPr>
                    <a:solidFill>
                      <a:srgbClr val="FFC000"/>
                    </a:solidFill>
                    <a:ln w="9525">
                      <a:noFill/>
                    </a:ln>
                  </c:spPr>
                </c:marker>
                <c:errBars>
                  <c:errDir val="y"/>
                  <c:errBarType val="both"/>
                  <c:errValType val="cust"/>
                  <c:noEndCap val="0"/>
                  <c:plus>
                    <c:numRef>
                      <c:extLst>
                        <c:ext uri="{02D57815-91ED-43cb-92C2-25804820EDAC}">
                          <c15:formulaRef>
                            <c15:sqref>Sheet1!$H$55:$H$91</c15:sqref>
                          </c15:formulaRef>
                        </c:ext>
                      </c:extLst>
                      <c:numCache>
                        <c:formatCode>General</c:formatCode>
                        <c:ptCount val="37"/>
                        <c:pt idx="0">
                          <c:v>0</c:v>
                        </c:pt>
                        <c:pt idx="1">
                          <c:v>20</c:v>
                        </c:pt>
                        <c:pt idx="2">
                          <c:v>33</c:v>
                        </c:pt>
                        <c:pt idx="3">
                          <c:v>152</c:v>
                        </c:pt>
                        <c:pt idx="4">
                          <c:v>116</c:v>
                        </c:pt>
                        <c:pt idx="5">
                          <c:v>237</c:v>
                        </c:pt>
                        <c:pt idx="6">
                          <c:v>345</c:v>
                        </c:pt>
                        <c:pt idx="7">
                          <c:v>645</c:v>
                        </c:pt>
                        <c:pt idx="8">
                          <c:v>771</c:v>
                        </c:pt>
                        <c:pt idx="9">
                          <c:v>752</c:v>
                        </c:pt>
                        <c:pt idx="10">
                          <c:v>737</c:v>
                        </c:pt>
                        <c:pt idx="11">
                          <c:v>716</c:v>
                        </c:pt>
                        <c:pt idx="12">
                          <c:v>696</c:v>
                        </c:pt>
                        <c:pt idx="13">
                          <c:v>625</c:v>
                        </c:pt>
                        <c:pt idx="14">
                          <c:v>484</c:v>
                        </c:pt>
                        <c:pt idx="15">
                          <c:v>180</c:v>
                        </c:pt>
                      </c:numCache>
                    </c:numRef>
                  </c:plus>
                  <c:minus>
                    <c:numRef>
                      <c:extLst>
                        <c:ext uri="{02D57815-91ED-43cb-92C2-25804820EDAC}">
                          <c15:formulaRef>
                            <c15:sqref>Sheet1!$H$55:$H$83</c15:sqref>
                          </c15:formulaRef>
                        </c:ext>
                      </c:extLst>
                      <c:numCache>
                        <c:formatCode>General</c:formatCode>
                        <c:ptCount val="29"/>
                        <c:pt idx="0">
                          <c:v>0</c:v>
                        </c:pt>
                        <c:pt idx="1">
                          <c:v>20</c:v>
                        </c:pt>
                        <c:pt idx="2">
                          <c:v>33</c:v>
                        </c:pt>
                        <c:pt idx="3">
                          <c:v>152</c:v>
                        </c:pt>
                        <c:pt idx="4">
                          <c:v>116</c:v>
                        </c:pt>
                        <c:pt idx="5">
                          <c:v>237</c:v>
                        </c:pt>
                        <c:pt idx="6">
                          <c:v>345</c:v>
                        </c:pt>
                        <c:pt idx="7">
                          <c:v>645</c:v>
                        </c:pt>
                        <c:pt idx="8">
                          <c:v>771</c:v>
                        </c:pt>
                        <c:pt idx="9">
                          <c:v>752</c:v>
                        </c:pt>
                        <c:pt idx="10">
                          <c:v>737</c:v>
                        </c:pt>
                        <c:pt idx="11">
                          <c:v>716</c:v>
                        </c:pt>
                        <c:pt idx="12">
                          <c:v>696</c:v>
                        </c:pt>
                        <c:pt idx="13">
                          <c:v>625</c:v>
                        </c:pt>
                        <c:pt idx="14">
                          <c:v>484</c:v>
                        </c:pt>
                        <c:pt idx="15">
                          <c:v>180</c:v>
                        </c:pt>
                      </c:numCache>
                    </c:numRef>
                  </c:minus>
                </c:errBars>
                <c:xVal>
                  <c:numRef>
                    <c:extLst>
                      <c:ext uri="{02D57815-91ED-43cb-92C2-25804820EDAC}">
                        <c15:formulaRef>
                          <c15:sqref>Sheet1!$C$6:$C$23</c15:sqref>
                        </c15:formulaRef>
                      </c:ext>
                    </c:extLst>
                    <c:numCache>
                      <c:formatCode>General</c:formatCode>
                      <c:ptCount val="18"/>
                      <c:pt idx="0">
                        <c:v>0</c:v>
                      </c:pt>
                      <c:pt idx="1">
                        <c:v>12</c:v>
                      </c:pt>
                      <c:pt idx="2">
                        <c:v>15</c:v>
                      </c:pt>
                      <c:pt idx="3">
                        <c:v>19</c:v>
                      </c:pt>
                      <c:pt idx="4">
                        <c:v>22</c:v>
                      </c:pt>
                      <c:pt idx="5">
                        <c:v>26</c:v>
                      </c:pt>
                      <c:pt idx="6">
                        <c:v>29</c:v>
                      </c:pt>
                      <c:pt idx="7">
                        <c:v>33</c:v>
                      </c:pt>
                      <c:pt idx="8">
                        <c:v>36</c:v>
                      </c:pt>
                      <c:pt idx="9">
                        <c:v>39</c:v>
                      </c:pt>
                      <c:pt idx="10">
                        <c:v>43</c:v>
                      </c:pt>
                      <c:pt idx="11">
                        <c:v>47</c:v>
                      </c:pt>
                      <c:pt idx="12">
                        <c:v>50</c:v>
                      </c:pt>
                      <c:pt idx="13">
                        <c:v>54</c:v>
                      </c:pt>
                      <c:pt idx="14">
                        <c:v>57</c:v>
                      </c:pt>
                      <c:pt idx="15">
                        <c:v>61</c:v>
                      </c:pt>
                      <c:pt idx="16">
                        <c:v>64</c:v>
                      </c:pt>
                      <c:pt idx="17">
                        <c:v>68</c:v>
                      </c:pt>
                    </c:numCache>
                  </c:numRef>
                </c:xVal>
                <c:yVal>
                  <c:numRef>
                    <c:extLst>
                      <c:ext uri="{02D57815-91ED-43cb-92C2-25804820EDAC}">
                        <c15:formulaRef>
                          <c15:sqref>Sheet1!$I$6:$I$23</c15:sqref>
                        </c15:formulaRef>
                      </c:ext>
                    </c:extLst>
                    <c:numCache>
                      <c:formatCode>General</c:formatCode>
                      <c:ptCount val="18"/>
                      <c:pt idx="0">
                        <c:v>0</c:v>
                      </c:pt>
                      <c:pt idx="1">
                        <c:v>173</c:v>
                      </c:pt>
                      <c:pt idx="2">
                        <c:v>309</c:v>
                      </c:pt>
                      <c:pt idx="3">
                        <c:v>822</c:v>
                      </c:pt>
                      <c:pt idx="4">
                        <c:v>1090</c:v>
                      </c:pt>
                      <c:pt idx="5">
                        <c:v>1367</c:v>
                      </c:pt>
                      <c:pt idx="6">
                        <c:v>1850</c:v>
                      </c:pt>
                      <c:pt idx="7">
                        <c:v>2513</c:v>
                      </c:pt>
                      <c:pt idx="8">
                        <c:v>2661</c:v>
                      </c:pt>
                      <c:pt idx="9">
                        <c:v>2700</c:v>
                      </c:pt>
                      <c:pt idx="10">
                        <c:v>2752</c:v>
                      </c:pt>
                      <c:pt idx="11">
                        <c:v>2846</c:v>
                      </c:pt>
                      <c:pt idx="12">
                        <c:v>3018</c:v>
                      </c:pt>
                      <c:pt idx="13">
                        <c:v>3091</c:v>
                      </c:pt>
                      <c:pt idx="14">
                        <c:v>3240</c:v>
                      </c:pt>
                      <c:pt idx="15">
                        <c:v>3659</c:v>
                      </c:pt>
                    </c:numCache>
                  </c:numRef>
                </c:yVal>
                <c:smooth val="0"/>
                <c:extLst>
                  <c:ext xmlns:c16="http://schemas.microsoft.com/office/drawing/2014/chart" uri="{C3380CC4-5D6E-409C-BE32-E72D297353CC}">
                    <c16:uniqueId val="{00000006-E25B-884F-858B-E126C2C11C5C}"/>
                  </c:ext>
                </c:extLst>
              </c15:ser>
            </c15:filteredScatterSeries>
          </c:ext>
        </c:extLst>
      </c:scatterChart>
      <c:valAx>
        <c:axId val="152863840"/>
        <c:scaling>
          <c:orientation val="minMax"/>
          <c:max val="82"/>
          <c:min val="12"/>
        </c:scaling>
        <c:delete val="0"/>
        <c:axPos val="b"/>
        <c:title>
          <c:tx>
            <c:rich>
              <a:bodyPr/>
              <a:lstStyle/>
              <a:p>
                <a:pPr>
                  <a:defRPr sz="1600">
                    <a:latin typeface="Montserrat" pitchFamily="2" charset="77"/>
                  </a:defRPr>
                </a:pPr>
                <a:r>
                  <a:rPr lang="en-US" sz="1600" b="1" i="0" dirty="0">
                    <a:latin typeface="Montserrat" pitchFamily="2" charset="77"/>
                    <a:cs typeface="Arial" panose="020B0604020202020204" pitchFamily="34" charset="0"/>
                  </a:rPr>
                  <a:t>Days</a:t>
                </a:r>
                <a:r>
                  <a:rPr lang="en-US" sz="1600" b="1" i="0" baseline="0" dirty="0">
                    <a:latin typeface="Montserrat" pitchFamily="2" charset="77"/>
                    <a:cs typeface="Arial" panose="020B0604020202020204" pitchFamily="34" charset="0"/>
                  </a:rPr>
                  <a:t> After Tumor Cell Implant</a:t>
                </a:r>
                <a:endParaRPr lang="en-US" sz="1600" b="1" i="0" dirty="0">
                  <a:latin typeface="Montserrat" pitchFamily="2" charset="77"/>
                  <a:cs typeface="Arial" panose="020B0604020202020204" pitchFamily="34" charset="0"/>
                </a:endParaRPr>
              </a:p>
            </c:rich>
          </c:tx>
          <c:layout>
            <c:manualLayout>
              <c:xMode val="edge"/>
              <c:yMode val="edge"/>
              <c:x val="0.37863914191539999"/>
              <c:y val="0.91939388986633086"/>
            </c:manualLayout>
          </c:layout>
          <c:overlay val="0"/>
        </c:title>
        <c:numFmt formatCode="General" sourceLinked="1"/>
        <c:majorTickMark val="out"/>
        <c:minorTickMark val="out"/>
        <c:tickLblPos val="nextTo"/>
        <c:txPr>
          <a:bodyPr/>
          <a:lstStyle/>
          <a:p>
            <a:pPr>
              <a:defRPr sz="1600" b="0" i="0">
                <a:latin typeface="Arial" panose="020B0604020202020204" pitchFamily="34" charset="0"/>
                <a:cs typeface="Arial" panose="020B0604020202020204" pitchFamily="34" charset="0"/>
              </a:defRPr>
            </a:pPr>
            <a:endParaRPr lang="en-IL"/>
          </a:p>
        </c:txPr>
        <c:crossAx val="152864624"/>
        <c:crosses val="autoZero"/>
        <c:crossBetween val="midCat"/>
        <c:majorUnit val="7"/>
        <c:minorUnit val="1"/>
      </c:valAx>
      <c:valAx>
        <c:axId val="152864624"/>
        <c:scaling>
          <c:orientation val="minMax"/>
          <c:max val="5000"/>
          <c:min val="0"/>
        </c:scaling>
        <c:delete val="0"/>
        <c:axPos val="l"/>
        <c:majorGridlines>
          <c:spPr>
            <a:ln>
              <a:solidFill>
                <a:schemeClr val="bg1"/>
              </a:solidFill>
            </a:ln>
          </c:spPr>
        </c:majorGridlines>
        <c:title>
          <c:tx>
            <c:rich>
              <a:bodyPr/>
              <a:lstStyle/>
              <a:p>
                <a:pPr>
                  <a:defRPr sz="1600">
                    <a:latin typeface="Montserrat" pitchFamily="2" charset="77"/>
                  </a:defRPr>
                </a:pPr>
                <a:r>
                  <a:rPr lang="en-US" sz="1600" b="1" i="0" dirty="0">
                    <a:latin typeface="Montserrat" pitchFamily="2" charset="77"/>
                    <a:cs typeface="Arial" panose="020B0604020202020204" pitchFamily="34" charset="0"/>
                  </a:rPr>
                  <a:t>Mean</a:t>
                </a:r>
                <a:r>
                  <a:rPr lang="en-US" sz="1600" b="1" i="0" baseline="0" dirty="0">
                    <a:latin typeface="Montserrat" pitchFamily="2" charset="77"/>
                    <a:cs typeface="Arial" panose="020B0604020202020204" pitchFamily="34" charset="0"/>
                  </a:rPr>
                  <a:t> Tumor Volume (mm</a:t>
                </a:r>
                <a:r>
                  <a:rPr lang="en-US" sz="1600" b="1" i="0" baseline="30000" dirty="0">
                    <a:latin typeface="Montserrat" pitchFamily="2" charset="77"/>
                    <a:cs typeface="Arial" panose="020B0604020202020204" pitchFamily="34" charset="0"/>
                  </a:rPr>
                  <a:t>3</a:t>
                </a:r>
                <a:r>
                  <a:rPr lang="en-US" sz="1600" b="1" i="0" baseline="0" dirty="0">
                    <a:latin typeface="Montserrat" pitchFamily="2" charset="77"/>
                    <a:cs typeface="Arial" panose="020B0604020202020204" pitchFamily="34" charset="0"/>
                  </a:rPr>
                  <a:t> ± SEM)</a:t>
                </a:r>
                <a:endParaRPr lang="en-US" sz="1600" b="1" i="0" dirty="0">
                  <a:latin typeface="Montserrat" pitchFamily="2" charset="77"/>
                  <a:cs typeface="Arial" panose="020B0604020202020204" pitchFamily="34" charset="0"/>
                </a:endParaRPr>
              </a:p>
            </c:rich>
          </c:tx>
          <c:layout>
            <c:manualLayout>
              <c:xMode val="edge"/>
              <c:yMode val="edge"/>
              <c:x val="2.8448927860419606E-2"/>
              <c:y val="6.6699394947426438E-2"/>
            </c:manualLayout>
          </c:layout>
          <c:overlay val="0"/>
        </c:title>
        <c:numFmt formatCode="#,##0" sourceLinked="0"/>
        <c:majorTickMark val="out"/>
        <c:minorTickMark val="out"/>
        <c:tickLblPos val="nextTo"/>
        <c:txPr>
          <a:bodyPr/>
          <a:lstStyle/>
          <a:p>
            <a:pPr>
              <a:defRPr sz="1600" b="0">
                <a:latin typeface="Arial" panose="020B0604020202020204" pitchFamily="34" charset="0"/>
                <a:cs typeface="Arial" panose="020B0604020202020204" pitchFamily="34" charset="0"/>
              </a:defRPr>
            </a:pPr>
            <a:endParaRPr lang="en-IL"/>
          </a:p>
        </c:txPr>
        <c:crossAx val="152863840"/>
        <c:crosses val="autoZero"/>
        <c:crossBetween val="midCat"/>
        <c:majorUnit val="1000"/>
        <c:minorUnit val="200"/>
      </c:valAx>
    </c:plotArea>
    <c:legend>
      <c:legendPos val="r"/>
      <c:layout>
        <c:manualLayout>
          <c:xMode val="edge"/>
          <c:yMode val="edge"/>
          <c:x val="0.74843465296030631"/>
          <c:y val="0.17149679206765822"/>
          <c:w val="0.24063451189625559"/>
          <c:h val="0.45247188652700465"/>
        </c:manualLayout>
      </c:layout>
      <c:overlay val="0"/>
      <c:txPr>
        <a:bodyPr/>
        <a:lstStyle/>
        <a:p>
          <a:pPr>
            <a:defRPr sz="1100" b="0" i="0">
              <a:latin typeface="Arial" panose="020B0604020202020204" pitchFamily="34" charset="0"/>
              <a:cs typeface="Arial" panose="020B0604020202020204" pitchFamily="34" charset="0"/>
            </a:defRPr>
          </a:pPr>
          <a:endParaRPr lang="en-IL"/>
        </a:p>
      </c:txPr>
    </c:legend>
    <c:plotVisOnly val="1"/>
    <c:dispBlanksAs val="gap"/>
    <c:showDLblsOverMax val="0"/>
  </c:chart>
  <c:spPr>
    <a:ln>
      <a:noFill/>
    </a:ln>
  </c:sp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ontserrat" pitchFamily="2" charset="77"/>
                <a:ea typeface="+mn-ea"/>
                <a:cs typeface="+mn-cs"/>
              </a:defRPr>
            </a:pPr>
            <a:r>
              <a:rPr lang="en-US" sz="1400" b="1" baseline="0" dirty="0">
                <a:solidFill>
                  <a:schemeClr val="tx1"/>
                </a:solidFill>
                <a:latin typeface="Montserrat" pitchFamily="2" charset="77"/>
                <a:cs typeface="Arial" panose="020B0604020202020204" pitchFamily="34" charset="0"/>
              </a:rPr>
              <a:t>Tumor Cell Re-Challenge</a:t>
            </a:r>
            <a:br>
              <a:rPr lang="en-US" sz="1400" b="1" baseline="0" dirty="0">
                <a:solidFill>
                  <a:schemeClr val="tx1"/>
                </a:solidFill>
                <a:latin typeface="Montserrat" pitchFamily="2" charset="77"/>
                <a:cs typeface="Arial" panose="020B0604020202020204" pitchFamily="34" charset="0"/>
              </a:rPr>
            </a:br>
            <a:r>
              <a:rPr lang="en-US" sz="1400" b="1" baseline="0" dirty="0">
                <a:solidFill>
                  <a:schemeClr val="tx1"/>
                </a:solidFill>
                <a:latin typeface="Montserrat" pitchFamily="2" charset="77"/>
                <a:cs typeface="Arial" panose="020B0604020202020204" pitchFamily="34" charset="0"/>
              </a:rPr>
              <a:t>on Day 74</a:t>
            </a:r>
            <a:endParaRPr lang="en-US" sz="1400" b="1" dirty="0">
              <a:solidFill>
                <a:schemeClr val="tx1"/>
              </a:solidFill>
              <a:latin typeface="Montserrat" pitchFamily="2" charset="77"/>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ontserrat" pitchFamily="2" charset="77"/>
              <a:ea typeface="+mn-ea"/>
              <a:cs typeface="+mn-cs"/>
            </a:defRPr>
          </a:pPr>
          <a:endParaRPr lang="en-IL"/>
        </a:p>
      </c:txPr>
    </c:title>
    <c:autoTitleDeleted val="0"/>
    <c:plotArea>
      <c:layout/>
      <c:scatterChart>
        <c:scatterStyle val="lineMarker"/>
        <c:varyColors val="0"/>
        <c:ser>
          <c:idx val="0"/>
          <c:order val="0"/>
          <c:tx>
            <c:strRef>
              <c:f>Sheet1!$D$6</c:f>
              <c:strCache>
                <c:ptCount val="1"/>
                <c:pt idx="0">
                  <c:v>Mouse 1</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Sheet1!$C$7:$C$17</c:f>
              <c:numCache>
                <c:formatCode>General</c:formatCode>
                <c:ptCount val="11"/>
                <c:pt idx="0">
                  <c:v>0</c:v>
                </c:pt>
                <c:pt idx="1">
                  <c:v>8</c:v>
                </c:pt>
                <c:pt idx="2">
                  <c:v>11</c:v>
                </c:pt>
                <c:pt idx="3">
                  <c:v>15</c:v>
                </c:pt>
                <c:pt idx="4">
                  <c:v>18</c:v>
                </c:pt>
                <c:pt idx="5">
                  <c:v>22</c:v>
                </c:pt>
                <c:pt idx="6">
                  <c:v>25</c:v>
                </c:pt>
                <c:pt idx="7">
                  <c:v>29</c:v>
                </c:pt>
                <c:pt idx="8">
                  <c:v>32</c:v>
                </c:pt>
                <c:pt idx="9">
                  <c:v>36</c:v>
                </c:pt>
                <c:pt idx="10">
                  <c:v>39</c:v>
                </c:pt>
              </c:numCache>
            </c:numRef>
          </c:xVal>
          <c:yVal>
            <c:numRef>
              <c:f>Sheet1!$D$7:$D$17</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yVal>
          <c:smooth val="0"/>
          <c:extLst>
            <c:ext xmlns:c16="http://schemas.microsoft.com/office/drawing/2014/chart" uri="{C3380CC4-5D6E-409C-BE32-E72D297353CC}">
              <c16:uniqueId val="{00000000-A38E-C449-B9BE-EF1C70A7DAC8}"/>
            </c:ext>
          </c:extLst>
        </c:ser>
        <c:ser>
          <c:idx val="1"/>
          <c:order val="1"/>
          <c:tx>
            <c:strRef>
              <c:f>Sheet1!$E$6</c:f>
              <c:strCache>
                <c:ptCount val="1"/>
                <c:pt idx="0">
                  <c:v>Mouse 2</c:v>
                </c:pt>
              </c:strCache>
            </c:strRef>
          </c:tx>
          <c:spPr>
            <a:ln w="25400" cap="rnd">
              <a:solidFill>
                <a:schemeClr val="accent2"/>
              </a:solidFill>
              <a:round/>
            </a:ln>
            <a:effectLst/>
          </c:spPr>
          <c:marker>
            <c:symbol val="circle"/>
            <c:size val="6"/>
            <c:spPr>
              <a:solidFill>
                <a:schemeClr val="accent2"/>
              </a:solidFill>
              <a:ln w="9525">
                <a:solidFill>
                  <a:schemeClr val="accent2"/>
                </a:solidFill>
              </a:ln>
              <a:effectLst/>
            </c:spPr>
          </c:marker>
          <c:xVal>
            <c:numRef>
              <c:f>Sheet1!$C$7:$C$17</c:f>
              <c:numCache>
                <c:formatCode>General</c:formatCode>
                <c:ptCount val="11"/>
                <c:pt idx="0">
                  <c:v>0</c:v>
                </c:pt>
                <c:pt idx="1">
                  <c:v>8</c:v>
                </c:pt>
                <c:pt idx="2">
                  <c:v>11</c:v>
                </c:pt>
                <c:pt idx="3">
                  <c:v>15</c:v>
                </c:pt>
                <c:pt idx="4">
                  <c:v>18</c:v>
                </c:pt>
                <c:pt idx="5">
                  <c:v>22</c:v>
                </c:pt>
                <c:pt idx="6">
                  <c:v>25</c:v>
                </c:pt>
                <c:pt idx="7">
                  <c:v>29</c:v>
                </c:pt>
                <c:pt idx="8">
                  <c:v>32</c:v>
                </c:pt>
                <c:pt idx="9">
                  <c:v>36</c:v>
                </c:pt>
                <c:pt idx="10">
                  <c:v>39</c:v>
                </c:pt>
              </c:numCache>
            </c:numRef>
          </c:xVal>
          <c:yVal>
            <c:numRef>
              <c:f>Sheet1!$E$7:$E$17</c:f>
              <c:numCache>
                <c:formatCode>General</c:formatCode>
                <c:ptCount val="11"/>
                <c:pt idx="0">
                  <c:v>0</c:v>
                </c:pt>
                <c:pt idx="1">
                  <c:v>0</c:v>
                </c:pt>
                <c:pt idx="2">
                  <c:v>0</c:v>
                </c:pt>
                <c:pt idx="3">
                  <c:v>0</c:v>
                </c:pt>
                <c:pt idx="4">
                  <c:v>0</c:v>
                </c:pt>
                <c:pt idx="5">
                  <c:v>95</c:v>
                </c:pt>
                <c:pt idx="6">
                  <c:v>146</c:v>
                </c:pt>
                <c:pt idx="7">
                  <c:v>273</c:v>
                </c:pt>
                <c:pt idx="8">
                  <c:v>472</c:v>
                </c:pt>
                <c:pt idx="9">
                  <c:v>1122</c:v>
                </c:pt>
                <c:pt idx="10">
                  <c:v>2621</c:v>
                </c:pt>
              </c:numCache>
            </c:numRef>
          </c:yVal>
          <c:smooth val="0"/>
          <c:extLst>
            <c:ext xmlns:c16="http://schemas.microsoft.com/office/drawing/2014/chart" uri="{C3380CC4-5D6E-409C-BE32-E72D297353CC}">
              <c16:uniqueId val="{00000001-A38E-C449-B9BE-EF1C70A7DAC8}"/>
            </c:ext>
          </c:extLst>
        </c:ser>
        <c:ser>
          <c:idx val="2"/>
          <c:order val="2"/>
          <c:tx>
            <c:strRef>
              <c:f>Sheet1!$F$6</c:f>
              <c:strCache>
                <c:ptCount val="1"/>
                <c:pt idx="0">
                  <c:v>Mouse 3</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Sheet1!$C$7:$C$17</c:f>
              <c:numCache>
                <c:formatCode>General</c:formatCode>
                <c:ptCount val="11"/>
                <c:pt idx="0">
                  <c:v>0</c:v>
                </c:pt>
                <c:pt idx="1">
                  <c:v>8</c:v>
                </c:pt>
                <c:pt idx="2">
                  <c:v>11</c:v>
                </c:pt>
                <c:pt idx="3">
                  <c:v>15</c:v>
                </c:pt>
                <c:pt idx="4">
                  <c:v>18</c:v>
                </c:pt>
                <c:pt idx="5">
                  <c:v>22</c:v>
                </c:pt>
                <c:pt idx="6">
                  <c:v>25</c:v>
                </c:pt>
                <c:pt idx="7">
                  <c:v>29</c:v>
                </c:pt>
                <c:pt idx="8">
                  <c:v>32</c:v>
                </c:pt>
                <c:pt idx="9">
                  <c:v>36</c:v>
                </c:pt>
                <c:pt idx="10">
                  <c:v>39</c:v>
                </c:pt>
              </c:numCache>
            </c:numRef>
          </c:xVal>
          <c:yVal>
            <c:numRef>
              <c:f>Sheet1!$F$7:$F$17</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yVal>
          <c:smooth val="0"/>
          <c:extLst>
            <c:ext xmlns:c16="http://schemas.microsoft.com/office/drawing/2014/chart" uri="{C3380CC4-5D6E-409C-BE32-E72D297353CC}">
              <c16:uniqueId val="{00000002-A38E-C449-B9BE-EF1C70A7DAC8}"/>
            </c:ext>
          </c:extLst>
        </c:ser>
        <c:ser>
          <c:idx val="3"/>
          <c:order val="3"/>
          <c:tx>
            <c:strRef>
              <c:f>Sheet1!$G$6</c:f>
              <c:strCache>
                <c:ptCount val="1"/>
                <c:pt idx="0">
                  <c:v>Mouse 4</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Sheet1!$C$7:$C$17</c:f>
              <c:numCache>
                <c:formatCode>General</c:formatCode>
                <c:ptCount val="11"/>
                <c:pt idx="0">
                  <c:v>0</c:v>
                </c:pt>
                <c:pt idx="1">
                  <c:v>8</c:v>
                </c:pt>
                <c:pt idx="2">
                  <c:v>11</c:v>
                </c:pt>
                <c:pt idx="3">
                  <c:v>15</c:v>
                </c:pt>
                <c:pt idx="4">
                  <c:v>18</c:v>
                </c:pt>
                <c:pt idx="5">
                  <c:v>22</c:v>
                </c:pt>
                <c:pt idx="6">
                  <c:v>25</c:v>
                </c:pt>
                <c:pt idx="7">
                  <c:v>29</c:v>
                </c:pt>
                <c:pt idx="8">
                  <c:v>32</c:v>
                </c:pt>
                <c:pt idx="9">
                  <c:v>36</c:v>
                </c:pt>
                <c:pt idx="10">
                  <c:v>39</c:v>
                </c:pt>
              </c:numCache>
            </c:numRef>
          </c:xVal>
          <c:yVal>
            <c:numRef>
              <c:f>Sheet1!$G$7:$G$17</c:f>
              <c:numCache>
                <c:formatCode>General</c:formatCode>
                <c:ptCount val="11"/>
                <c:pt idx="0">
                  <c:v>0</c:v>
                </c:pt>
                <c:pt idx="1">
                  <c:v>0</c:v>
                </c:pt>
                <c:pt idx="2">
                  <c:v>0</c:v>
                </c:pt>
                <c:pt idx="3">
                  <c:v>0</c:v>
                </c:pt>
                <c:pt idx="4">
                  <c:v>0</c:v>
                </c:pt>
                <c:pt idx="5">
                  <c:v>0</c:v>
                </c:pt>
                <c:pt idx="6">
                  <c:v>0</c:v>
                </c:pt>
                <c:pt idx="7">
                  <c:v>0</c:v>
                </c:pt>
                <c:pt idx="8">
                  <c:v>0</c:v>
                </c:pt>
                <c:pt idx="9">
                  <c:v>88</c:v>
                </c:pt>
                <c:pt idx="10">
                  <c:v>248</c:v>
                </c:pt>
              </c:numCache>
            </c:numRef>
          </c:yVal>
          <c:smooth val="0"/>
          <c:extLst>
            <c:ext xmlns:c16="http://schemas.microsoft.com/office/drawing/2014/chart" uri="{C3380CC4-5D6E-409C-BE32-E72D297353CC}">
              <c16:uniqueId val="{00000003-A38E-C449-B9BE-EF1C70A7DAC8}"/>
            </c:ext>
          </c:extLst>
        </c:ser>
        <c:ser>
          <c:idx val="4"/>
          <c:order val="4"/>
          <c:tx>
            <c:strRef>
              <c:f>Sheet1!$H$6</c:f>
              <c:strCache>
                <c:ptCount val="1"/>
                <c:pt idx="0">
                  <c:v>Mouse 5</c:v>
                </c:pt>
              </c:strCache>
            </c:strRef>
          </c:tx>
          <c:spPr>
            <a:ln w="25400" cap="rnd">
              <a:solidFill>
                <a:schemeClr val="accent5"/>
              </a:solidFill>
              <a:round/>
            </a:ln>
            <a:effectLst/>
          </c:spPr>
          <c:marker>
            <c:symbol val="circle"/>
            <c:size val="6"/>
            <c:spPr>
              <a:solidFill>
                <a:schemeClr val="accent5"/>
              </a:solidFill>
              <a:ln w="9525">
                <a:solidFill>
                  <a:schemeClr val="accent5"/>
                </a:solidFill>
              </a:ln>
              <a:effectLst/>
            </c:spPr>
          </c:marker>
          <c:xVal>
            <c:numRef>
              <c:f>Sheet1!$C$7:$C$17</c:f>
              <c:numCache>
                <c:formatCode>General</c:formatCode>
                <c:ptCount val="11"/>
                <c:pt idx="0">
                  <c:v>0</c:v>
                </c:pt>
                <c:pt idx="1">
                  <c:v>8</c:v>
                </c:pt>
                <c:pt idx="2">
                  <c:v>11</c:v>
                </c:pt>
                <c:pt idx="3">
                  <c:v>15</c:v>
                </c:pt>
                <c:pt idx="4">
                  <c:v>18</c:v>
                </c:pt>
                <c:pt idx="5">
                  <c:v>22</c:v>
                </c:pt>
                <c:pt idx="6">
                  <c:v>25</c:v>
                </c:pt>
                <c:pt idx="7">
                  <c:v>29</c:v>
                </c:pt>
                <c:pt idx="8">
                  <c:v>32</c:v>
                </c:pt>
                <c:pt idx="9">
                  <c:v>36</c:v>
                </c:pt>
                <c:pt idx="10">
                  <c:v>39</c:v>
                </c:pt>
              </c:numCache>
            </c:numRef>
          </c:xVal>
          <c:yVal>
            <c:numRef>
              <c:f>Sheet1!$H$7:$H$17</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yVal>
          <c:smooth val="0"/>
          <c:extLst>
            <c:ext xmlns:c16="http://schemas.microsoft.com/office/drawing/2014/chart" uri="{C3380CC4-5D6E-409C-BE32-E72D297353CC}">
              <c16:uniqueId val="{00000004-A38E-C449-B9BE-EF1C70A7DAC8}"/>
            </c:ext>
          </c:extLst>
        </c:ser>
        <c:dLbls>
          <c:showLegendKey val="0"/>
          <c:showVal val="0"/>
          <c:showCatName val="0"/>
          <c:showSerName val="0"/>
          <c:showPercent val="0"/>
          <c:showBubbleSize val="0"/>
        </c:dLbls>
        <c:axId val="229085216"/>
        <c:axId val="229093448"/>
      </c:scatterChart>
      <c:valAx>
        <c:axId val="229085216"/>
        <c:scaling>
          <c:orientation val="minMax"/>
          <c:max val="42"/>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ontserrat" pitchFamily="2" charset="77"/>
                    <a:ea typeface="+mn-ea"/>
                    <a:cs typeface="Arial" panose="020B0604020202020204" pitchFamily="34" charset="0"/>
                  </a:defRPr>
                </a:pPr>
                <a:r>
                  <a:rPr lang="en-US" sz="1200" b="1" dirty="0">
                    <a:solidFill>
                      <a:schemeClr val="tx1"/>
                    </a:solidFill>
                    <a:latin typeface="Montserrat" pitchFamily="2" charset="77"/>
                    <a:cs typeface="Arial" panose="020B0604020202020204" pitchFamily="34" charset="0"/>
                  </a:rPr>
                  <a:t>Days</a:t>
                </a:r>
                <a:r>
                  <a:rPr lang="en-US" sz="1200" b="1" baseline="0" dirty="0">
                    <a:solidFill>
                      <a:schemeClr val="tx1"/>
                    </a:solidFill>
                    <a:latin typeface="Montserrat" pitchFamily="2" charset="77"/>
                    <a:cs typeface="Arial" panose="020B0604020202020204" pitchFamily="34" charset="0"/>
                  </a:rPr>
                  <a:t> After Tumor Cell Implant</a:t>
                </a:r>
                <a:endParaRPr lang="en-US" sz="1200" b="1" dirty="0">
                  <a:solidFill>
                    <a:schemeClr val="tx1"/>
                  </a:solidFill>
                  <a:latin typeface="Montserrat" pitchFamily="2" charset="77"/>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ontserrat" pitchFamily="2" charset="77"/>
                  <a:ea typeface="+mn-ea"/>
                  <a:cs typeface="Arial" panose="020B0604020202020204" pitchFamily="34" charset="0"/>
                </a:defRPr>
              </a:pPr>
              <a:endParaRPr lang="en-IL"/>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ontserrat" pitchFamily="2" charset="77"/>
                <a:ea typeface="+mn-ea"/>
                <a:cs typeface="Arial" panose="020B0604020202020204" pitchFamily="34" charset="0"/>
              </a:defRPr>
            </a:pPr>
            <a:endParaRPr lang="en-IL"/>
          </a:p>
        </c:txPr>
        <c:crossAx val="229093448"/>
        <c:crosses val="autoZero"/>
        <c:crossBetween val="midCat"/>
        <c:majorUnit val="7"/>
        <c:minorUnit val="1"/>
      </c:valAx>
      <c:valAx>
        <c:axId val="229093448"/>
        <c:scaling>
          <c:orientation val="minMax"/>
          <c:max val="40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ontserrat" pitchFamily="2" charset="77"/>
                    <a:ea typeface="+mn-ea"/>
                    <a:cs typeface="Arial" panose="020B0604020202020204" pitchFamily="34" charset="0"/>
                  </a:defRPr>
                </a:pPr>
                <a:r>
                  <a:rPr lang="en-US" sz="1200" b="1" dirty="0">
                    <a:solidFill>
                      <a:schemeClr val="tx1"/>
                    </a:solidFill>
                    <a:latin typeface="Montserrat" pitchFamily="2" charset="77"/>
                    <a:cs typeface="Arial" panose="020B0604020202020204" pitchFamily="34" charset="0"/>
                  </a:rPr>
                  <a:t>Tumor</a:t>
                </a:r>
                <a:r>
                  <a:rPr lang="en-US" sz="1200" b="1" baseline="0" dirty="0">
                    <a:solidFill>
                      <a:schemeClr val="tx1"/>
                    </a:solidFill>
                    <a:latin typeface="Montserrat" pitchFamily="2" charset="77"/>
                    <a:cs typeface="Arial" panose="020B0604020202020204" pitchFamily="34" charset="0"/>
                  </a:rPr>
                  <a:t> Volume (mm</a:t>
                </a:r>
                <a:r>
                  <a:rPr lang="en-US" sz="1200" b="1" baseline="30000" dirty="0">
                    <a:solidFill>
                      <a:schemeClr val="tx1"/>
                    </a:solidFill>
                    <a:latin typeface="Montserrat" pitchFamily="2" charset="77"/>
                    <a:cs typeface="Arial" panose="020B0604020202020204" pitchFamily="34" charset="0"/>
                  </a:rPr>
                  <a:t>3</a:t>
                </a:r>
                <a:r>
                  <a:rPr lang="en-US" sz="1200" b="1" baseline="0" dirty="0">
                    <a:solidFill>
                      <a:schemeClr val="tx1"/>
                    </a:solidFill>
                    <a:latin typeface="Montserrat" pitchFamily="2" charset="77"/>
                    <a:cs typeface="Arial" panose="020B0604020202020204" pitchFamily="34" charset="0"/>
                  </a:rPr>
                  <a:t>)</a:t>
                </a:r>
                <a:endParaRPr lang="en-US" sz="1200" b="1" dirty="0">
                  <a:solidFill>
                    <a:schemeClr val="tx1"/>
                  </a:solidFill>
                  <a:latin typeface="Montserrat" pitchFamily="2" charset="77"/>
                  <a:cs typeface="Arial" panose="020B0604020202020204" pitchFamily="34" charset="0"/>
                </a:endParaRPr>
              </a:p>
            </c:rich>
          </c:tx>
          <c:layout>
            <c:manualLayout>
              <c:xMode val="edge"/>
              <c:yMode val="edge"/>
              <c:x val="1.8369808800122383E-2"/>
              <c:y val="0.2869753460304641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ontserrat" pitchFamily="2" charset="77"/>
                  <a:ea typeface="+mn-ea"/>
                  <a:cs typeface="Arial" panose="020B0604020202020204" pitchFamily="34" charset="0"/>
                </a:defRPr>
              </a:pPr>
              <a:endParaRPr lang="en-IL"/>
            </a:p>
          </c:txPr>
        </c:title>
        <c:numFmt formatCode="#,##0" sourceLinked="0"/>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ontserrat" pitchFamily="2" charset="77"/>
                <a:ea typeface="+mn-ea"/>
                <a:cs typeface="Arial" panose="020B0604020202020204" pitchFamily="34" charset="0"/>
              </a:defRPr>
            </a:pPr>
            <a:endParaRPr lang="en-IL"/>
          </a:p>
        </c:txPr>
        <c:crossAx val="229085216"/>
        <c:crosses val="autoZero"/>
        <c:crossBetween val="midCat"/>
        <c:majorUnit val="1000"/>
      </c:valAx>
      <c:spPr>
        <a:noFill/>
        <a:ln>
          <a:noFill/>
        </a:ln>
        <a:effectLst/>
      </c:spPr>
    </c:plotArea>
    <c:plotVisOnly val="1"/>
    <c:dispBlanksAs val="gap"/>
    <c:showDLblsOverMax val="0"/>
  </c:chart>
  <c:spPr>
    <a:noFill/>
    <a:ln>
      <a:noFill/>
    </a:ln>
    <a:effectLst/>
  </c:spPr>
  <c:txPr>
    <a:bodyPr/>
    <a:lstStyle/>
    <a:p>
      <a:pPr>
        <a:defRPr/>
      </a:pPr>
      <a:endParaRPr lang="en-IL"/>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ontserrat" pitchFamily="2" charset="77"/>
                <a:ea typeface="+mn-ea"/>
                <a:cs typeface="+mn-cs"/>
              </a:defRPr>
            </a:pPr>
            <a:r>
              <a:rPr lang="en-US" sz="1400" b="1" dirty="0">
                <a:solidFill>
                  <a:schemeClr val="tx1"/>
                </a:solidFill>
                <a:latin typeface="Montserrat" pitchFamily="2" charset="77"/>
                <a:cs typeface="Arial" panose="020B0604020202020204" pitchFamily="34" charset="0"/>
              </a:rPr>
              <a:t>Cell</a:t>
            </a:r>
            <a:r>
              <a:rPr lang="en-US" sz="1400" b="1" baseline="0" dirty="0">
                <a:solidFill>
                  <a:schemeClr val="tx1"/>
                </a:solidFill>
                <a:latin typeface="Montserrat" pitchFamily="2" charset="77"/>
                <a:cs typeface="Arial" panose="020B0604020202020204" pitchFamily="34" charset="0"/>
              </a:rPr>
              <a:t> Culture-Matched Tumor Challenge of Naive Mice on Day 74</a:t>
            </a:r>
            <a:endParaRPr lang="en-US" sz="1400" b="1" dirty="0">
              <a:solidFill>
                <a:schemeClr val="tx1"/>
              </a:solidFill>
              <a:latin typeface="Montserrat" pitchFamily="2" charset="77"/>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ontserrat" pitchFamily="2" charset="77"/>
              <a:ea typeface="+mn-ea"/>
              <a:cs typeface="+mn-cs"/>
            </a:defRPr>
          </a:pPr>
          <a:endParaRPr lang="en-IL"/>
        </a:p>
      </c:txPr>
    </c:title>
    <c:autoTitleDeleted val="0"/>
    <c:plotArea>
      <c:layout/>
      <c:scatterChart>
        <c:scatterStyle val="lineMarker"/>
        <c:varyColors val="0"/>
        <c:ser>
          <c:idx val="0"/>
          <c:order val="0"/>
          <c:tx>
            <c:strRef>
              <c:f>Sheet1!$D$6</c:f>
              <c:strCache>
                <c:ptCount val="1"/>
                <c:pt idx="0">
                  <c:v>Mouse 1</c:v>
                </c:pt>
              </c:strCache>
            </c:strRef>
          </c:tx>
          <c:spPr>
            <a:ln w="25400" cap="rnd">
              <a:solidFill>
                <a:schemeClr val="accent1"/>
              </a:solidFill>
              <a:round/>
            </a:ln>
            <a:effectLst/>
          </c:spPr>
          <c:marker>
            <c:symbol val="circle"/>
            <c:size val="6"/>
            <c:spPr>
              <a:solidFill>
                <a:schemeClr val="accent1"/>
              </a:solidFill>
              <a:ln w="9525">
                <a:solidFill>
                  <a:schemeClr val="accent1"/>
                </a:solidFill>
              </a:ln>
              <a:effectLst/>
            </c:spPr>
          </c:marker>
          <c:xVal>
            <c:numRef>
              <c:f>Sheet1!$C$7:$C$23</c:f>
              <c:numCache>
                <c:formatCode>General</c:formatCode>
                <c:ptCount val="17"/>
                <c:pt idx="0">
                  <c:v>0</c:v>
                </c:pt>
                <c:pt idx="1">
                  <c:v>8</c:v>
                </c:pt>
                <c:pt idx="2">
                  <c:v>11</c:v>
                </c:pt>
                <c:pt idx="3">
                  <c:v>15</c:v>
                </c:pt>
                <c:pt idx="4">
                  <c:v>18</c:v>
                </c:pt>
                <c:pt idx="5">
                  <c:v>22</c:v>
                </c:pt>
                <c:pt idx="6">
                  <c:v>25</c:v>
                </c:pt>
                <c:pt idx="7">
                  <c:v>29</c:v>
                </c:pt>
                <c:pt idx="8">
                  <c:v>32</c:v>
                </c:pt>
              </c:numCache>
            </c:numRef>
          </c:xVal>
          <c:yVal>
            <c:numRef>
              <c:f>Sheet1!$D$7:$D$23</c:f>
              <c:numCache>
                <c:formatCode>General</c:formatCode>
                <c:ptCount val="17"/>
                <c:pt idx="0">
                  <c:v>0</c:v>
                </c:pt>
                <c:pt idx="1">
                  <c:v>102</c:v>
                </c:pt>
                <c:pt idx="2">
                  <c:v>111</c:v>
                </c:pt>
                <c:pt idx="3">
                  <c:v>301</c:v>
                </c:pt>
                <c:pt idx="4">
                  <c:v>969</c:v>
                </c:pt>
                <c:pt idx="5">
                  <c:v>1929</c:v>
                </c:pt>
                <c:pt idx="6">
                  <c:v>3400</c:v>
                </c:pt>
              </c:numCache>
            </c:numRef>
          </c:yVal>
          <c:smooth val="0"/>
          <c:extLst>
            <c:ext xmlns:c16="http://schemas.microsoft.com/office/drawing/2014/chart" uri="{C3380CC4-5D6E-409C-BE32-E72D297353CC}">
              <c16:uniqueId val="{00000000-AABE-0348-B93E-EFF4B4813611}"/>
            </c:ext>
          </c:extLst>
        </c:ser>
        <c:ser>
          <c:idx val="1"/>
          <c:order val="1"/>
          <c:tx>
            <c:strRef>
              <c:f>Sheet1!$E$6</c:f>
              <c:strCache>
                <c:ptCount val="1"/>
                <c:pt idx="0">
                  <c:v>Mouse 2</c:v>
                </c:pt>
              </c:strCache>
            </c:strRef>
          </c:tx>
          <c:spPr>
            <a:ln w="25400" cap="rnd">
              <a:solidFill>
                <a:schemeClr val="accent2"/>
              </a:solidFill>
              <a:round/>
            </a:ln>
            <a:effectLst/>
          </c:spPr>
          <c:marker>
            <c:symbol val="circle"/>
            <c:size val="6"/>
            <c:spPr>
              <a:solidFill>
                <a:schemeClr val="accent2"/>
              </a:solidFill>
              <a:ln w="9525">
                <a:solidFill>
                  <a:schemeClr val="accent2"/>
                </a:solidFill>
              </a:ln>
              <a:effectLst/>
            </c:spPr>
          </c:marker>
          <c:xVal>
            <c:numRef>
              <c:f>Sheet1!$C$7:$C$23</c:f>
              <c:numCache>
                <c:formatCode>General</c:formatCode>
                <c:ptCount val="17"/>
                <c:pt idx="0">
                  <c:v>0</c:v>
                </c:pt>
                <c:pt idx="1">
                  <c:v>8</c:v>
                </c:pt>
                <c:pt idx="2">
                  <c:v>11</c:v>
                </c:pt>
                <c:pt idx="3">
                  <c:v>15</c:v>
                </c:pt>
                <c:pt idx="4">
                  <c:v>18</c:v>
                </c:pt>
                <c:pt idx="5">
                  <c:v>22</c:v>
                </c:pt>
                <c:pt idx="6">
                  <c:v>25</c:v>
                </c:pt>
                <c:pt idx="7">
                  <c:v>29</c:v>
                </c:pt>
                <c:pt idx="8">
                  <c:v>32</c:v>
                </c:pt>
              </c:numCache>
            </c:numRef>
          </c:xVal>
          <c:yVal>
            <c:numRef>
              <c:f>Sheet1!$E$7:$E$23</c:f>
              <c:numCache>
                <c:formatCode>General</c:formatCode>
                <c:ptCount val="17"/>
                <c:pt idx="0">
                  <c:v>0</c:v>
                </c:pt>
                <c:pt idx="1">
                  <c:v>126</c:v>
                </c:pt>
                <c:pt idx="2">
                  <c:v>172</c:v>
                </c:pt>
                <c:pt idx="3">
                  <c:v>539</c:v>
                </c:pt>
                <c:pt idx="4">
                  <c:v>1429</c:v>
                </c:pt>
                <c:pt idx="5">
                  <c:v>1996</c:v>
                </c:pt>
                <c:pt idx="6">
                  <c:v>3165</c:v>
                </c:pt>
              </c:numCache>
            </c:numRef>
          </c:yVal>
          <c:smooth val="0"/>
          <c:extLst>
            <c:ext xmlns:c16="http://schemas.microsoft.com/office/drawing/2014/chart" uri="{C3380CC4-5D6E-409C-BE32-E72D297353CC}">
              <c16:uniqueId val="{00000001-AABE-0348-B93E-EFF4B4813611}"/>
            </c:ext>
          </c:extLst>
        </c:ser>
        <c:ser>
          <c:idx val="2"/>
          <c:order val="2"/>
          <c:tx>
            <c:strRef>
              <c:f>Sheet1!$F$6</c:f>
              <c:strCache>
                <c:ptCount val="1"/>
                <c:pt idx="0">
                  <c:v>Mouse 3</c:v>
                </c:pt>
              </c:strCache>
            </c:strRef>
          </c:tx>
          <c:spPr>
            <a:ln w="25400" cap="rnd">
              <a:solidFill>
                <a:schemeClr val="accent3"/>
              </a:solidFill>
              <a:round/>
            </a:ln>
            <a:effectLst/>
          </c:spPr>
          <c:marker>
            <c:symbol val="circle"/>
            <c:size val="6"/>
            <c:spPr>
              <a:solidFill>
                <a:schemeClr val="accent3"/>
              </a:solidFill>
              <a:ln w="9525">
                <a:solidFill>
                  <a:schemeClr val="accent3"/>
                </a:solidFill>
              </a:ln>
              <a:effectLst/>
            </c:spPr>
          </c:marker>
          <c:xVal>
            <c:numRef>
              <c:f>Sheet1!$C$7:$C$23</c:f>
              <c:numCache>
                <c:formatCode>General</c:formatCode>
                <c:ptCount val="17"/>
                <c:pt idx="0">
                  <c:v>0</c:v>
                </c:pt>
                <c:pt idx="1">
                  <c:v>8</c:v>
                </c:pt>
                <c:pt idx="2">
                  <c:v>11</c:v>
                </c:pt>
                <c:pt idx="3">
                  <c:v>15</c:v>
                </c:pt>
                <c:pt idx="4">
                  <c:v>18</c:v>
                </c:pt>
                <c:pt idx="5">
                  <c:v>22</c:v>
                </c:pt>
                <c:pt idx="6">
                  <c:v>25</c:v>
                </c:pt>
                <c:pt idx="7">
                  <c:v>29</c:v>
                </c:pt>
                <c:pt idx="8">
                  <c:v>32</c:v>
                </c:pt>
              </c:numCache>
            </c:numRef>
          </c:xVal>
          <c:yVal>
            <c:numRef>
              <c:f>Sheet1!$F$7:$F$23</c:f>
              <c:numCache>
                <c:formatCode>General</c:formatCode>
                <c:ptCount val="17"/>
                <c:pt idx="0">
                  <c:v>0</c:v>
                </c:pt>
                <c:pt idx="1">
                  <c:v>70</c:v>
                </c:pt>
                <c:pt idx="2">
                  <c:v>130</c:v>
                </c:pt>
                <c:pt idx="3">
                  <c:v>288</c:v>
                </c:pt>
                <c:pt idx="4">
                  <c:v>1183</c:v>
                </c:pt>
                <c:pt idx="5">
                  <c:v>2031</c:v>
                </c:pt>
                <c:pt idx="6">
                  <c:v>3290</c:v>
                </c:pt>
              </c:numCache>
            </c:numRef>
          </c:yVal>
          <c:smooth val="0"/>
          <c:extLst>
            <c:ext xmlns:c16="http://schemas.microsoft.com/office/drawing/2014/chart" uri="{C3380CC4-5D6E-409C-BE32-E72D297353CC}">
              <c16:uniqueId val="{00000002-AABE-0348-B93E-EFF4B4813611}"/>
            </c:ext>
          </c:extLst>
        </c:ser>
        <c:ser>
          <c:idx val="3"/>
          <c:order val="3"/>
          <c:tx>
            <c:strRef>
              <c:f>Sheet1!$G$6</c:f>
              <c:strCache>
                <c:ptCount val="1"/>
                <c:pt idx="0">
                  <c:v>Mouse 4</c:v>
                </c:pt>
              </c:strCache>
            </c:strRef>
          </c:tx>
          <c:spPr>
            <a:ln w="25400" cap="rnd">
              <a:solidFill>
                <a:schemeClr val="accent4"/>
              </a:solidFill>
              <a:round/>
            </a:ln>
            <a:effectLst/>
          </c:spPr>
          <c:marker>
            <c:symbol val="circle"/>
            <c:size val="6"/>
            <c:spPr>
              <a:solidFill>
                <a:schemeClr val="accent4"/>
              </a:solidFill>
              <a:ln w="9525">
                <a:solidFill>
                  <a:schemeClr val="accent4"/>
                </a:solidFill>
              </a:ln>
              <a:effectLst/>
            </c:spPr>
          </c:marker>
          <c:xVal>
            <c:numRef>
              <c:f>Sheet1!$C$7:$C$23</c:f>
              <c:numCache>
                <c:formatCode>General</c:formatCode>
                <c:ptCount val="17"/>
                <c:pt idx="0">
                  <c:v>0</c:v>
                </c:pt>
                <c:pt idx="1">
                  <c:v>8</c:v>
                </c:pt>
                <c:pt idx="2">
                  <c:v>11</c:v>
                </c:pt>
                <c:pt idx="3">
                  <c:v>15</c:v>
                </c:pt>
                <c:pt idx="4">
                  <c:v>18</c:v>
                </c:pt>
                <c:pt idx="5">
                  <c:v>22</c:v>
                </c:pt>
                <c:pt idx="6">
                  <c:v>25</c:v>
                </c:pt>
                <c:pt idx="7">
                  <c:v>29</c:v>
                </c:pt>
                <c:pt idx="8">
                  <c:v>32</c:v>
                </c:pt>
              </c:numCache>
            </c:numRef>
          </c:xVal>
          <c:yVal>
            <c:numRef>
              <c:f>Sheet1!$G$7:$G$23</c:f>
              <c:numCache>
                <c:formatCode>General</c:formatCode>
                <c:ptCount val="17"/>
                <c:pt idx="0">
                  <c:v>0</c:v>
                </c:pt>
                <c:pt idx="1">
                  <c:v>76</c:v>
                </c:pt>
                <c:pt idx="2">
                  <c:v>129</c:v>
                </c:pt>
                <c:pt idx="3">
                  <c:v>295</c:v>
                </c:pt>
                <c:pt idx="4">
                  <c:v>836</c:v>
                </c:pt>
                <c:pt idx="5">
                  <c:v>2626</c:v>
                </c:pt>
                <c:pt idx="6">
                  <c:v>3415</c:v>
                </c:pt>
              </c:numCache>
            </c:numRef>
          </c:yVal>
          <c:smooth val="0"/>
          <c:extLst>
            <c:ext xmlns:c16="http://schemas.microsoft.com/office/drawing/2014/chart" uri="{C3380CC4-5D6E-409C-BE32-E72D297353CC}">
              <c16:uniqueId val="{00000003-AABE-0348-B93E-EFF4B4813611}"/>
            </c:ext>
          </c:extLst>
        </c:ser>
        <c:ser>
          <c:idx val="4"/>
          <c:order val="4"/>
          <c:tx>
            <c:strRef>
              <c:f>Sheet1!$H$6</c:f>
              <c:strCache>
                <c:ptCount val="1"/>
                <c:pt idx="0">
                  <c:v>Mouse 5</c:v>
                </c:pt>
              </c:strCache>
            </c:strRef>
          </c:tx>
          <c:spPr>
            <a:ln w="25400" cap="rnd">
              <a:solidFill>
                <a:schemeClr val="accent5"/>
              </a:solidFill>
              <a:round/>
            </a:ln>
            <a:effectLst/>
          </c:spPr>
          <c:marker>
            <c:symbol val="circle"/>
            <c:size val="6"/>
            <c:spPr>
              <a:solidFill>
                <a:schemeClr val="accent5"/>
              </a:solidFill>
              <a:ln w="9525">
                <a:solidFill>
                  <a:schemeClr val="accent5"/>
                </a:solidFill>
              </a:ln>
              <a:effectLst/>
            </c:spPr>
          </c:marker>
          <c:xVal>
            <c:numRef>
              <c:f>Sheet1!$C$7:$C$23</c:f>
              <c:numCache>
                <c:formatCode>General</c:formatCode>
                <c:ptCount val="17"/>
                <c:pt idx="0">
                  <c:v>0</c:v>
                </c:pt>
                <c:pt idx="1">
                  <c:v>8</c:v>
                </c:pt>
                <c:pt idx="2">
                  <c:v>11</c:v>
                </c:pt>
                <c:pt idx="3">
                  <c:v>15</c:v>
                </c:pt>
                <c:pt idx="4">
                  <c:v>18</c:v>
                </c:pt>
                <c:pt idx="5">
                  <c:v>22</c:v>
                </c:pt>
                <c:pt idx="6">
                  <c:v>25</c:v>
                </c:pt>
                <c:pt idx="7">
                  <c:v>29</c:v>
                </c:pt>
                <c:pt idx="8">
                  <c:v>32</c:v>
                </c:pt>
              </c:numCache>
            </c:numRef>
          </c:xVal>
          <c:yVal>
            <c:numRef>
              <c:f>Sheet1!$H$7:$H$23</c:f>
              <c:numCache>
                <c:formatCode>General</c:formatCode>
                <c:ptCount val="17"/>
                <c:pt idx="0">
                  <c:v>0</c:v>
                </c:pt>
                <c:pt idx="1">
                  <c:v>112</c:v>
                </c:pt>
                <c:pt idx="2">
                  <c:v>101</c:v>
                </c:pt>
                <c:pt idx="3">
                  <c:v>255</c:v>
                </c:pt>
                <c:pt idx="4">
                  <c:v>557</c:v>
                </c:pt>
                <c:pt idx="5">
                  <c:v>901</c:v>
                </c:pt>
                <c:pt idx="6">
                  <c:v>1669</c:v>
                </c:pt>
                <c:pt idx="7">
                  <c:v>2216</c:v>
                </c:pt>
                <c:pt idx="8">
                  <c:v>3787</c:v>
                </c:pt>
              </c:numCache>
            </c:numRef>
          </c:yVal>
          <c:smooth val="0"/>
          <c:extLst>
            <c:ext xmlns:c16="http://schemas.microsoft.com/office/drawing/2014/chart" uri="{C3380CC4-5D6E-409C-BE32-E72D297353CC}">
              <c16:uniqueId val="{00000004-AABE-0348-B93E-EFF4B4813611}"/>
            </c:ext>
          </c:extLst>
        </c:ser>
        <c:dLbls>
          <c:showLegendKey val="0"/>
          <c:showVal val="0"/>
          <c:showCatName val="0"/>
          <c:showSerName val="0"/>
          <c:showPercent val="0"/>
          <c:showBubbleSize val="0"/>
        </c:dLbls>
        <c:axId val="229085216"/>
        <c:axId val="229093448"/>
      </c:scatterChart>
      <c:valAx>
        <c:axId val="229085216"/>
        <c:scaling>
          <c:orientation val="minMax"/>
          <c:max val="42"/>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ontserrat" pitchFamily="2" charset="77"/>
                    <a:ea typeface="+mn-ea"/>
                    <a:cs typeface="Arial" panose="020B0604020202020204" pitchFamily="34" charset="0"/>
                  </a:defRPr>
                </a:pPr>
                <a:r>
                  <a:rPr lang="en-US" sz="1200" b="1" dirty="0">
                    <a:solidFill>
                      <a:schemeClr val="tx1"/>
                    </a:solidFill>
                    <a:latin typeface="Montserrat" pitchFamily="2" charset="77"/>
                    <a:cs typeface="Arial" panose="020B0604020202020204" pitchFamily="34" charset="0"/>
                  </a:rPr>
                  <a:t>Days</a:t>
                </a:r>
                <a:r>
                  <a:rPr lang="en-US" sz="1200" b="1" baseline="0" dirty="0">
                    <a:solidFill>
                      <a:schemeClr val="tx1"/>
                    </a:solidFill>
                    <a:latin typeface="Montserrat" pitchFamily="2" charset="77"/>
                    <a:cs typeface="Arial" panose="020B0604020202020204" pitchFamily="34" charset="0"/>
                  </a:rPr>
                  <a:t> After Tumor Cell Implant</a:t>
                </a:r>
                <a:endParaRPr lang="en-US" sz="1200" b="1" dirty="0">
                  <a:solidFill>
                    <a:schemeClr val="tx1"/>
                  </a:solidFill>
                  <a:latin typeface="Montserrat" pitchFamily="2" charset="77"/>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ontserrat" pitchFamily="2" charset="77"/>
                  <a:ea typeface="+mn-ea"/>
                  <a:cs typeface="Arial" panose="020B0604020202020204" pitchFamily="34" charset="0"/>
                </a:defRPr>
              </a:pPr>
              <a:endParaRPr lang="en-IL"/>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ontserrat" pitchFamily="2" charset="77"/>
                <a:ea typeface="+mn-ea"/>
                <a:cs typeface="Arial" panose="020B0604020202020204" pitchFamily="34" charset="0"/>
              </a:defRPr>
            </a:pPr>
            <a:endParaRPr lang="en-IL"/>
          </a:p>
        </c:txPr>
        <c:crossAx val="229093448"/>
        <c:crosses val="autoZero"/>
        <c:crossBetween val="midCat"/>
        <c:majorUnit val="7"/>
        <c:minorUnit val="1"/>
      </c:valAx>
      <c:valAx>
        <c:axId val="229093448"/>
        <c:scaling>
          <c:orientation val="minMax"/>
          <c:max val="40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ontserrat" pitchFamily="2" charset="77"/>
                    <a:ea typeface="+mn-ea"/>
                    <a:cs typeface="Arial" panose="020B0604020202020204" pitchFamily="34" charset="0"/>
                  </a:defRPr>
                </a:pPr>
                <a:r>
                  <a:rPr lang="en-US" sz="1200" b="1" dirty="0">
                    <a:solidFill>
                      <a:schemeClr val="tx1"/>
                    </a:solidFill>
                    <a:latin typeface="Montserrat" pitchFamily="2" charset="77"/>
                    <a:cs typeface="Arial" panose="020B0604020202020204" pitchFamily="34" charset="0"/>
                  </a:rPr>
                  <a:t>Tumor</a:t>
                </a:r>
                <a:r>
                  <a:rPr lang="en-US" sz="1200" b="1" baseline="0" dirty="0">
                    <a:solidFill>
                      <a:schemeClr val="tx1"/>
                    </a:solidFill>
                    <a:latin typeface="Montserrat" pitchFamily="2" charset="77"/>
                    <a:cs typeface="Arial" panose="020B0604020202020204" pitchFamily="34" charset="0"/>
                  </a:rPr>
                  <a:t> Volume (mm</a:t>
                </a:r>
                <a:r>
                  <a:rPr lang="en-US" sz="1200" b="1" baseline="30000" dirty="0">
                    <a:solidFill>
                      <a:schemeClr val="tx1"/>
                    </a:solidFill>
                    <a:latin typeface="Montserrat" pitchFamily="2" charset="77"/>
                    <a:cs typeface="Arial" panose="020B0604020202020204" pitchFamily="34" charset="0"/>
                  </a:rPr>
                  <a:t>3</a:t>
                </a:r>
                <a:r>
                  <a:rPr lang="en-US" sz="1200" b="1" baseline="0" dirty="0">
                    <a:solidFill>
                      <a:schemeClr val="tx1"/>
                    </a:solidFill>
                    <a:latin typeface="Montserrat" pitchFamily="2" charset="77"/>
                    <a:cs typeface="Arial" panose="020B0604020202020204" pitchFamily="34" charset="0"/>
                  </a:rPr>
                  <a:t>)</a:t>
                </a:r>
                <a:endParaRPr lang="en-US" sz="1200" b="1" dirty="0">
                  <a:solidFill>
                    <a:schemeClr val="tx1"/>
                  </a:solidFill>
                  <a:latin typeface="Montserrat" pitchFamily="2" charset="77"/>
                  <a:cs typeface="Arial" panose="020B0604020202020204" pitchFamily="34" charset="0"/>
                </a:endParaRPr>
              </a:p>
            </c:rich>
          </c:tx>
          <c:layout>
            <c:manualLayout>
              <c:xMode val="edge"/>
              <c:yMode val="edge"/>
              <c:x val="1.8369808800122383E-2"/>
              <c:y val="0.2869753460304641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ontserrat" pitchFamily="2" charset="77"/>
                  <a:ea typeface="+mn-ea"/>
                  <a:cs typeface="Arial" panose="020B0604020202020204" pitchFamily="34" charset="0"/>
                </a:defRPr>
              </a:pPr>
              <a:endParaRPr lang="en-IL"/>
            </a:p>
          </c:txPr>
        </c:title>
        <c:numFmt formatCode="#,##0" sourceLinked="0"/>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ontserrat" pitchFamily="2" charset="77"/>
                <a:ea typeface="+mn-ea"/>
                <a:cs typeface="Arial" panose="020B0604020202020204" pitchFamily="34" charset="0"/>
              </a:defRPr>
            </a:pPr>
            <a:endParaRPr lang="en-IL"/>
          </a:p>
        </c:txPr>
        <c:crossAx val="229085216"/>
        <c:crosses val="autoZero"/>
        <c:crossBetween val="midCat"/>
        <c:majorUnit val="1000"/>
      </c:valAx>
      <c:spPr>
        <a:noFill/>
        <a:ln>
          <a:noFill/>
        </a:ln>
        <a:effectLst/>
      </c:spPr>
    </c:plotArea>
    <c:plotVisOnly val="1"/>
    <c:dispBlanksAs val="gap"/>
    <c:showDLblsOverMax val="0"/>
  </c:chart>
  <c:spPr>
    <a:noFill/>
    <a:ln>
      <a:noFill/>
    </a:ln>
    <a:effectLst/>
  </c:spPr>
  <c:txPr>
    <a:bodyPr/>
    <a:lstStyle/>
    <a:p>
      <a:pPr>
        <a:defRPr/>
      </a:pPr>
      <a:endParaRPr lang="en-IL"/>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ontserrat" pitchFamily="2" charset="77"/>
                <a:ea typeface="+mn-ea"/>
                <a:cs typeface="+mn-cs"/>
              </a:defRPr>
            </a:pPr>
            <a:r>
              <a:rPr lang="en-US" dirty="0"/>
              <a:t>Decoy i.v. 2x per week x 4 </a:t>
            </a:r>
          </a:p>
        </c:rich>
      </c:tx>
      <c:layout>
        <c:manualLayout>
          <c:xMode val="edge"/>
          <c:yMode val="edge"/>
          <c:x val="0.30745122484689413"/>
          <c:y val="5.7208237986270026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ontserrat" pitchFamily="2" charset="77"/>
              <a:ea typeface="+mn-ea"/>
              <a:cs typeface="+mn-cs"/>
            </a:defRPr>
          </a:pPr>
          <a:endParaRPr lang="en-IL"/>
        </a:p>
      </c:txPr>
    </c:title>
    <c:autoTitleDeleted val="0"/>
    <c:plotArea>
      <c:layout>
        <c:manualLayout>
          <c:layoutTarget val="inner"/>
          <c:xMode val="edge"/>
          <c:yMode val="edge"/>
          <c:x val="0.21653908001120442"/>
          <c:y val="0.15706109858334635"/>
          <c:w val="0.74210699934518876"/>
          <c:h val="0.63218442105386385"/>
        </c:manualLayout>
      </c:layout>
      <c:scatterChart>
        <c:scatterStyle val="lineMarker"/>
        <c:varyColors val="0"/>
        <c:ser>
          <c:idx val="0"/>
          <c:order val="0"/>
          <c:tx>
            <c:strRef>
              <c:f>Sheet1!$D$6</c:f>
              <c:strCache>
                <c:ptCount val="1"/>
                <c:pt idx="0">
                  <c:v>Mouse 1</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Sheet1!$C$7:$C$29</c:f>
              <c:numCache>
                <c:formatCode>General</c:formatCode>
                <c:ptCount val="23"/>
                <c:pt idx="0">
                  <c:v>7</c:v>
                </c:pt>
                <c:pt idx="1">
                  <c:v>10</c:v>
                </c:pt>
                <c:pt idx="2">
                  <c:v>13</c:v>
                </c:pt>
                <c:pt idx="3">
                  <c:v>17</c:v>
                </c:pt>
                <c:pt idx="4">
                  <c:v>20</c:v>
                </c:pt>
                <c:pt idx="5">
                  <c:v>24</c:v>
                </c:pt>
                <c:pt idx="6">
                  <c:v>27</c:v>
                </c:pt>
                <c:pt idx="7">
                  <c:v>31</c:v>
                </c:pt>
                <c:pt idx="8">
                  <c:v>34</c:v>
                </c:pt>
                <c:pt idx="9">
                  <c:v>38</c:v>
                </c:pt>
                <c:pt idx="10">
                  <c:v>41</c:v>
                </c:pt>
                <c:pt idx="11">
                  <c:v>45</c:v>
                </c:pt>
                <c:pt idx="12">
                  <c:v>48</c:v>
                </c:pt>
                <c:pt idx="13">
                  <c:v>52</c:v>
                </c:pt>
                <c:pt idx="14">
                  <c:v>55</c:v>
                </c:pt>
                <c:pt idx="15">
                  <c:v>59</c:v>
                </c:pt>
                <c:pt idx="16">
                  <c:v>62</c:v>
                </c:pt>
                <c:pt idx="17">
                  <c:v>66</c:v>
                </c:pt>
                <c:pt idx="18">
                  <c:v>69</c:v>
                </c:pt>
                <c:pt idx="19">
                  <c:v>73</c:v>
                </c:pt>
                <c:pt idx="20">
                  <c:v>80</c:v>
                </c:pt>
                <c:pt idx="21">
                  <c:v>88</c:v>
                </c:pt>
                <c:pt idx="22">
                  <c:v>94</c:v>
                </c:pt>
              </c:numCache>
            </c:numRef>
          </c:xVal>
          <c:yVal>
            <c:numRef>
              <c:f>Sheet1!$D$7:$D$29</c:f>
              <c:numCache>
                <c:formatCode>General</c:formatCode>
                <c:ptCount val="23"/>
                <c:pt idx="0">
                  <c:v>95</c:v>
                </c:pt>
                <c:pt idx="1">
                  <c:v>155</c:v>
                </c:pt>
                <c:pt idx="2">
                  <c:v>195</c:v>
                </c:pt>
                <c:pt idx="3">
                  <c:v>181</c:v>
                </c:pt>
                <c:pt idx="4">
                  <c:v>83</c:v>
                </c:pt>
                <c:pt idx="5">
                  <c:v>96</c:v>
                </c:pt>
                <c:pt idx="6">
                  <c:v>93</c:v>
                </c:pt>
                <c:pt idx="7">
                  <c:v>354</c:v>
                </c:pt>
                <c:pt idx="8">
                  <c:v>582</c:v>
                </c:pt>
                <c:pt idx="9">
                  <c:v>702</c:v>
                </c:pt>
                <c:pt idx="10">
                  <c:v>1073</c:v>
                </c:pt>
                <c:pt idx="11">
                  <c:v>2145</c:v>
                </c:pt>
                <c:pt idx="12">
                  <c:v>3126</c:v>
                </c:pt>
              </c:numCache>
            </c:numRef>
          </c:yVal>
          <c:smooth val="0"/>
          <c:extLst>
            <c:ext xmlns:c16="http://schemas.microsoft.com/office/drawing/2014/chart" uri="{C3380CC4-5D6E-409C-BE32-E72D297353CC}">
              <c16:uniqueId val="{00000000-8357-3E4B-9177-946E298DE639}"/>
            </c:ext>
          </c:extLst>
        </c:ser>
        <c:ser>
          <c:idx val="1"/>
          <c:order val="1"/>
          <c:tx>
            <c:strRef>
              <c:f>Sheet1!$E$6</c:f>
              <c:strCache>
                <c:ptCount val="1"/>
                <c:pt idx="0">
                  <c:v>Mouse 2</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Sheet1!$C$7:$C$29</c:f>
              <c:numCache>
                <c:formatCode>General</c:formatCode>
                <c:ptCount val="23"/>
                <c:pt idx="0">
                  <c:v>7</c:v>
                </c:pt>
                <c:pt idx="1">
                  <c:v>10</c:v>
                </c:pt>
                <c:pt idx="2">
                  <c:v>13</c:v>
                </c:pt>
                <c:pt idx="3">
                  <c:v>17</c:v>
                </c:pt>
                <c:pt idx="4">
                  <c:v>20</c:v>
                </c:pt>
                <c:pt idx="5">
                  <c:v>24</c:v>
                </c:pt>
                <c:pt idx="6">
                  <c:v>27</c:v>
                </c:pt>
                <c:pt idx="7">
                  <c:v>31</c:v>
                </c:pt>
                <c:pt idx="8">
                  <c:v>34</c:v>
                </c:pt>
                <c:pt idx="9">
                  <c:v>38</c:v>
                </c:pt>
                <c:pt idx="10">
                  <c:v>41</c:v>
                </c:pt>
                <c:pt idx="11">
                  <c:v>45</c:v>
                </c:pt>
                <c:pt idx="12">
                  <c:v>48</c:v>
                </c:pt>
                <c:pt idx="13">
                  <c:v>52</c:v>
                </c:pt>
                <c:pt idx="14">
                  <c:v>55</c:v>
                </c:pt>
                <c:pt idx="15">
                  <c:v>59</c:v>
                </c:pt>
                <c:pt idx="16">
                  <c:v>62</c:v>
                </c:pt>
                <c:pt idx="17">
                  <c:v>66</c:v>
                </c:pt>
                <c:pt idx="18">
                  <c:v>69</c:v>
                </c:pt>
                <c:pt idx="19">
                  <c:v>73</c:v>
                </c:pt>
                <c:pt idx="20">
                  <c:v>80</c:v>
                </c:pt>
                <c:pt idx="21">
                  <c:v>88</c:v>
                </c:pt>
                <c:pt idx="22">
                  <c:v>94</c:v>
                </c:pt>
              </c:numCache>
            </c:numRef>
          </c:xVal>
          <c:yVal>
            <c:numRef>
              <c:f>Sheet1!$E$7:$E$29</c:f>
              <c:numCache>
                <c:formatCode>General</c:formatCode>
                <c:ptCount val="23"/>
                <c:pt idx="0">
                  <c:v>100</c:v>
                </c:pt>
                <c:pt idx="1">
                  <c:v>131</c:v>
                </c:pt>
                <c:pt idx="2">
                  <c:v>374</c:v>
                </c:pt>
                <c:pt idx="3">
                  <c:v>631</c:v>
                </c:pt>
                <c:pt idx="4">
                  <c:v>847</c:v>
                </c:pt>
                <c:pt idx="5">
                  <c:v>1064</c:v>
                </c:pt>
                <c:pt idx="6">
                  <c:v>796</c:v>
                </c:pt>
                <c:pt idx="7">
                  <c:v>2501</c:v>
                </c:pt>
                <c:pt idx="8">
                  <c:v>3513</c:v>
                </c:pt>
              </c:numCache>
            </c:numRef>
          </c:yVal>
          <c:smooth val="0"/>
          <c:extLst>
            <c:ext xmlns:c16="http://schemas.microsoft.com/office/drawing/2014/chart" uri="{C3380CC4-5D6E-409C-BE32-E72D297353CC}">
              <c16:uniqueId val="{00000001-8357-3E4B-9177-946E298DE639}"/>
            </c:ext>
          </c:extLst>
        </c:ser>
        <c:ser>
          <c:idx val="2"/>
          <c:order val="2"/>
          <c:tx>
            <c:strRef>
              <c:f>Sheet1!$F$6</c:f>
              <c:strCache>
                <c:ptCount val="1"/>
                <c:pt idx="0">
                  <c:v>Mouse 3</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xVal>
            <c:numRef>
              <c:f>Sheet1!$C$7:$C$29</c:f>
              <c:numCache>
                <c:formatCode>General</c:formatCode>
                <c:ptCount val="23"/>
                <c:pt idx="0">
                  <c:v>7</c:v>
                </c:pt>
                <c:pt idx="1">
                  <c:v>10</c:v>
                </c:pt>
                <c:pt idx="2">
                  <c:v>13</c:v>
                </c:pt>
                <c:pt idx="3">
                  <c:v>17</c:v>
                </c:pt>
                <c:pt idx="4">
                  <c:v>20</c:v>
                </c:pt>
                <c:pt idx="5">
                  <c:v>24</c:v>
                </c:pt>
                <c:pt idx="6">
                  <c:v>27</c:v>
                </c:pt>
                <c:pt idx="7">
                  <c:v>31</c:v>
                </c:pt>
                <c:pt idx="8">
                  <c:v>34</c:v>
                </c:pt>
                <c:pt idx="9">
                  <c:v>38</c:v>
                </c:pt>
                <c:pt idx="10">
                  <c:v>41</c:v>
                </c:pt>
                <c:pt idx="11">
                  <c:v>45</c:v>
                </c:pt>
                <c:pt idx="12">
                  <c:v>48</c:v>
                </c:pt>
                <c:pt idx="13">
                  <c:v>52</c:v>
                </c:pt>
                <c:pt idx="14">
                  <c:v>55</c:v>
                </c:pt>
                <c:pt idx="15">
                  <c:v>59</c:v>
                </c:pt>
                <c:pt idx="16">
                  <c:v>62</c:v>
                </c:pt>
                <c:pt idx="17">
                  <c:v>66</c:v>
                </c:pt>
                <c:pt idx="18">
                  <c:v>69</c:v>
                </c:pt>
                <c:pt idx="19">
                  <c:v>73</c:v>
                </c:pt>
                <c:pt idx="20">
                  <c:v>80</c:v>
                </c:pt>
                <c:pt idx="21">
                  <c:v>88</c:v>
                </c:pt>
                <c:pt idx="22">
                  <c:v>94</c:v>
                </c:pt>
              </c:numCache>
            </c:numRef>
          </c:xVal>
          <c:yVal>
            <c:numRef>
              <c:f>Sheet1!$F$7:$F$29</c:f>
              <c:numCache>
                <c:formatCode>General</c:formatCode>
                <c:ptCount val="23"/>
                <c:pt idx="0">
                  <c:v>63</c:v>
                </c:pt>
                <c:pt idx="1">
                  <c:v>149</c:v>
                </c:pt>
                <c:pt idx="2">
                  <c:v>240</c:v>
                </c:pt>
                <c:pt idx="3">
                  <c:v>243</c:v>
                </c:pt>
                <c:pt idx="4">
                  <c:v>102</c:v>
                </c:pt>
                <c:pt idx="5">
                  <c:v>46</c:v>
                </c:pt>
                <c:pt idx="6">
                  <c:v>4</c:v>
                </c:pt>
                <c:pt idx="7">
                  <c:v>4</c:v>
                </c:pt>
                <c:pt idx="8">
                  <c:v>4</c:v>
                </c:pt>
                <c:pt idx="9">
                  <c:v>4</c:v>
                </c:pt>
                <c:pt idx="10">
                  <c:v>1</c:v>
                </c:pt>
                <c:pt idx="11">
                  <c:v>4</c:v>
                </c:pt>
                <c:pt idx="12">
                  <c:v>14</c:v>
                </c:pt>
                <c:pt idx="13">
                  <c:v>14</c:v>
                </c:pt>
                <c:pt idx="14">
                  <c:v>32</c:v>
                </c:pt>
                <c:pt idx="15">
                  <c:v>4</c:v>
                </c:pt>
                <c:pt idx="16">
                  <c:v>14</c:v>
                </c:pt>
                <c:pt idx="17">
                  <c:v>0</c:v>
                </c:pt>
                <c:pt idx="18">
                  <c:v>0</c:v>
                </c:pt>
                <c:pt idx="19">
                  <c:v>0</c:v>
                </c:pt>
                <c:pt idx="20">
                  <c:v>0</c:v>
                </c:pt>
                <c:pt idx="21">
                  <c:v>0</c:v>
                </c:pt>
                <c:pt idx="22">
                  <c:v>0</c:v>
                </c:pt>
              </c:numCache>
            </c:numRef>
          </c:yVal>
          <c:smooth val="0"/>
          <c:extLst>
            <c:ext xmlns:c16="http://schemas.microsoft.com/office/drawing/2014/chart" uri="{C3380CC4-5D6E-409C-BE32-E72D297353CC}">
              <c16:uniqueId val="{00000002-8357-3E4B-9177-946E298DE639}"/>
            </c:ext>
          </c:extLst>
        </c:ser>
        <c:ser>
          <c:idx val="3"/>
          <c:order val="3"/>
          <c:tx>
            <c:strRef>
              <c:f>Sheet1!$G$6</c:f>
              <c:strCache>
                <c:ptCount val="1"/>
                <c:pt idx="0">
                  <c:v>Mouse 4</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Sheet1!$C$7:$C$29</c:f>
              <c:numCache>
                <c:formatCode>General</c:formatCode>
                <c:ptCount val="23"/>
                <c:pt idx="0">
                  <c:v>7</c:v>
                </c:pt>
                <c:pt idx="1">
                  <c:v>10</c:v>
                </c:pt>
                <c:pt idx="2">
                  <c:v>13</c:v>
                </c:pt>
                <c:pt idx="3">
                  <c:v>17</c:v>
                </c:pt>
                <c:pt idx="4">
                  <c:v>20</c:v>
                </c:pt>
                <c:pt idx="5">
                  <c:v>24</c:v>
                </c:pt>
                <c:pt idx="6">
                  <c:v>27</c:v>
                </c:pt>
                <c:pt idx="7">
                  <c:v>31</c:v>
                </c:pt>
                <c:pt idx="8">
                  <c:v>34</c:v>
                </c:pt>
                <c:pt idx="9">
                  <c:v>38</c:v>
                </c:pt>
                <c:pt idx="10">
                  <c:v>41</c:v>
                </c:pt>
                <c:pt idx="11">
                  <c:v>45</c:v>
                </c:pt>
                <c:pt idx="12">
                  <c:v>48</c:v>
                </c:pt>
                <c:pt idx="13">
                  <c:v>52</c:v>
                </c:pt>
                <c:pt idx="14">
                  <c:v>55</c:v>
                </c:pt>
                <c:pt idx="15">
                  <c:v>59</c:v>
                </c:pt>
                <c:pt idx="16">
                  <c:v>62</c:v>
                </c:pt>
                <c:pt idx="17">
                  <c:v>66</c:v>
                </c:pt>
                <c:pt idx="18">
                  <c:v>69</c:v>
                </c:pt>
                <c:pt idx="19">
                  <c:v>73</c:v>
                </c:pt>
                <c:pt idx="20">
                  <c:v>80</c:v>
                </c:pt>
                <c:pt idx="21">
                  <c:v>88</c:v>
                </c:pt>
                <c:pt idx="22">
                  <c:v>94</c:v>
                </c:pt>
              </c:numCache>
            </c:numRef>
          </c:xVal>
          <c:yVal>
            <c:numRef>
              <c:f>Sheet1!$G$7:$G$29</c:f>
              <c:numCache>
                <c:formatCode>General</c:formatCode>
                <c:ptCount val="23"/>
                <c:pt idx="0">
                  <c:v>37</c:v>
                </c:pt>
                <c:pt idx="1">
                  <c:v>156</c:v>
                </c:pt>
                <c:pt idx="2">
                  <c:v>288</c:v>
                </c:pt>
                <c:pt idx="3">
                  <c:v>357</c:v>
                </c:pt>
                <c:pt idx="4">
                  <c:v>525</c:v>
                </c:pt>
                <c:pt idx="5">
                  <c:v>698</c:v>
                </c:pt>
                <c:pt idx="6">
                  <c:v>680</c:v>
                </c:pt>
                <c:pt idx="7">
                  <c:v>1834</c:v>
                </c:pt>
                <c:pt idx="8">
                  <c:v>2026</c:v>
                </c:pt>
                <c:pt idx="9">
                  <c:v>2464</c:v>
                </c:pt>
                <c:pt idx="10">
                  <c:v>3700</c:v>
                </c:pt>
              </c:numCache>
            </c:numRef>
          </c:yVal>
          <c:smooth val="0"/>
          <c:extLst>
            <c:ext xmlns:c16="http://schemas.microsoft.com/office/drawing/2014/chart" uri="{C3380CC4-5D6E-409C-BE32-E72D297353CC}">
              <c16:uniqueId val="{00000003-8357-3E4B-9177-946E298DE639}"/>
            </c:ext>
          </c:extLst>
        </c:ser>
        <c:ser>
          <c:idx val="4"/>
          <c:order val="4"/>
          <c:tx>
            <c:strRef>
              <c:f>Sheet1!$H$6</c:f>
              <c:strCache>
                <c:ptCount val="1"/>
                <c:pt idx="0">
                  <c:v>Mouse 5</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Sheet1!$C$7:$C$29</c:f>
              <c:numCache>
                <c:formatCode>General</c:formatCode>
                <c:ptCount val="23"/>
                <c:pt idx="0">
                  <c:v>7</c:v>
                </c:pt>
                <c:pt idx="1">
                  <c:v>10</c:v>
                </c:pt>
                <c:pt idx="2">
                  <c:v>13</c:v>
                </c:pt>
                <c:pt idx="3">
                  <c:v>17</c:v>
                </c:pt>
                <c:pt idx="4">
                  <c:v>20</c:v>
                </c:pt>
                <c:pt idx="5">
                  <c:v>24</c:v>
                </c:pt>
                <c:pt idx="6">
                  <c:v>27</c:v>
                </c:pt>
                <c:pt idx="7">
                  <c:v>31</c:v>
                </c:pt>
                <c:pt idx="8">
                  <c:v>34</c:v>
                </c:pt>
                <c:pt idx="9">
                  <c:v>38</c:v>
                </c:pt>
                <c:pt idx="10">
                  <c:v>41</c:v>
                </c:pt>
                <c:pt idx="11">
                  <c:v>45</c:v>
                </c:pt>
                <c:pt idx="12">
                  <c:v>48</c:v>
                </c:pt>
                <c:pt idx="13">
                  <c:v>52</c:v>
                </c:pt>
                <c:pt idx="14">
                  <c:v>55</c:v>
                </c:pt>
                <c:pt idx="15">
                  <c:v>59</c:v>
                </c:pt>
                <c:pt idx="16">
                  <c:v>62</c:v>
                </c:pt>
                <c:pt idx="17">
                  <c:v>66</c:v>
                </c:pt>
                <c:pt idx="18">
                  <c:v>69</c:v>
                </c:pt>
                <c:pt idx="19">
                  <c:v>73</c:v>
                </c:pt>
                <c:pt idx="20">
                  <c:v>80</c:v>
                </c:pt>
                <c:pt idx="21">
                  <c:v>88</c:v>
                </c:pt>
                <c:pt idx="22">
                  <c:v>94</c:v>
                </c:pt>
              </c:numCache>
            </c:numRef>
          </c:xVal>
          <c:yVal>
            <c:numRef>
              <c:f>Sheet1!$H$7:$H$29</c:f>
              <c:numCache>
                <c:formatCode>General</c:formatCode>
                <c:ptCount val="23"/>
                <c:pt idx="0">
                  <c:v>63</c:v>
                </c:pt>
                <c:pt idx="1">
                  <c:v>113</c:v>
                </c:pt>
                <c:pt idx="2">
                  <c:v>126</c:v>
                </c:pt>
                <c:pt idx="3">
                  <c:v>113</c:v>
                </c:pt>
                <c:pt idx="4">
                  <c:v>55</c:v>
                </c:pt>
                <c:pt idx="5">
                  <c:v>14</c:v>
                </c:pt>
                <c:pt idx="6">
                  <c:v>4</c:v>
                </c:pt>
                <c:pt idx="7">
                  <c:v>4</c:v>
                </c:pt>
                <c:pt idx="8">
                  <c:v>1</c:v>
                </c:pt>
                <c:pt idx="9">
                  <c:v>1</c:v>
                </c:pt>
                <c:pt idx="10">
                  <c:v>1</c:v>
                </c:pt>
                <c:pt idx="11">
                  <c:v>4</c:v>
                </c:pt>
                <c:pt idx="12">
                  <c:v>1</c:v>
                </c:pt>
                <c:pt idx="13">
                  <c:v>4</c:v>
                </c:pt>
                <c:pt idx="14">
                  <c:v>14</c:v>
                </c:pt>
                <c:pt idx="15">
                  <c:v>14</c:v>
                </c:pt>
                <c:pt idx="16">
                  <c:v>32</c:v>
                </c:pt>
                <c:pt idx="17">
                  <c:v>4</c:v>
                </c:pt>
                <c:pt idx="18">
                  <c:v>4</c:v>
                </c:pt>
                <c:pt idx="19">
                  <c:v>0</c:v>
                </c:pt>
                <c:pt idx="20">
                  <c:v>0</c:v>
                </c:pt>
                <c:pt idx="21">
                  <c:v>0</c:v>
                </c:pt>
                <c:pt idx="22">
                  <c:v>0</c:v>
                </c:pt>
              </c:numCache>
            </c:numRef>
          </c:yVal>
          <c:smooth val="0"/>
          <c:extLst>
            <c:ext xmlns:c16="http://schemas.microsoft.com/office/drawing/2014/chart" uri="{C3380CC4-5D6E-409C-BE32-E72D297353CC}">
              <c16:uniqueId val="{00000004-8357-3E4B-9177-946E298DE639}"/>
            </c:ext>
          </c:extLst>
        </c:ser>
        <c:ser>
          <c:idx val="5"/>
          <c:order val="5"/>
          <c:tx>
            <c:strRef>
              <c:f>Sheet1!$I$6</c:f>
              <c:strCache>
                <c:ptCount val="1"/>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Sheet1!$C$7:$C$29</c:f>
              <c:numCache>
                <c:formatCode>General</c:formatCode>
                <c:ptCount val="23"/>
                <c:pt idx="0">
                  <c:v>7</c:v>
                </c:pt>
                <c:pt idx="1">
                  <c:v>10</c:v>
                </c:pt>
                <c:pt idx="2">
                  <c:v>13</c:v>
                </c:pt>
                <c:pt idx="3">
                  <c:v>17</c:v>
                </c:pt>
                <c:pt idx="4">
                  <c:v>20</c:v>
                </c:pt>
                <c:pt idx="5">
                  <c:v>24</c:v>
                </c:pt>
                <c:pt idx="6">
                  <c:v>27</c:v>
                </c:pt>
                <c:pt idx="7">
                  <c:v>31</c:v>
                </c:pt>
                <c:pt idx="8">
                  <c:v>34</c:v>
                </c:pt>
                <c:pt idx="9">
                  <c:v>38</c:v>
                </c:pt>
                <c:pt idx="10">
                  <c:v>41</c:v>
                </c:pt>
                <c:pt idx="11">
                  <c:v>45</c:v>
                </c:pt>
                <c:pt idx="12">
                  <c:v>48</c:v>
                </c:pt>
                <c:pt idx="13">
                  <c:v>52</c:v>
                </c:pt>
                <c:pt idx="14">
                  <c:v>55</c:v>
                </c:pt>
                <c:pt idx="15">
                  <c:v>59</c:v>
                </c:pt>
                <c:pt idx="16">
                  <c:v>62</c:v>
                </c:pt>
                <c:pt idx="17">
                  <c:v>66</c:v>
                </c:pt>
                <c:pt idx="18">
                  <c:v>69</c:v>
                </c:pt>
                <c:pt idx="19">
                  <c:v>73</c:v>
                </c:pt>
                <c:pt idx="20">
                  <c:v>80</c:v>
                </c:pt>
                <c:pt idx="21">
                  <c:v>88</c:v>
                </c:pt>
                <c:pt idx="22">
                  <c:v>94</c:v>
                </c:pt>
              </c:numCache>
            </c:numRef>
          </c:xVal>
          <c:yVal>
            <c:numRef>
              <c:f>Sheet1!$I$7:$I$29</c:f>
              <c:numCache>
                <c:formatCode>General</c:formatCode>
                <c:ptCount val="23"/>
              </c:numCache>
            </c:numRef>
          </c:yVal>
          <c:smooth val="0"/>
          <c:extLst>
            <c:ext xmlns:c16="http://schemas.microsoft.com/office/drawing/2014/chart" uri="{C3380CC4-5D6E-409C-BE32-E72D297353CC}">
              <c16:uniqueId val="{00000005-8357-3E4B-9177-946E298DE639}"/>
            </c:ext>
          </c:extLst>
        </c:ser>
        <c:dLbls>
          <c:showLegendKey val="0"/>
          <c:showVal val="0"/>
          <c:showCatName val="0"/>
          <c:showSerName val="0"/>
          <c:showPercent val="0"/>
          <c:showBubbleSize val="0"/>
        </c:dLbls>
        <c:axId val="229085216"/>
        <c:axId val="229093448"/>
      </c:scatterChart>
      <c:valAx>
        <c:axId val="229085216"/>
        <c:scaling>
          <c:orientation val="minMax"/>
          <c:max val="100"/>
          <c:min val="7"/>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ontserrat" pitchFamily="2" charset="77"/>
                    <a:ea typeface="+mn-ea"/>
                    <a:cs typeface="+mn-cs"/>
                  </a:defRPr>
                </a:pPr>
                <a:r>
                  <a:rPr lang="en-US" b="1" dirty="0"/>
                  <a:t>Days After Tumor Cell Implant</a:t>
                </a:r>
              </a:p>
            </c:rich>
          </c:tx>
          <c:layout>
            <c:manualLayout>
              <c:xMode val="edge"/>
              <c:yMode val="edge"/>
              <c:x val="0.2828740157480315"/>
              <c:y val="0.8832894386485442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ontserrat" pitchFamily="2" charset="77"/>
                  <a:ea typeface="+mn-ea"/>
                  <a:cs typeface="+mn-cs"/>
                </a:defRPr>
              </a:pPr>
              <a:endParaRPr lang="en-IL"/>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ontserrat" pitchFamily="2" charset="77"/>
                <a:ea typeface="+mn-ea"/>
                <a:cs typeface="+mn-cs"/>
              </a:defRPr>
            </a:pPr>
            <a:endParaRPr lang="en-IL"/>
          </a:p>
        </c:txPr>
        <c:crossAx val="229093448"/>
        <c:crosses val="autoZero"/>
        <c:crossBetween val="midCat"/>
        <c:majorUnit val="7"/>
        <c:minorUnit val="7"/>
      </c:valAx>
      <c:valAx>
        <c:axId val="229093448"/>
        <c:scaling>
          <c:orientation val="minMax"/>
          <c:max val="2500"/>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ontserrat" pitchFamily="2" charset="77"/>
                    <a:ea typeface="+mn-ea"/>
                    <a:cs typeface="+mn-cs"/>
                  </a:defRPr>
                </a:pPr>
                <a:r>
                  <a:rPr lang="en-US" b="1" dirty="0"/>
                  <a:t>Tumor Volume (mm3)</a:t>
                </a:r>
              </a:p>
            </c:rich>
          </c:tx>
          <c:layout>
            <c:manualLayout>
              <c:xMode val="edge"/>
              <c:yMode val="edge"/>
              <c:x val="2.0251798423485196E-2"/>
              <c:y val="0.20842993900079593"/>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ontserrat" pitchFamily="2" charset="77"/>
                  <a:ea typeface="+mn-ea"/>
                  <a:cs typeface="+mn-cs"/>
                </a:defRPr>
              </a:pPr>
              <a:endParaRPr lang="en-IL"/>
            </a:p>
          </c:txPr>
        </c:title>
        <c:numFmt formatCode="#,##0" sourceLinked="0"/>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ontserrat" pitchFamily="2" charset="77"/>
                <a:ea typeface="+mn-ea"/>
                <a:cs typeface="+mn-cs"/>
              </a:defRPr>
            </a:pPr>
            <a:endParaRPr lang="en-IL"/>
          </a:p>
        </c:txPr>
        <c:crossAx val="229085216"/>
        <c:crosses val="autoZero"/>
        <c:crossBetween val="midCat"/>
        <c:majorUnit val="500"/>
      </c:valAx>
      <c:spPr>
        <a:noFill/>
        <a:ln>
          <a:noFill/>
        </a:ln>
        <a:effectLst/>
      </c:spPr>
    </c:plotArea>
    <c:plotVisOnly val="1"/>
    <c:dispBlanksAs val="gap"/>
    <c:showDLblsOverMax val="0"/>
  </c:chart>
  <c:spPr>
    <a:noFill/>
    <a:ln>
      <a:noFill/>
    </a:ln>
    <a:effectLst/>
  </c:spPr>
  <c:txPr>
    <a:bodyPr/>
    <a:lstStyle/>
    <a:p>
      <a:pPr>
        <a:defRPr sz="1400">
          <a:latin typeface="Montserrat" pitchFamily="2" charset="77"/>
        </a:defRPr>
      </a:pPr>
      <a:endParaRPr lang="en-IL"/>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ontserrat" pitchFamily="2" charset="77"/>
                <a:ea typeface="+mn-ea"/>
                <a:cs typeface="+mn-cs"/>
              </a:defRPr>
            </a:pPr>
            <a:r>
              <a:rPr lang="en-US" dirty="0"/>
              <a:t>Decoy i.v. 2x per week x 4 </a:t>
            </a:r>
          </a:p>
        </c:rich>
      </c:tx>
      <c:layout>
        <c:manualLayout>
          <c:xMode val="edge"/>
          <c:yMode val="edge"/>
          <c:x val="0.30467344706911637"/>
          <c:y val="5.0894625833080152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ontserrat" pitchFamily="2" charset="77"/>
              <a:ea typeface="+mn-ea"/>
              <a:cs typeface="+mn-cs"/>
            </a:defRPr>
          </a:pPr>
          <a:endParaRPr lang="en-IL"/>
        </a:p>
      </c:txPr>
    </c:title>
    <c:autoTitleDeleted val="0"/>
    <c:plotArea>
      <c:layout>
        <c:manualLayout>
          <c:layoutTarget val="inner"/>
          <c:xMode val="edge"/>
          <c:yMode val="edge"/>
          <c:x val="0.23294869803430376"/>
          <c:y val="0.15706109858334635"/>
          <c:w val="0.72569738132208939"/>
          <c:h val="0.63218442105386385"/>
        </c:manualLayout>
      </c:layout>
      <c:scatterChart>
        <c:scatterStyle val="lineMarker"/>
        <c:varyColors val="0"/>
        <c:ser>
          <c:idx val="0"/>
          <c:order val="0"/>
          <c:tx>
            <c:strRef>
              <c:f>Sheet1!$D$6</c:f>
              <c:strCache>
                <c:ptCount val="1"/>
                <c:pt idx="0">
                  <c:v>Mouse 1</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Sheet1!$C$7:$C$29</c:f>
              <c:numCache>
                <c:formatCode>General</c:formatCode>
                <c:ptCount val="23"/>
                <c:pt idx="0">
                  <c:v>9</c:v>
                </c:pt>
                <c:pt idx="1">
                  <c:v>14</c:v>
                </c:pt>
                <c:pt idx="2">
                  <c:v>17</c:v>
                </c:pt>
                <c:pt idx="3">
                  <c:v>21</c:v>
                </c:pt>
                <c:pt idx="4">
                  <c:v>24</c:v>
                </c:pt>
                <c:pt idx="5">
                  <c:v>28</c:v>
                </c:pt>
                <c:pt idx="6">
                  <c:v>31</c:v>
                </c:pt>
                <c:pt idx="7">
                  <c:v>32</c:v>
                </c:pt>
                <c:pt idx="8">
                  <c:v>35</c:v>
                </c:pt>
                <c:pt idx="9">
                  <c:v>38</c:v>
                </c:pt>
              </c:numCache>
            </c:numRef>
          </c:xVal>
          <c:yVal>
            <c:numRef>
              <c:f>Sheet1!$D$7:$D$29</c:f>
              <c:numCache>
                <c:formatCode>General</c:formatCode>
                <c:ptCount val="23"/>
                <c:pt idx="0">
                  <c:v>131</c:v>
                </c:pt>
                <c:pt idx="1">
                  <c:v>139</c:v>
                </c:pt>
                <c:pt idx="2">
                  <c:v>610</c:v>
                </c:pt>
                <c:pt idx="3">
                  <c:v>962</c:v>
                </c:pt>
                <c:pt idx="4">
                  <c:v>1837</c:v>
                </c:pt>
                <c:pt idx="5">
                  <c:v>3267</c:v>
                </c:pt>
              </c:numCache>
            </c:numRef>
          </c:yVal>
          <c:smooth val="0"/>
          <c:extLst>
            <c:ext xmlns:c16="http://schemas.microsoft.com/office/drawing/2014/chart" uri="{C3380CC4-5D6E-409C-BE32-E72D297353CC}">
              <c16:uniqueId val="{00000000-B8B7-2946-84E2-BAB37C555B83}"/>
            </c:ext>
          </c:extLst>
        </c:ser>
        <c:ser>
          <c:idx val="1"/>
          <c:order val="1"/>
          <c:tx>
            <c:strRef>
              <c:f>Sheet1!$E$6</c:f>
              <c:strCache>
                <c:ptCount val="1"/>
                <c:pt idx="0">
                  <c:v>Mouse 2</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Sheet1!$C$7:$C$29</c:f>
              <c:numCache>
                <c:formatCode>General</c:formatCode>
                <c:ptCount val="23"/>
                <c:pt idx="0">
                  <c:v>9</c:v>
                </c:pt>
                <c:pt idx="1">
                  <c:v>14</c:v>
                </c:pt>
                <c:pt idx="2">
                  <c:v>17</c:v>
                </c:pt>
                <c:pt idx="3">
                  <c:v>21</c:v>
                </c:pt>
                <c:pt idx="4">
                  <c:v>24</c:v>
                </c:pt>
                <c:pt idx="5">
                  <c:v>28</c:v>
                </c:pt>
                <c:pt idx="6">
                  <c:v>31</c:v>
                </c:pt>
                <c:pt idx="7">
                  <c:v>32</c:v>
                </c:pt>
                <c:pt idx="8">
                  <c:v>35</c:v>
                </c:pt>
                <c:pt idx="9">
                  <c:v>38</c:v>
                </c:pt>
              </c:numCache>
            </c:numRef>
          </c:xVal>
          <c:yVal>
            <c:numRef>
              <c:f>Sheet1!$E$7:$E$29</c:f>
              <c:numCache>
                <c:formatCode>General</c:formatCode>
                <c:ptCount val="23"/>
                <c:pt idx="0">
                  <c:v>116</c:v>
                </c:pt>
                <c:pt idx="1">
                  <c:v>155</c:v>
                </c:pt>
                <c:pt idx="2">
                  <c:v>369</c:v>
                </c:pt>
                <c:pt idx="3">
                  <c:v>876</c:v>
                </c:pt>
                <c:pt idx="4">
                  <c:v>1301</c:v>
                </c:pt>
                <c:pt idx="5">
                  <c:v>3054</c:v>
                </c:pt>
              </c:numCache>
            </c:numRef>
          </c:yVal>
          <c:smooth val="0"/>
          <c:extLst>
            <c:ext xmlns:c16="http://schemas.microsoft.com/office/drawing/2014/chart" uri="{C3380CC4-5D6E-409C-BE32-E72D297353CC}">
              <c16:uniqueId val="{00000001-B8B7-2946-84E2-BAB37C555B83}"/>
            </c:ext>
          </c:extLst>
        </c:ser>
        <c:ser>
          <c:idx val="2"/>
          <c:order val="2"/>
          <c:tx>
            <c:strRef>
              <c:f>Sheet1!$F$6</c:f>
              <c:strCache>
                <c:ptCount val="1"/>
                <c:pt idx="0">
                  <c:v>Mouse 3</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xVal>
            <c:numRef>
              <c:f>Sheet1!$C$7:$C$29</c:f>
              <c:numCache>
                <c:formatCode>General</c:formatCode>
                <c:ptCount val="23"/>
                <c:pt idx="0">
                  <c:v>9</c:v>
                </c:pt>
                <c:pt idx="1">
                  <c:v>14</c:v>
                </c:pt>
                <c:pt idx="2">
                  <c:v>17</c:v>
                </c:pt>
                <c:pt idx="3">
                  <c:v>21</c:v>
                </c:pt>
                <c:pt idx="4">
                  <c:v>24</c:v>
                </c:pt>
                <c:pt idx="5">
                  <c:v>28</c:v>
                </c:pt>
                <c:pt idx="6">
                  <c:v>31</c:v>
                </c:pt>
                <c:pt idx="7">
                  <c:v>32</c:v>
                </c:pt>
                <c:pt idx="8">
                  <c:v>35</c:v>
                </c:pt>
                <c:pt idx="9">
                  <c:v>38</c:v>
                </c:pt>
              </c:numCache>
            </c:numRef>
          </c:xVal>
          <c:yVal>
            <c:numRef>
              <c:f>Sheet1!$F$7:$F$29</c:f>
              <c:numCache>
                <c:formatCode>General</c:formatCode>
                <c:ptCount val="23"/>
                <c:pt idx="0">
                  <c:v>152</c:v>
                </c:pt>
                <c:pt idx="1">
                  <c:v>403</c:v>
                </c:pt>
                <c:pt idx="2">
                  <c:v>789</c:v>
                </c:pt>
                <c:pt idx="3">
                  <c:v>1195</c:v>
                </c:pt>
                <c:pt idx="4">
                  <c:v>1811</c:v>
                </c:pt>
                <c:pt idx="5">
                  <c:v>2688</c:v>
                </c:pt>
              </c:numCache>
            </c:numRef>
          </c:yVal>
          <c:smooth val="0"/>
          <c:extLst>
            <c:ext xmlns:c16="http://schemas.microsoft.com/office/drawing/2014/chart" uri="{C3380CC4-5D6E-409C-BE32-E72D297353CC}">
              <c16:uniqueId val="{00000002-B8B7-2946-84E2-BAB37C555B83}"/>
            </c:ext>
          </c:extLst>
        </c:ser>
        <c:ser>
          <c:idx val="3"/>
          <c:order val="3"/>
          <c:tx>
            <c:strRef>
              <c:f>Sheet1!$G$6</c:f>
              <c:strCache>
                <c:ptCount val="1"/>
                <c:pt idx="0">
                  <c:v>Mouse 4</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Sheet1!$C$7:$C$29</c:f>
              <c:numCache>
                <c:formatCode>General</c:formatCode>
                <c:ptCount val="23"/>
                <c:pt idx="0">
                  <c:v>9</c:v>
                </c:pt>
                <c:pt idx="1">
                  <c:v>14</c:v>
                </c:pt>
                <c:pt idx="2">
                  <c:v>17</c:v>
                </c:pt>
                <c:pt idx="3">
                  <c:v>21</c:v>
                </c:pt>
                <c:pt idx="4">
                  <c:v>24</c:v>
                </c:pt>
                <c:pt idx="5">
                  <c:v>28</c:v>
                </c:pt>
                <c:pt idx="6">
                  <c:v>31</c:v>
                </c:pt>
                <c:pt idx="7">
                  <c:v>32</c:v>
                </c:pt>
                <c:pt idx="8">
                  <c:v>35</c:v>
                </c:pt>
                <c:pt idx="9">
                  <c:v>38</c:v>
                </c:pt>
              </c:numCache>
            </c:numRef>
          </c:xVal>
          <c:yVal>
            <c:numRef>
              <c:f>Sheet1!$G$7:$G$29</c:f>
              <c:numCache>
                <c:formatCode>General</c:formatCode>
                <c:ptCount val="23"/>
                <c:pt idx="0">
                  <c:v>160</c:v>
                </c:pt>
                <c:pt idx="1">
                  <c:v>127</c:v>
                </c:pt>
                <c:pt idx="2">
                  <c:v>236</c:v>
                </c:pt>
                <c:pt idx="3">
                  <c:v>536</c:v>
                </c:pt>
                <c:pt idx="4">
                  <c:v>854</c:v>
                </c:pt>
                <c:pt idx="5">
                  <c:v>1846</c:v>
                </c:pt>
              </c:numCache>
            </c:numRef>
          </c:yVal>
          <c:smooth val="0"/>
          <c:extLst>
            <c:ext xmlns:c16="http://schemas.microsoft.com/office/drawing/2014/chart" uri="{C3380CC4-5D6E-409C-BE32-E72D297353CC}">
              <c16:uniqueId val="{00000003-B8B7-2946-84E2-BAB37C555B83}"/>
            </c:ext>
          </c:extLst>
        </c:ser>
        <c:ser>
          <c:idx val="4"/>
          <c:order val="4"/>
          <c:tx>
            <c:strRef>
              <c:f>Sheet1!$H$6</c:f>
              <c:strCache>
                <c:ptCount val="1"/>
                <c:pt idx="0">
                  <c:v>Mouse 5</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Sheet1!$C$7:$C$29</c:f>
              <c:numCache>
                <c:formatCode>General</c:formatCode>
                <c:ptCount val="23"/>
                <c:pt idx="0">
                  <c:v>9</c:v>
                </c:pt>
                <c:pt idx="1">
                  <c:v>14</c:v>
                </c:pt>
                <c:pt idx="2">
                  <c:v>17</c:v>
                </c:pt>
                <c:pt idx="3">
                  <c:v>21</c:v>
                </c:pt>
                <c:pt idx="4">
                  <c:v>24</c:v>
                </c:pt>
                <c:pt idx="5">
                  <c:v>28</c:v>
                </c:pt>
                <c:pt idx="6">
                  <c:v>31</c:v>
                </c:pt>
                <c:pt idx="7">
                  <c:v>32</c:v>
                </c:pt>
                <c:pt idx="8">
                  <c:v>35</c:v>
                </c:pt>
                <c:pt idx="9">
                  <c:v>38</c:v>
                </c:pt>
              </c:numCache>
            </c:numRef>
          </c:xVal>
          <c:yVal>
            <c:numRef>
              <c:f>Sheet1!$H$7:$H$29</c:f>
              <c:numCache>
                <c:formatCode>General</c:formatCode>
                <c:ptCount val="23"/>
                <c:pt idx="0">
                  <c:v>132</c:v>
                </c:pt>
                <c:pt idx="1">
                  <c:v>143</c:v>
                </c:pt>
                <c:pt idx="2">
                  <c:v>437</c:v>
                </c:pt>
                <c:pt idx="3">
                  <c:v>742</c:v>
                </c:pt>
                <c:pt idx="4">
                  <c:v>1047</c:v>
                </c:pt>
                <c:pt idx="5">
                  <c:v>1060</c:v>
                </c:pt>
                <c:pt idx="6">
                  <c:v>1384</c:v>
                </c:pt>
                <c:pt idx="7">
                  <c:v>1733</c:v>
                </c:pt>
                <c:pt idx="8">
                  <c:v>2722</c:v>
                </c:pt>
                <c:pt idx="9">
                  <c:v>3929</c:v>
                </c:pt>
              </c:numCache>
            </c:numRef>
          </c:yVal>
          <c:smooth val="0"/>
          <c:extLst>
            <c:ext xmlns:c16="http://schemas.microsoft.com/office/drawing/2014/chart" uri="{C3380CC4-5D6E-409C-BE32-E72D297353CC}">
              <c16:uniqueId val="{00000004-B8B7-2946-84E2-BAB37C555B83}"/>
            </c:ext>
          </c:extLst>
        </c:ser>
        <c:ser>
          <c:idx val="5"/>
          <c:order val="5"/>
          <c:tx>
            <c:strRef>
              <c:f>Sheet1!$I$6</c:f>
              <c:strCache>
                <c:ptCount val="1"/>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Sheet1!$C$7:$C$29</c:f>
              <c:numCache>
                <c:formatCode>General</c:formatCode>
                <c:ptCount val="23"/>
                <c:pt idx="0">
                  <c:v>9</c:v>
                </c:pt>
                <c:pt idx="1">
                  <c:v>14</c:v>
                </c:pt>
                <c:pt idx="2">
                  <c:v>17</c:v>
                </c:pt>
                <c:pt idx="3">
                  <c:v>21</c:v>
                </c:pt>
                <c:pt idx="4">
                  <c:v>24</c:v>
                </c:pt>
                <c:pt idx="5">
                  <c:v>28</c:v>
                </c:pt>
                <c:pt idx="6">
                  <c:v>31</c:v>
                </c:pt>
                <c:pt idx="7">
                  <c:v>32</c:v>
                </c:pt>
                <c:pt idx="8">
                  <c:v>35</c:v>
                </c:pt>
                <c:pt idx="9">
                  <c:v>38</c:v>
                </c:pt>
              </c:numCache>
            </c:numRef>
          </c:xVal>
          <c:yVal>
            <c:numRef>
              <c:f>Sheet1!$I$7:$I$29</c:f>
              <c:numCache>
                <c:formatCode>General</c:formatCode>
                <c:ptCount val="23"/>
              </c:numCache>
            </c:numRef>
          </c:yVal>
          <c:smooth val="0"/>
          <c:extLst>
            <c:ext xmlns:c16="http://schemas.microsoft.com/office/drawing/2014/chart" uri="{C3380CC4-5D6E-409C-BE32-E72D297353CC}">
              <c16:uniqueId val="{00000005-B8B7-2946-84E2-BAB37C555B83}"/>
            </c:ext>
          </c:extLst>
        </c:ser>
        <c:dLbls>
          <c:showLegendKey val="0"/>
          <c:showVal val="0"/>
          <c:showCatName val="0"/>
          <c:showSerName val="0"/>
          <c:showPercent val="0"/>
          <c:showBubbleSize val="0"/>
        </c:dLbls>
        <c:axId val="229085216"/>
        <c:axId val="229093448"/>
      </c:scatterChart>
      <c:valAx>
        <c:axId val="229085216"/>
        <c:scaling>
          <c:orientation val="minMax"/>
          <c:max val="100"/>
          <c:min val="7"/>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ontserrat" pitchFamily="2" charset="77"/>
                    <a:ea typeface="+mn-ea"/>
                    <a:cs typeface="+mn-cs"/>
                  </a:defRPr>
                </a:pPr>
                <a:r>
                  <a:rPr lang="en-US" b="1" dirty="0"/>
                  <a:t>Days After Tumor Cell Implant</a:t>
                </a:r>
              </a:p>
            </c:rich>
          </c:tx>
          <c:layout>
            <c:manualLayout>
              <c:xMode val="edge"/>
              <c:yMode val="edge"/>
              <c:x val="0.2828740157480315"/>
              <c:y val="0.8801877390538359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ontserrat" pitchFamily="2" charset="77"/>
                  <a:ea typeface="+mn-ea"/>
                  <a:cs typeface="+mn-cs"/>
                </a:defRPr>
              </a:pPr>
              <a:endParaRPr lang="en-IL"/>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ontserrat" pitchFamily="2" charset="77"/>
                <a:ea typeface="+mn-ea"/>
                <a:cs typeface="+mn-cs"/>
              </a:defRPr>
            </a:pPr>
            <a:endParaRPr lang="en-IL"/>
          </a:p>
        </c:txPr>
        <c:crossAx val="229093448"/>
        <c:crosses val="autoZero"/>
        <c:crossBetween val="midCat"/>
        <c:majorUnit val="7"/>
        <c:minorUnit val="7"/>
      </c:valAx>
      <c:valAx>
        <c:axId val="229093448"/>
        <c:scaling>
          <c:orientation val="minMax"/>
          <c:max val="2500"/>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ontserrat" pitchFamily="2" charset="77"/>
                    <a:ea typeface="+mn-ea"/>
                    <a:cs typeface="+mn-cs"/>
                  </a:defRPr>
                </a:pPr>
                <a:r>
                  <a:rPr lang="en-US" b="1" dirty="0"/>
                  <a:t>Tumor Volume (mm3)</a:t>
                </a:r>
              </a:p>
            </c:rich>
          </c:tx>
          <c:layout>
            <c:manualLayout>
              <c:xMode val="edge"/>
              <c:yMode val="edge"/>
              <c:x val="2.0251798423485196E-2"/>
              <c:y val="0.20842993900079593"/>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ontserrat" pitchFamily="2" charset="77"/>
                  <a:ea typeface="+mn-ea"/>
                  <a:cs typeface="+mn-cs"/>
                </a:defRPr>
              </a:pPr>
              <a:endParaRPr lang="en-IL"/>
            </a:p>
          </c:txPr>
        </c:title>
        <c:numFmt formatCode="#,##0" sourceLinked="0"/>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ontserrat" pitchFamily="2" charset="77"/>
                <a:ea typeface="+mn-ea"/>
                <a:cs typeface="+mn-cs"/>
              </a:defRPr>
            </a:pPr>
            <a:endParaRPr lang="en-IL"/>
          </a:p>
        </c:txPr>
        <c:crossAx val="229085216"/>
        <c:crosses val="autoZero"/>
        <c:crossBetween val="midCat"/>
        <c:majorUnit val="500"/>
      </c:valAx>
      <c:spPr>
        <a:noFill/>
        <a:ln>
          <a:noFill/>
        </a:ln>
        <a:effectLst/>
      </c:spPr>
    </c:plotArea>
    <c:plotVisOnly val="1"/>
    <c:dispBlanksAs val="gap"/>
    <c:showDLblsOverMax val="0"/>
  </c:chart>
  <c:spPr>
    <a:noFill/>
    <a:ln>
      <a:noFill/>
    </a:ln>
    <a:effectLst/>
  </c:spPr>
  <c:txPr>
    <a:bodyPr/>
    <a:lstStyle/>
    <a:p>
      <a:pPr>
        <a:defRPr sz="1400">
          <a:latin typeface="Montserrat" pitchFamily="2" charset="77"/>
        </a:defRPr>
      </a:pPr>
      <a:endParaRPr lang="en-I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Sheet1!$D$6</c:f>
              <c:strCache>
                <c:ptCount val="1"/>
                <c:pt idx="0">
                  <c:v>Mouse 1</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Sheet1!$C$7:$C$26</c:f>
              <c:numCache>
                <c:formatCode>General</c:formatCode>
                <c:ptCount val="20"/>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numCache>
            </c:numRef>
          </c:xVal>
          <c:yVal>
            <c:numRef>
              <c:f>Sheet1!$D$7:$D$26</c:f>
              <c:numCache>
                <c:formatCode>General</c:formatCode>
                <c:ptCount val="20"/>
                <c:pt idx="0">
                  <c:v>95</c:v>
                </c:pt>
                <c:pt idx="1">
                  <c:v>105</c:v>
                </c:pt>
                <c:pt idx="2">
                  <c:v>221</c:v>
                </c:pt>
                <c:pt idx="3">
                  <c:v>190</c:v>
                </c:pt>
                <c:pt idx="4">
                  <c:v>397</c:v>
                </c:pt>
                <c:pt idx="5">
                  <c:v>517</c:v>
                </c:pt>
                <c:pt idx="6">
                  <c:v>774</c:v>
                </c:pt>
                <c:pt idx="7">
                  <c:v>1467</c:v>
                </c:pt>
                <c:pt idx="8">
                  <c:v>2053</c:v>
                </c:pt>
                <c:pt idx="9">
                  <c:v>1802</c:v>
                </c:pt>
                <c:pt idx="10">
                  <c:v>1884</c:v>
                </c:pt>
                <c:pt idx="11">
                  <c:v>2402</c:v>
                </c:pt>
                <c:pt idx="12">
                  <c:v>4029</c:v>
                </c:pt>
              </c:numCache>
            </c:numRef>
          </c:yVal>
          <c:smooth val="0"/>
          <c:extLst>
            <c:ext xmlns:c16="http://schemas.microsoft.com/office/drawing/2014/chart" uri="{C3380CC4-5D6E-409C-BE32-E72D297353CC}">
              <c16:uniqueId val="{00000000-13F8-7344-A1B2-BDD24A87A4C6}"/>
            </c:ext>
          </c:extLst>
        </c:ser>
        <c:ser>
          <c:idx val="1"/>
          <c:order val="1"/>
          <c:tx>
            <c:strRef>
              <c:f>Sheet1!$E$6</c:f>
              <c:strCache>
                <c:ptCount val="1"/>
                <c:pt idx="0">
                  <c:v>Mouse 2</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Sheet1!$C$7:$C$26</c:f>
              <c:numCache>
                <c:formatCode>General</c:formatCode>
                <c:ptCount val="20"/>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numCache>
            </c:numRef>
          </c:xVal>
          <c:yVal>
            <c:numRef>
              <c:f>Sheet1!$E$7:$E$26</c:f>
              <c:numCache>
                <c:formatCode>General</c:formatCode>
                <c:ptCount val="20"/>
                <c:pt idx="0">
                  <c:v>115</c:v>
                </c:pt>
                <c:pt idx="1">
                  <c:v>215</c:v>
                </c:pt>
                <c:pt idx="2">
                  <c:v>376</c:v>
                </c:pt>
                <c:pt idx="3">
                  <c:v>332</c:v>
                </c:pt>
                <c:pt idx="4">
                  <c:v>639</c:v>
                </c:pt>
                <c:pt idx="5">
                  <c:v>920</c:v>
                </c:pt>
                <c:pt idx="6">
                  <c:v>1268</c:v>
                </c:pt>
                <c:pt idx="7">
                  <c:v>2209</c:v>
                </c:pt>
                <c:pt idx="8">
                  <c:v>2904</c:v>
                </c:pt>
                <c:pt idx="9">
                  <c:v>3900</c:v>
                </c:pt>
              </c:numCache>
            </c:numRef>
          </c:yVal>
          <c:smooth val="0"/>
          <c:extLst>
            <c:ext xmlns:c16="http://schemas.microsoft.com/office/drawing/2014/chart" uri="{C3380CC4-5D6E-409C-BE32-E72D297353CC}">
              <c16:uniqueId val="{00000001-13F8-7344-A1B2-BDD24A87A4C6}"/>
            </c:ext>
          </c:extLst>
        </c:ser>
        <c:ser>
          <c:idx val="2"/>
          <c:order val="2"/>
          <c:tx>
            <c:strRef>
              <c:f>Sheet1!$F$6</c:f>
              <c:strCache>
                <c:ptCount val="1"/>
                <c:pt idx="0">
                  <c:v>Mouse 3</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xVal>
            <c:numRef>
              <c:f>Sheet1!$C$7:$C$26</c:f>
              <c:numCache>
                <c:formatCode>General</c:formatCode>
                <c:ptCount val="20"/>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numCache>
            </c:numRef>
          </c:xVal>
          <c:yVal>
            <c:numRef>
              <c:f>Sheet1!$F$7:$F$26</c:f>
              <c:numCache>
                <c:formatCode>General</c:formatCode>
                <c:ptCount val="20"/>
                <c:pt idx="0">
                  <c:v>127</c:v>
                </c:pt>
                <c:pt idx="1">
                  <c:v>302</c:v>
                </c:pt>
                <c:pt idx="2">
                  <c:v>411</c:v>
                </c:pt>
                <c:pt idx="3">
                  <c:v>845</c:v>
                </c:pt>
                <c:pt idx="4">
                  <c:v>910</c:v>
                </c:pt>
                <c:pt idx="5">
                  <c:v>1268</c:v>
                </c:pt>
                <c:pt idx="6">
                  <c:v>2499</c:v>
                </c:pt>
                <c:pt idx="7">
                  <c:v>4071</c:v>
                </c:pt>
              </c:numCache>
            </c:numRef>
          </c:yVal>
          <c:smooth val="0"/>
          <c:extLst>
            <c:ext xmlns:c16="http://schemas.microsoft.com/office/drawing/2014/chart" uri="{C3380CC4-5D6E-409C-BE32-E72D297353CC}">
              <c16:uniqueId val="{00000002-13F8-7344-A1B2-BDD24A87A4C6}"/>
            </c:ext>
          </c:extLst>
        </c:ser>
        <c:ser>
          <c:idx val="3"/>
          <c:order val="3"/>
          <c:tx>
            <c:strRef>
              <c:f>Sheet1!$G$6</c:f>
              <c:strCache>
                <c:ptCount val="1"/>
                <c:pt idx="0">
                  <c:v>Mouse 4</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Sheet1!$C$7:$C$26</c:f>
              <c:numCache>
                <c:formatCode>General</c:formatCode>
                <c:ptCount val="20"/>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numCache>
            </c:numRef>
          </c:xVal>
          <c:yVal>
            <c:numRef>
              <c:f>Sheet1!$G$7:$G$26</c:f>
              <c:numCache>
                <c:formatCode>General</c:formatCode>
                <c:ptCount val="20"/>
                <c:pt idx="0">
                  <c:v>89</c:v>
                </c:pt>
                <c:pt idx="1">
                  <c:v>177</c:v>
                </c:pt>
                <c:pt idx="2">
                  <c:v>297</c:v>
                </c:pt>
                <c:pt idx="3">
                  <c:v>334</c:v>
                </c:pt>
                <c:pt idx="4">
                  <c:v>402</c:v>
                </c:pt>
                <c:pt idx="5">
                  <c:v>691</c:v>
                </c:pt>
                <c:pt idx="6">
                  <c:v>1088</c:v>
                </c:pt>
                <c:pt idx="7">
                  <c:v>1457</c:v>
                </c:pt>
                <c:pt idx="8">
                  <c:v>1600</c:v>
                </c:pt>
                <c:pt idx="9">
                  <c:v>2691</c:v>
                </c:pt>
                <c:pt idx="10">
                  <c:v>2621</c:v>
                </c:pt>
                <c:pt idx="11">
                  <c:v>3274</c:v>
                </c:pt>
              </c:numCache>
            </c:numRef>
          </c:yVal>
          <c:smooth val="0"/>
          <c:extLst>
            <c:ext xmlns:c16="http://schemas.microsoft.com/office/drawing/2014/chart" uri="{C3380CC4-5D6E-409C-BE32-E72D297353CC}">
              <c16:uniqueId val="{00000003-13F8-7344-A1B2-BDD24A87A4C6}"/>
            </c:ext>
          </c:extLst>
        </c:ser>
        <c:ser>
          <c:idx val="4"/>
          <c:order val="4"/>
          <c:tx>
            <c:strRef>
              <c:f>Sheet1!$H$6</c:f>
              <c:strCache>
                <c:ptCount val="1"/>
                <c:pt idx="0">
                  <c:v>Mouse 5</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Sheet1!$C$7:$C$26</c:f>
              <c:numCache>
                <c:formatCode>General</c:formatCode>
                <c:ptCount val="20"/>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numCache>
            </c:numRef>
          </c:xVal>
          <c:yVal>
            <c:numRef>
              <c:f>Sheet1!$H$7:$H$26</c:f>
              <c:numCache>
                <c:formatCode>General</c:formatCode>
                <c:ptCount val="20"/>
                <c:pt idx="0">
                  <c:v>107</c:v>
                </c:pt>
                <c:pt idx="1">
                  <c:v>205</c:v>
                </c:pt>
                <c:pt idx="2">
                  <c:v>380</c:v>
                </c:pt>
                <c:pt idx="3">
                  <c:v>660</c:v>
                </c:pt>
                <c:pt idx="4">
                  <c:v>667</c:v>
                </c:pt>
                <c:pt idx="5">
                  <c:v>929</c:v>
                </c:pt>
                <c:pt idx="6">
                  <c:v>1533</c:v>
                </c:pt>
                <c:pt idx="7">
                  <c:v>2610</c:v>
                </c:pt>
                <c:pt idx="8">
                  <c:v>3043</c:v>
                </c:pt>
              </c:numCache>
            </c:numRef>
          </c:yVal>
          <c:smooth val="0"/>
          <c:extLst>
            <c:ext xmlns:c16="http://schemas.microsoft.com/office/drawing/2014/chart" uri="{C3380CC4-5D6E-409C-BE32-E72D297353CC}">
              <c16:uniqueId val="{00000004-13F8-7344-A1B2-BDD24A87A4C6}"/>
            </c:ext>
          </c:extLst>
        </c:ser>
        <c:ser>
          <c:idx val="5"/>
          <c:order val="5"/>
          <c:tx>
            <c:strRef>
              <c:f>Sheet1!$I$6</c:f>
              <c:strCache>
                <c:ptCount val="1"/>
                <c:pt idx="0">
                  <c:v>Mouse 6</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Sheet1!$C$7:$C$26</c:f>
              <c:numCache>
                <c:formatCode>General</c:formatCode>
                <c:ptCount val="20"/>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numCache>
            </c:numRef>
          </c:xVal>
          <c:yVal>
            <c:numRef>
              <c:f>Sheet1!$I$7:$I$26</c:f>
              <c:numCache>
                <c:formatCode>General</c:formatCode>
                <c:ptCount val="20"/>
                <c:pt idx="0">
                  <c:v>100</c:v>
                </c:pt>
                <c:pt idx="1">
                  <c:v>105</c:v>
                </c:pt>
                <c:pt idx="2">
                  <c:v>232</c:v>
                </c:pt>
                <c:pt idx="3">
                  <c:v>349</c:v>
                </c:pt>
                <c:pt idx="4">
                  <c:v>392</c:v>
                </c:pt>
                <c:pt idx="5">
                  <c:v>438</c:v>
                </c:pt>
                <c:pt idx="6">
                  <c:v>662</c:v>
                </c:pt>
                <c:pt idx="7">
                  <c:v>820</c:v>
                </c:pt>
                <c:pt idx="8">
                  <c:v>1107</c:v>
                </c:pt>
                <c:pt idx="9">
                  <c:v>1555</c:v>
                </c:pt>
                <c:pt idx="10">
                  <c:v>2133</c:v>
                </c:pt>
                <c:pt idx="11">
                  <c:v>2408</c:v>
                </c:pt>
                <c:pt idx="12">
                  <c:v>3416</c:v>
                </c:pt>
              </c:numCache>
            </c:numRef>
          </c:yVal>
          <c:smooth val="0"/>
          <c:extLst>
            <c:ext xmlns:c16="http://schemas.microsoft.com/office/drawing/2014/chart" uri="{C3380CC4-5D6E-409C-BE32-E72D297353CC}">
              <c16:uniqueId val="{00000005-13F8-7344-A1B2-BDD24A87A4C6}"/>
            </c:ext>
          </c:extLst>
        </c:ser>
        <c:dLbls>
          <c:showLegendKey val="0"/>
          <c:showVal val="0"/>
          <c:showCatName val="0"/>
          <c:showSerName val="0"/>
          <c:showPercent val="0"/>
          <c:showBubbleSize val="0"/>
        </c:dLbls>
        <c:axId val="229085216"/>
        <c:axId val="229093448"/>
      </c:scatterChart>
      <c:valAx>
        <c:axId val="229085216"/>
        <c:scaling>
          <c:orientation val="minMax"/>
          <c:max val="75"/>
          <c:min val="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r>
                  <a:rPr lang="en-US" sz="1100" b="1" dirty="0">
                    <a:solidFill>
                      <a:schemeClr val="tx1"/>
                    </a:solidFill>
                    <a:latin typeface="Arial" panose="020B0604020202020204" pitchFamily="34" charset="0"/>
                    <a:cs typeface="Arial" panose="020B0604020202020204" pitchFamily="34" charset="0"/>
                  </a:rPr>
                  <a:t>Days</a:t>
                </a:r>
                <a:r>
                  <a:rPr lang="en-US" sz="1100" b="1" baseline="0" dirty="0">
                    <a:solidFill>
                      <a:schemeClr val="tx1"/>
                    </a:solidFill>
                    <a:latin typeface="Arial" panose="020B0604020202020204" pitchFamily="34" charset="0"/>
                    <a:cs typeface="Arial" panose="020B0604020202020204" pitchFamily="34" charset="0"/>
                  </a:rPr>
                  <a:t> After Tumor Cell Implant</a:t>
                </a:r>
                <a:endParaRPr lang="en-US" sz="1100"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crossAx val="229093448"/>
        <c:crosses val="autoZero"/>
        <c:crossBetween val="midCat"/>
        <c:majorUnit val="7"/>
        <c:minorUnit val="1"/>
      </c:valAx>
      <c:valAx>
        <c:axId val="229093448"/>
        <c:scaling>
          <c:orientation val="minMax"/>
          <c:max val="40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r>
                  <a:rPr lang="en-US" sz="1100" b="1" dirty="0">
                    <a:solidFill>
                      <a:schemeClr val="tx1"/>
                    </a:solidFill>
                    <a:latin typeface="Arial" panose="020B0604020202020204" pitchFamily="34" charset="0"/>
                    <a:cs typeface="Arial" panose="020B0604020202020204" pitchFamily="34" charset="0"/>
                  </a:rPr>
                  <a:t>Tumor</a:t>
                </a:r>
                <a:r>
                  <a:rPr lang="en-US" sz="1100" b="1" baseline="0" dirty="0">
                    <a:solidFill>
                      <a:schemeClr val="tx1"/>
                    </a:solidFill>
                    <a:latin typeface="Arial" panose="020B0604020202020204" pitchFamily="34" charset="0"/>
                    <a:cs typeface="Arial" panose="020B0604020202020204" pitchFamily="34" charset="0"/>
                  </a:rPr>
                  <a:t> Volume (mm</a:t>
                </a:r>
                <a:r>
                  <a:rPr lang="en-US" sz="1100" b="1" baseline="30000" dirty="0">
                    <a:solidFill>
                      <a:schemeClr val="tx1"/>
                    </a:solidFill>
                    <a:latin typeface="Arial" panose="020B0604020202020204" pitchFamily="34" charset="0"/>
                    <a:cs typeface="Arial" panose="020B0604020202020204" pitchFamily="34" charset="0"/>
                  </a:rPr>
                  <a:t>3</a:t>
                </a:r>
                <a:r>
                  <a:rPr lang="en-US" sz="1100" b="1" baseline="0" dirty="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c:rich>
          </c:tx>
          <c:layout>
            <c:manualLayout>
              <c:xMode val="edge"/>
              <c:yMode val="edge"/>
              <c:x val="2.0251774083795082E-2"/>
              <c:y val="0.14394567866516686"/>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title>
        <c:numFmt formatCode="#,##0" sourceLinked="0"/>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crossAx val="229085216"/>
        <c:crosses val="autoZero"/>
        <c:crossBetween val="midCat"/>
        <c:majorUnit val="1000"/>
      </c:valAx>
      <c:spPr>
        <a:noFill/>
        <a:ln>
          <a:noFill/>
        </a:ln>
        <a:effectLst/>
      </c:spPr>
    </c:plotArea>
    <c:plotVisOnly val="1"/>
    <c:dispBlanksAs val="gap"/>
    <c:showDLblsOverMax val="0"/>
  </c:chart>
  <c:spPr>
    <a:noFill/>
    <a:ln>
      <a:noFill/>
    </a:ln>
    <a:effectLst/>
  </c:spPr>
  <c:txPr>
    <a:bodyPr/>
    <a:lstStyle/>
    <a:p>
      <a:pPr>
        <a:defRPr/>
      </a:pPr>
      <a:endParaRPr lang="en-I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Sheet1!$D$6</c:f>
              <c:strCache>
                <c:ptCount val="1"/>
                <c:pt idx="0">
                  <c:v>Mouse 1</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Sheet1!$C$7:$C$26</c:f>
              <c:numCache>
                <c:formatCode>General</c:formatCode>
                <c:ptCount val="20"/>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numCache>
            </c:numRef>
          </c:xVal>
          <c:yVal>
            <c:numRef>
              <c:f>Sheet1!$D$7:$D$26</c:f>
              <c:numCache>
                <c:formatCode>General</c:formatCode>
                <c:ptCount val="20"/>
                <c:pt idx="0">
                  <c:v>101</c:v>
                </c:pt>
                <c:pt idx="1">
                  <c:v>148</c:v>
                </c:pt>
                <c:pt idx="2">
                  <c:v>190</c:v>
                </c:pt>
                <c:pt idx="3">
                  <c:v>278</c:v>
                </c:pt>
                <c:pt idx="4">
                  <c:v>402</c:v>
                </c:pt>
                <c:pt idx="5">
                  <c:v>473</c:v>
                </c:pt>
                <c:pt idx="6">
                  <c:v>658</c:v>
                </c:pt>
                <c:pt idx="7">
                  <c:v>1035</c:v>
                </c:pt>
                <c:pt idx="8">
                  <c:v>1407</c:v>
                </c:pt>
                <c:pt idx="9">
                  <c:v>1795</c:v>
                </c:pt>
                <c:pt idx="10">
                  <c:v>2506</c:v>
                </c:pt>
                <c:pt idx="11">
                  <c:v>3405</c:v>
                </c:pt>
              </c:numCache>
            </c:numRef>
          </c:yVal>
          <c:smooth val="0"/>
          <c:extLst>
            <c:ext xmlns:c16="http://schemas.microsoft.com/office/drawing/2014/chart" uri="{C3380CC4-5D6E-409C-BE32-E72D297353CC}">
              <c16:uniqueId val="{00000000-B58A-1C41-8F95-C254FFD2E0FF}"/>
            </c:ext>
          </c:extLst>
        </c:ser>
        <c:ser>
          <c:idx val="1"/>
          <c:order val="1"/>
          <c:tx>
            <c:strRef>
              <c:f>Sheet1!$E$6</c:f>
              <c:strCache>
                <c:ptCount val="1"/>
                <c:pt idx="0">
                  <c:v>Mouse 2</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Sheet1!$C$7:$C$26</c:f>
              <c:numCache>
                <c:formatCode>General</c:formatCode>
                <c:ptCount val="20"/>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numCache>
            </c:numRef>
          </c:xVal>
          <c:yVal>
            <c:numRef>
              <c:f>Sheet1!$E$7:$E$26</c:f>
              <c:numCache>
                <c:formatCode>General</c:formatCode>
                <c:ptCount val="20"/>
                <c:pt idx="0">
                  <c:v>126</c:v>
                </c:pt>
                <c:pt idx="1">
                  <c:v>281</c:v>
                </c:pt>
                <c:pt idx="2">
                  <c:v>365</c:v>
                </c:pt>
                <c:pt idx="3">
                  <c:v>417</c:v>
                </c:pt>
                <c:pt idx="4">
                  <c:v>489</c:v>
                </c:pt>
                <c:pt idx="5">
                  <c:v>475</c:v>
                </c:pt>
                <c:pt idx="6">
                  <c:v>662</c:v>
                </c:pt>
                <c:pt idx="7">
                  <c:v>883</c:v>
                </c:pt>
                <c:pt idx="8">
                  <c:v>1264</c:v>
                </c:pt>
                <c:pt idx="9">
                  <c:v>1966</c:v>
                </c:pt>
                <c:pt idx="10">
                  <c:v>3001</c:v>
                </c:pt>
              </c:numCache>
            </c:numRef>
          </c:yVal>
          <c:smooth val="0"/>
          <c:extLst>
            <c:ext xmlns:c16="http://schemas.microsoft.com/office/drawing/2014/chart" uri="{C3380CC4-5D6E-409C-BE32-E72D297353CC}">
              <c16:uniqueId val="{00000001-B58A-1C41-8F95-C254FFD2E0FF}"/>
            </c:ext>
          </c:extLst>
        </c:ser>
        <c:ser>
          <c:idx val="2"/>
          <c:order val="2"/>
          <c:tx>
            <c:strRef>
              <c:f>Sheet1!$F$6</c:f>
              <c:strCache>
                <c:ptCount val="1"/>
                <c:pt idx="0">
                  <c:v>Mouse 3</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xVal>
            <c:numRef>
              <c:f>Sheet1!$C$7:$C$26</c:f>
              <c:numCache>
                <c:formatCode>General</c:formatCode>
                <c:ptCount val="20"/>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numCache>
            </c:numRef>
          </c:xVal>
          <c:yVal>
            <c:numRef>
              <c:f>Sheet1!$F$7:$F$26</c:f>
              <c:numCache>
                <c:formatCode>General</c:formatCode>
                <c:ptCount val="20"/>
                <c:pt idx="0">
                  <c:v>108</c:v>
                </c:pt>
                <c:pt idx="1">
                  <c:v>172</c:v>
                </c:pt>
                <c:pt idx="2">
                  <c:v>317</c:v>
                </c:pt>
                <c:pt idx="3">
                  <c:v>378</c:v>
                </c:pt>
                <c:pt idx="4">
                  <c:v>550</c:v>
                </c:pt>
                <c:pt idx="5">
                  <c:v>585</c:v>
                </c:pt>
                <c:pt idx="6">
                  <c:v>1393</c:v>
                </c:pt>
                <c:pt idx="7">
                  <c:v>1971</c:v>
                </c:pt>
                <c:pt idx="8">
                  <c:v>3138</c:v>
                </c:pt>
              </c:numCache>
            </c:numRef>
          </c:yVal>
          <c:smooth val="0"/>
          <c:extLst>
            <c:ext xmlns:c16="http://schemas.microsoft.com/office/drawing/2014/chart" uri="{C3380CC4-5D6E-409C-BE32-E72D297353CC}">
              <c16:uniqueId val="{00000002-B58A-1C41-8F95-C254FFD2E0FF}"/>
            </c:ext>
          </c:extLst>
        </c:ser>
        <c:ser>
          <c:idx val="3"/>
          <c:order val="3"/>
          <c:tx>
            <c:strRef>
              <c:f>Sheet1!$G$6</c:f>
              <c:strCache>
                <c:ptCount val="1"/>
                <c:pt idx="0">
                  <c:v>Mouse 4</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Sheet1!$C$7:$C$26</c:f>
              <c:numCache>
                <c:formatCode>General</c:formatCode>
                <c:ptCount val="20"/>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numCache>
            </c:numRef>
          </c:xVal>
          <c:yVal>
            <c:numRef>
              <c:f>Sheet1!$G$7:$G$26</c:f>
              <c:numCache>
                <c:formatCode>General</c:formatCode>
                <c:ptCount val="20"/>
                <c:pt idx="0">
                  <c:v>100</c:v>
                </c:pt>
                <c:pt idx="1">
                  <c:v>134</c:v>
                </c:pt>
                <c:pt idx="2">
                  <c:v>440</c:v>
                </c:pt>
                <c:pt idx="3">
                  <c:v>284</c:v>
                </c:pt>
                <c:pt idx="4">
                  <c:v>1194</c:v>
                </c:pt>
                <c:pt idx="5">
                  <c:v>1326</c:v>
                </c:pt>
                <c:pt idx="6">
                  <c:v>1695</c:v>
                </c:pt>
                <c:pt idx="7">
                  <c:v>3699</c:v>
                </c:pt>
              </c:numCache>
            </c:numRef>
          </c:yVal>
          <c:smooth val="0"/>
          <c:extLst>
            <c:ext xmlns:c16="http://schemas.microsoft.com/office/drawing/2014/chart" uri="{C3380CC4-5D6E-409C-BE32-E72D297353CC}">
              <c16:uniqueId val="{00000003-B58A-1C41-8F95-C254FFD2E0FF}"/>
            </c:ext>
          </c:extLst>
        </c:ser>
        <c:ser>
          <c:idx val="4"/>
          <c:order val="4"/>
          <c:tx>
            <c:strRef>
              <c:f>Sheet1!$H$6</c:f>
              <c:strCache>
                <c:ptCount val="1"/>
                <c:pt idx="0">
                  <c:v>Mouse 5</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Sheet1!$C$7:$C$26</c:f>
              <c:numCache>
                <c:formatCode>General</c:formatCode>
                <c:ptCount val="20"/>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numCache>
            </c:numRef>
          </c:xVal>
          <c:yVal>
            <c:numRef>
              <c:f>Sheet1!$H$7:$H$26</c:f>
              <c:numCache>
                <c:formatCode>General</c:formatCode>
                <c:ptCount val="20"/>
                <c:pt idx="0">
                  <c:v>89</c:v>
                </c:pt>
                <c:pt idx="1">
                  <c:v>117</c:v>
                </c:pt>
                <c:pt idx="2">
                  <c:v>178</c:v>
                </c:pt>
                <c:pt idx="3">
                  <c:v>370</c:v>
                </c:pt>
                <c:pt idx="4">
                  <c:v>412</c:v>
                </c:pt>
                <c:pt idx="5">
                  <c:v>434</c:v>
                </c:pt>
                <c:pt idx="6">
                  <c:v>642</c:v>
                </c:pt>
                <c:pt idx="7">
                  <c:v>1190</c:v>
                </c:pt>
                <c:pt idx="8">
                  <c:v>1217</c:v>
                </c:pt>
                <c:pt idx="9">
                  <c:v>2149</c:v>
                </c:pt>
                <c:pt idx="10">
                  <c:v>2411</c:v>
                </c:pt>
                <c:pt idx="11">
                  <c:v>2634</c:v>
                </c:pt>
                <c:pt idx="12">
                  <c:v>3759</c:v>
                </c:pt>
              </c:numCache>
            </c:numRef>
          </c:yVal>
          <c:smooth val="0"/>
          <c:extLst>
            <c:ext xmlns:c16="http://schemas.microsoft.com/office/drawing/2014/chart" uri="{C3380CC4-5D6E-409C-BE32-E72D297353CC}">
              <c16:uniqueId val="{00000004-B58A-1C41-8F95-C254FFD2E0FF}"/>
            </c:ext>
          </c:extLst>
        </c:ser>
        <c:ser>
          <c:idx val="5"/>
          <c:order val="5"/>
          <c:tx>
            <c:strRef>
              <c:f>Sheet1!$I$6</c:f>
              <c:strCache>
                <c:ptCount val="1"/>
                <c:pt idx="0">
                  <c:v>Mouse 6</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Sheet1!$C$7:$C$26</c:f>
              <c:numCache>
                <c:formatCode>General</c:formatCode>
                <c:ptCount val="20"/>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numCache>
            </c:numRef>
          </c:xVal>
          <c:yVal>
            <c:numRef>
              <c:f>Sheet1!$I$7:$I$26</c:f>
              <c:numCache>
                <c:formatCode>General</c:formatCode>
                <c:ptCount val="20"/>
                <c:pt idx="0">
                  <c:v>86</c:v>
                </c:pt>
                <c:pt idx="1">
                  <c:v>121</c:v>
                </c:pt>
                <c:pt idx="2">
                  <c:v>138</c:v>
                </c:pt>
                <c:pt idx="3">
                  <c:v>190</c:v>
                </c:pt>
                <c:pt idx="4">
                  <c:v>325</c:v>
                </c:pt>
                <c:pt idx="5">
                  <c:v>275</c:v>
                </c:pt>
                <c:pt idx="6">
                  <c:v>638</c:v>
                </c:pt>
                <c:pt idx="7">
                  <c:v>1162</c:v>
                </c:pt>
                <c:pt idx="8">
                  <c:v>1351</c:v>
                </c:pt>
                <c:pt idx="9">
                  <c:v>2097</c:v>
                </c:pt>
                <c:pt idx="10">
                  <c:v>2574</c:v>
                </c:pt>
                <c:pt idx="11">
                  <c:v>2851</c:v>
                </c:pt>
                <c:pt idx="12">
                  <c:v>3534</c:v>
                </c:pt>
              </c:numCache>
            </c:numRef>
          </c:yVal>
          <c:smooth val="0"/>
          <c:extLst>
            <c:ext xmlns:c16="http://schemas.microsoft.com/office/drawing/2014/chart" uri="{C3380CC4-5D6E-409C-BE32-E72D297353CC}">
              <c16:uniqueId val="{00000005-B58A-1C41-8F95-C254FFD2E0FF}"/>
            </c:ext>
          </c:extLst>
        </c:ser>
        <c:dLbls>
          <c:showLegendKey val="0"/>
          <c:showVal val="0"/>
          <c:showCatName val="0"/>
          <c:showSerName val="0"/>
          <c:showPercent val="0"/>
          <c:showBubbleSize val="0"/>
        </c:dLbls>
        <c:axId val="229085216"/>
        <c:axId val="229093448"/>
      </c:scatterChart>
      <c:valAx>
        <c:axId val="229085216"/>
        <c:scaling>
          <c:orientation val="minMax"/>
          <c:max val="75"/>
          <c:min val="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r>
                  <a:rPr lang="en-US" sz="1100" b="1" dirty="0">
                    <a:solidFill>
                      <a:schemeClr val="tx1"/>
                    </a:solidFill>
                    <a:latin typeface="Arial" panose="020B0604020202020204" pitchFamily="34" charset="0"/>
                    <a:cs typeface="Arial" panose="020B0604020202020204" pitchFamily="34" charset="0"/>
                  </a:rPr>
                  <a:t>Days</a:t>
                </a:r>
                <a:r>
                  <a:rPr lang="en-US" sz="1100" b="1" baseline="0" dirty="0">
                    <a:solidFill>
                      <a:schemeClr val="tx1"/>
                    </a:solidFill>
                    <a:latin typeface="Arial" panose="020B0604020202020204" pitchFamily="34" charset="0"/>
                    <a:cs typeface="Arial" panose="020B0604020202020204" pitchFamily="34" charset="0"/>
                  </a:rPr>
                  <a:t> After Tumor Cell Implant</a:t>
                </a:r>
                <a:endParaRPr lang="en-US" sz="1100"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crossAx val="229093448"/>
        <c:crosses val="autoZero"/>
        <c:crossBetween val="midCat"/>
        <c:majorUnit val="7"/>
        <c:minorUnit val="1"/>
      </c:valAx>
      <c:valAx>
        <c:axId val="229093448"/>
        <c:scaling>
          <c:orientation val="minMax"/>
          <c:max val="40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r>
                  <a:rPr lang="en-US" sz="1100" b="1" dirty="0">
                    <a:solidFill>
                      <a:schemeClr val="tx1"/>
                    </a:solidFill>
                    <a:latin typeface="Arial" panose="020B0604020202020204" pitchFamily="34" charset="0"/>
                    <a:cs typeface="Arial" panose="020B0604020202020204" pitchFamily="34" charset="0"/>
                  </a:rPr>
                  <a:t>Tumor</a:t>
                </a:r>
                <a:r>
                  <a:rPr lang="en-US" sz="1100" b="1" baseline="0" dirty="0">
                    <a:solidFill>
                      <a:schemeClr val="tx1"/>
                    </a:solidFill>
                    <a:latin typeface="Arial" panose="020B0604020202020204" pitchFamily="34" charset="0"/>
                    <a:cs typeface="Arial" panose="020B0604020202020204" pitchFamily="34" charset="0"/>
                  </a:rPr>
                  <a:t> Volume (mm</a:t>
                </a:r>
                <a:r>
                  <a:rPr lang="en-US" sz="1100" b="1" baseline="30000" dirty="0">
                    <a:solidFill>
                      <a:schemeClr val="tx1"/>
                    </a:solidFill>
                    <a:latin typeface="Arial" panose="020B0604020202020204" pitchFamily="34" charset="0"/>
                    <a:cs typeface="Arial" panose="020B0604020202020204" pitchFamily="34" charset="0"/>
                  </a:rPr>
                  <a:t>3</a:t>
                </a:r>
                <a:r>
                  <a:rPr lang="en-US" sz="1100" b="1" baseline="0" dirty="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c:rich>
          </c:tx>
          <c:layout>
            <c:manualLayout>
              <c:xMode val="edge"/>
              <c:yMode val="edge"/>
              <c:x val="2.0251774083795082E-2"/>
              <c:y val="0.13402504374453195"/>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title>
        <c:numFmt formatCode="#,##0" sourceLinked="0"/>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crossAx val="229085216"/>
        <c:crosses val="autoZero"/>
        <c:crossBetween val="midCat"/>
        <c:majorUnit val="1000"/>
      </c:valAx>
      <c:spPr>
        <a:noFill/>
        <a:ln>
          <a:noFill/>
        </a:ln>
        <a:effectLst/>
      </c:spPr>
    </c:plotArea>
    <c:plotVisOnly val="1"/>
    <c:dispBlanksAs val="gap"/>
    <c:showDLblsOverMax val="0"/>
  </c:chart>
  <c:spPr>
    <a:noFill/>
    <a:ln>
      <a:noFill/>
    </a:ln>
    <a:effectLst/>
  </c:spPr>
  <c:txPr>
    <a:bodyPr/>
    <a:lstStyle/>
    <a:p>
      <a:pPr>
        <a:defRPr/>
      </a:pPr>
      <a:endParaRPr lang="en-I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Sheet1!$D$6</c:f>
              <c:strCache>
                <c:ptCount val="1"/>
                <c:pt idx="0">
                  <c:v>Mouse 1</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Sheet1!$C$7:$C$36</c:f>
              <c:numCache>
                <c:formatCode>General</c:formatCode>
                <c:ptCount val="30"/>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pt idx="19">
                  <c:v>48</c:v>
                </c:pt>
                <c:pt idx="20">
                  <c:v>50</c:v>
                </c:pt>
                <c:pt idx="21">
                  <c:v>53</c:v>
                </c:pt>
                <c:pt idx="22">
                  <c:v>55</c:v>
                </c:pt>
                <c:pt idx="23">
                  <c:v>57</c:v>
                </c:pt>
                <c:pt idx="24">
                  <c:v>60</c:v>
                </c:pt>
                <c:pt idx="25">
                  <c:v>62</c:v>
                </c:pt>
                <c:pt idx="26">
                  <c:v>64</c:v>
                </c:pt>
                <c:pt idx="27">
                  <c:v>67</c:v>
                </c:pt>
                <c:pt idx="28">
                  <c:v>69</c:v>
                </c:pt>
                <c:pt idx="29">
                  <c:v>71</c:v>
                </c:pt>
              </c:numCache>
            </c:numRef>
          </c:xVal>
          <c:yVal>
            <c:numRef>
              <c:f>Sheet1!$D$7:$D$36</c:f>
              <c:numCache>
                <c:formatCode>General</c:formatCode>
                <c:ptCount val="30"/>
                <c:pt idx="0">
                  <c:v>83</c:v>
                </c:pt>
                <c:pt idx="1">
                  <c:v>167</c:v>
                </c:pt>
                <c:pt idx="2">
                  <c:v>167</c:v>
                </c:pt>
                <c:pt idx="3">
                  <c:v>229</c:v>
                </c:pt>
                <c:pt idx="4">
                  <c:v>263</c:v>
                </c:pt>
                <c:pt idx="5">
                  <c:v>180</c:v>
                </c:pt>
                <c:pt idx="6">
                  <c:v>344</c:v>
                </c:pt>
                <c:pt idx="7">
                  <c:v>386</c:v>
                </c:pt>
                <c:pt idx="8">
                  <c:v>488</c:v>
                </c:pt>
                <c:pt idx="9">
                  <c:v>573</c:v>
                </c:pt>
                <c:pt idx="10">
                  <c:v>731</c:v>
                </c:pt>
                <c:pt idx="11">
                  <c:v>710</c:v>
                </c:pt>
                <c:pt idx="12">
                  <c:v>741</c:v>
                </c:pt>
                <c:pt idx="13">
                  <c:v>624</c:v>
                </c:pt>
                <c:pt idx="14">
                  <c:v>617</c:v>
                </c:pt>
                <c:pt idx="15">
                  <c:v>720</c:v>
                </c:pt>
                <c:pt idx="16">
                  <c:v>851</c:v>
                </c:pt>
                <c:pt idx="17">
                  <c:v>575</c:v>
                </c:pt>
                <c:pt idx="18">
                  <c:v>1056</c:v>
                </c:pt>
                <c:pt idx="19">
                  <c:v>1153</c:v>
                </c:pt>
                <c:pt idx="20">
                  <c:v>1644</c:v>
                </c:pt>
                <c:pt idx="21">
                  <c:v>1767</c:v>
                </c:pt>
                <c:pt idx="22">
                  <c:v>1834</c:v>
                </c:pt>
                <c:pt idx="23">
                  <c:v>2150</c:v>
                </c:pt>
                <c:pt idx="24">
                  <c:v>3202</c:v>
                </c:pt>
              </c:numCache>
            </c:numRef>
          </c:yVal>
          <c:smooth val="0"/>
          <c:extLst>
            <c:ext xmlns:c16="http://schemas.microsoft.com/office/drawing/2014/chart" uri="{C3380CC4-5D6E-409C-BE32-E72D297353CC}">
              <c16:uniqueId val="{00000000-38C6-834E-A744-49F07B773C3F}"/>
            </c:ext>
          </c:extLst>
        </c:ser>
        <c:ser>
          <c:idx val="1"/>
          <c:order val="1"/>
          <c:tx>
            <c:strRef>
              <c:f>Sheet1!$E$6</c:f>
              <c:strCache>
                <c:ptCount val="1"/>
                <c:pt idx="0">
                  <c:v>Mouse 2</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Sheet1!$C$7:$C$36</c:f>
              <c:numCache>
                <c:formatCode>General</c:formatCode>
                <c:ptCount val="30"/>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pt idx="19">
                  <c:v>48</c:v>
                </c:pt>
                <c:pt idx="20">
                  <c:v>50</c:v>
                </c:pt>
                <c:pt idx="21">
                  <c:v>53</c:v>
                </c:pt>
                <c:pt idx="22">
                  <c:v>55</c:v>
                </c:pt>
                <c:pt idx="23">
                  <c:v>57</c:v>
                </c:pt>
                <c:pt idx="24">
                  <c:v>60</c:v>
                </c:pt>
                <c:pt idx="25">
                  <c:v>62</c:v>
                </c:pt>
                <c:pt idx="26">
                  <c:v>64</c:v>
                </c:pt>
                <c:pt idx="27">
                  <c:v>67</c:v>
                </c:pt>
                <c:pt idx="28">
                  <c:v>69</c:v>
                </c:pt>
                <c:pt idx="29">
                  <c:v>71</c:v>
                </c:pt>
              </c:numCache>
            </c:numRef>
          </c:xVal>
          <c:yVal>
            <c:numRef>
              <c:f>Sheet1!$E$7:$E$36</c:f>
              <c:numCache>
                <c:formatCode>General</c:formatCode>
                <c:ptCount val="30"/>
                <c:pt idx="0">
                  <c:v>102</c:v>
                </c:pt>
                <c:pt idx="1">
                  <c:v>143</c:v>
                </c:pt>
                <c:pt idx="2">
                  <c:v>283</c:v>
                </c:pt>
                <c:pt idx="3">
                  <c:v>263</c:v>
                </c:pt>
                <c:pt idx="4">
                  <c:v>281</c:v>
                </c:pt>
                <c:pt idx="5">
                  <c:v>308</c:v>
                </c:pt>
                <c:pt idx="6">
                  <c:v>417</c:v>
                </c:pt>
                <c:pt idx="7">
                  <c:v>585</c:v>
                </c:pt>
                <c:pt idx="8">
                  <c:v>482</c:v>
                </c:pt>
                <c:pt idx="9">
                  <c:v>1203</c:v>
                </c:pt>
                <c:pt idx="10">
                  <c:v>855</c:v>
                </c:pt>
                <c:pt idx="11">
                  <c:v>1044</c:v>
                </c:pt>
                <c:pt idx="12">
                  <c:v>1230</c:v>
                </c:pt>
                <c:pt idx="13">
                  <c:v>995</c:v>
                </c:pt>
                <c:pt idx="14">
                  <c:v>1009</c:v>
                </c:pt>
                <c:pt idx="15">
                  <c:v>1078</c:v>
                </c:pt>
                <c:pt idx="16">
                  <c:v>1180</c:v>
                </c:pt>
                <c:pt idx="17">
                  <c:v>830</c:v>
                </c:pt>
                <c:pt idx="18">
                  <c:v>1577</c:v>
                </c:pt>
                <c:pt idx="19">
                  <c:v>1685</c:v>
                </c:pt>
                <c:pt idx="20">
                  <c:v>1729</c:v>
                </c:pt>
                <c:pt idx="21">
                  <c:v>1961</c:v>
                </c:pt>
                <c:pt idx="22">
                  <c:v>2780</c:v>
                </c:pt>
                <c:pt idx="23">
                  <c:v>2936</c:v>
                </c:pt>
                <c:pt idx="24">
                  <c:v>4178</c:v>
                </c:pt>
              </c:numCache>
            </c:numRef>
          </c:yVal>
          <c:smooth val="0"/>
          <c:extLst>
            <c:ext xmlns:c16="http://schemas.microsoft.com/office/drawing/2014/chart" uri="{C3380CC4-5D6E-409C-BE32-E72D297353CC}">
              <c16:uniqueId val="{00000001-38C6-834E-A744-49F07B773C3F}"/>
            </c:ext>
          </c:extLst>
        </c:ser>
        <c:ser>
          <c:idx val="2"/>
          <c:order val="2"/>
          <c:tx>
            <c:strRef>
              <c:f>Sheet1!$F$6</c:f>
              <c:strCache>
                <c:ptCount val="1"/>
                <c:pt idx="0">
                  <c:v>Mouse 3</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xVal>
            <c:numRef>
              <c:f>Sheet1!$C$7:$C$36</c:f>
              <c:numCache>
                <c:formatCode>General</c:formatCode>
                <c:ptCount val="30"/>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pt idx="19">
                  <c:v>48</c:v>
                </c:pt>
                <c:pt idx="20">
                  <c:v>50</c:v>
                </c:pt>
                <c:pt idx="21">
                  <c:v>53</c:v>
                </c:pt>
                <c:pt idx="22">
                  <c:v>55</c:v>
                </c:pt>
                <c:pt idx="23">
                  <c:v>57</c:v>
                </c:pt>
                <c:pt idx="24">
                  <c:v>60</c:v>
                </c:pt>
                <c:pt idx="25">
                  <c:v>62</c:v>
                </c:pt>
                <c:pt idx="26">
                  <c:v>64</c:v>
                </c:pt>
                <c:pt idx="27">
                  <c:v>67</c:v>
                </c:pt>
                <c:pt idx="28">
                  <c:v>69</c:v>
                </c:pt>
                <c:pt idx="29">
                  <c:v>71</c:v>
                </c:pt>
              </c:numCache>
            </c:numRef>
          </c:xVal>
          <c:yVal>
            <c:numRef>
              <c:f>Sheet1!$F$7:$F$36</c:f>
              <c:numCache>
                <c:formatCode>General</c:formatCode>
                <c:ptCount val="30"/>
                <c:pt idx="0">
                  <c:v>111</c:v>
                </c:pt>
                <c:pt idx="1">
                  <c:v>123</c:v>
                </c:pt>
                <c:pt idx="2">
                  <c:v>228</c:v>
                </c:pt>
                <c:pt idx="3">
                  <c:v>222</c:v>
                </c:pt>
                <c:pt idx="4">
                  <c:v>303</c:v>
                </c:pt>
                <c:pt idx="5">
                  <c:v>323</c:v>
                </c:pt>
                <c:pt idx="6">
                  <c:v>500</c:v>
                </c:pt>
                <c:pt idx="7">
                  <c:v>747</c:v>
                </c:pt>
                <c:pt idx="8">
                  <c:v>837</c:v>
                </c:pt>
                <c:pt idx="9">
                  <c:v>1466</c:v>
                </c:pt>
                <c:pt idx="10">
                  <c:v>1854</c:v>
                </c:pt>
                <c:pt idx="11">
                  <c:v>2180</c:v>
                </c:pt>
                <c:pt idx="12">
                  <c:v>2074</c:v>
                </c:pt>
                <c:pt idx="13">
                  <c:v>2273</c:v>
                </c:pt>
                <c:pt idx="14">
                  <c:v>2558</c:v>
                </c:pt>
                <c:pt idx="15">
                  <c:v>3307</c:v>
                </c:pt>
              </c:numCache>
            </c:numRef>
          </c:yVal>
          <c:smooth val="0"/>
          <c:extLst>
            <c:ext xmlns:c16="http://schemas.microsoft.com/office/drawing/2014/chart" uri="{C3380CC4-5D6E-409C-BE32-E72D297353CC}">
              <c16:uniqueId val="{00000002-38C6-834E-A744-49F07B773C3F}"/>
            </c:ext>
          </c:extLst>
        </c:ser>
        <c:ser>
          <c:idx val="3"/>
          <c:order val="3"/>
          <c:tx>
            <c:strRef>
              <c:f>Sheet1!$G$6</c:f>
              <c:strCache>
                <c:ptCount val="1"/>
                <c:pt idx="0">
                  <c:v>Mouse 4</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Sheet1!$C$7:$C$36</c:f>
              <c:numCache>
                <c:formatCode>General</c:formatCode>
                <c:ptCount val="30"/>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pt idx="19">
                  <c:v>48</c:v>
                </c:pt>
                <c:pt idx="20">
                  <c:v>50</c:v>
                </c:pt>
                <c:pt idx="21">
                  <c:v>53</c:v>
                </c:pt>
                <c:pt idx="22">
                  <c:v>55</c:v>
                </c:pt>
                <c:pt idx="23">
                  <c:v>57</c:v>
                </c:pt>
                <c:pt idx="24">
                  <c:v>60</c:v>
                </c:pt>
                <c:pt idx="25">
                  <c:v>62</c:v>
                </c:pt>
                <c:pt idx="26">
                  <c:v>64</c:v>
                </c:pt>
                <c:pt idx="27">
                  <c:v>67</c:v>
                </c:pt>
                <c:pt idx="28">
                  <c:v>69</c:v>
                </c:pt>
                <c:pt idx="29">
                  <c:v>71</c:v>
                </c:pt>
              </c:numCache>
            </c:numRef>
          </c:xVal>
          <c:yVal>
            <c:numRef>
              <c:f>Sheet1!$G$7:$G$36</c:f>
              <c:numCache>
                <c:formatCode>General</c:formatCode>
                <c:ptCount val="30"/>
                <c:pt idx="0">
                  <c:v>91</c:v>
                </c:pt>
                <c:pt idx="1">
                  <c:v>99</c:v>
                </c:pt>
                <c:pt idx="2">
                  <c:v>204</c:v>
                </c:pt>
                <c:pt idx="3">
                  <c:v>274</c:v>
                </c:pt>
                <c:pt idx="4">
                  <c:v>181</c:v>
                </c:pt>
                <c:pt idx="5">
                  <c:v>261</c:v>
                </c:pt>
                <c:pt idx="6">
                  <c:v>229</c:v>
                </c:pt>
                <c:pt idx="7">
                  <c:v>333</c:v>
                </c:pt>
                <c:pt idx="8">
                  <c:v>419</c:v>
                </c:pt>
                <c:pt idx="9">
                  <c:v>414</c:v>
                </c:pt>
                <c:pt idx="10">
                  <c:v>336</c:v>
                </c:pt>
                <c:pt idx="11">
                  <c:v>330</c:v>
                </c:pt>
                <c:pt idx="12">
                  <c:v>188</c:v>
                </c:pt>
                <c:pt idx="13">
                  <c:v>247</c:v>
                </c:pt>
                <c:pt idx="14">
                  <c:v>188</c:v>
                </c:pt>
                <c:pt idx="15">
                  <c:v>106</c:v>
                </c:pt>
                <c:pt idx="16">
                  <c:v>72</c:v>
                </c:pt>
                <c:pt idx="17">
                  <c:v>61</c:v>
                </c:pt>
                <c:pt idx="18">
                  <c:v>46</c:v>
                </c:pt>
                <c:pt idx="19">
                  <c:v>48</c:v>
                </c:pt>
                <c:pt idx="20">
                  <c:v>65</c:v>
                </c:pt>
                <c:pt idx="21">
                  <c:v>28</c:v>
                </c:pt>
                <c:pt idx="22">
                  <c:v>10</c:v>
                </c:pt>
                <c:pt idx="23">
                  <c:v>12</c:v>
                </c:pt>
                <c:pt idx="24">
                  <c:v>12</c:v>
                </c:pt>
                <c:pt idx="25">
                  <c:v>6</c:v>
                </c:pt>
                <c:pt idx="26">
                  <c:v>11</c:v>
                </c:pt>
                <c:pt idx="27">
                  <c:v>6</c:v>
                </c:pt>
                <c:pt idx="28">
                  <c:v>4</c:v>
                </c:pt>
                <c:pt idx="29">
                  <c:v>1</c:v>
                </c:pt>
              </c:numCache>
            </c:numRef>
          </c:yVal>
          <c:smooth val="0"/>
          <c:extLst>
            <c:ext xmlns:c16="http://schemas.microsoft.com/office/drawing/2014/chart" uri="{C3380CC4-5D6E-409C-BE32-E72D297353CC}">
              <c16:uniqueId val="{00000003-38C6-834E-A744-49F07B773C3F}"/>
            </c:ext>
          </c:extLst>
        </c:ser>
        <c:ser>
          <c:idx val="4"/>
          <c:order val="4"/>
          <c:tx>
            <c:strRef>
              <c:f>Sheet1!$H$6</c:f>
              <c:strCache>
                <c:ptCount val="1"/>
                <c:pt idx="0">
                  <c:v>Mouse 5</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Sheet1!$C$7:$C$36</c:f>
              <c:numCache>
                <c:formatCode>General</c:formatCode>
                <c:ptCount val="30"/>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pt idx="19">
                  <c:v>48</c:v>
                </c:pt>
                <c:pt idx="20">
                  <c:v>50</c:v>
                </c:pt>
                <c:pt idx="21">
                  <c:v>53</c:v>
                </c:pt>
                <c:pt idx="22">
                  <c:v>55</c:v>
                </c:pt>
                <c:pt idx="23">
                  <c:v>57</c:v>
                </c:pt>
                <c:pt idx="24">
                  <c:v>60</c:v>
                </c:pt>
                <c:pt idx="25">
                  <c:v>62</c:v>
                </c:pt>
                <c:pt idx="26">
                  <c:v>64</c:v>
                </c:pt>
                <c:pt idx="27">
                  <c:v>67</c:v>
                </c:pt>
                <c:pt idx="28">
                  <c:v>69</c:v>
                </c:pt>
                <c:pt idx="29">
                  <c:v>71</c:v>
                </c:pt>
              </c:numCache>
            </c:numRef>
          </c:xVal>
          <c:yVal>
            <c:numRef>
              <c:f>Sheet1!$H$7:$H$36</c:f>
              <c:numCache>
                <c:formatCode>General</c:formatCode>
                <c:ptCount val="30"/>
                <c:pt idx="0">
                  <c:v>97</c:v>
                </c:pt>
                <c:pt idx="1">
                  <c:v>118</c:v>
                </c:pt>
                <c:pt idx="2">
                  <c:v>150</c:v>
                </c:pt>
                <c:pt idx="3">
                  <c:v>157</c:v>
                </c:pt>
                <c:pt idx="4">
                  <c:v>207</c:v>
                </c:pt>
                <c:pt idx="5">
                  <c:v>194</c:v>
                </c:pt>
                <c:pt idx="6">
                  <c:v>272</c:v>
                </c:pt>
                <c:pt idx="7">
                  <c:v>347</c:v>
                </c:pt>
                <c:pt idx="8">
                  <c:v>459</c:v>
                </c:pt>
                <c:pt idx="9">
                  <c:v>263</c:v>
                </c:pt>
                <c:pt idx="10">
                  <c:v>247</c:v>
                </c:pt>
                <c:pt idx="11">
                  <c:v>243</c:v>
                </c:pt>
                <c:pt idx="12">
                  <c:v>173</c:v>
                </c:pt>
                <c:pt idx="13">
                  <c:v>165</c:v>
                </c:pt>
                <c:pt idx="14">
                  <c:v>200</c:v>
                </c:pt>
                <c:pt idx="15">
                  <c:v>126</c:v>
                </c:pt>
                <c:pt idx="16">
                  <c:v>87</c:v>
                </c:pt>
                <c:pt idx="17">
                  <c:v>44</c:v>
                </c:pt>
                <c:pt idx="18">
                  <c:v>30</c:v>
                </c:pt>
                <c:pt idx="19">
                  <c:v>21</c:v>
                </c:pt>
                <c:pt idx="20">
                  <c:v>60</c:v>
                </c:pt>
                <c:pt idx="21">
                  <c:v>28</c:v>
                </c:pt>
                <c:pt idx="22">
                  <c:v>19</c:v>
                </c:pt>
                <c:pt idx="23">
                  <c:v>4</c:v>
                </c:pt>
                <c:pt idx="24">
                  <c:v>6</c:v>
                </c:pt>
                <c:pt idx="25">
                  <c:v>3</c:v>
                </c:pt>
                <c:pt idx="26">
                  <c:v>2</c:v>
                </c:pt>
                <c:pt idx="27">
                  <c:v>2</c:v>
                </c:pt>
                <c:pt idx="28">
                  <c:v>3</c:v>
                </c:pt>
                <c:pt idx="29">
                  <c:v>3</c:v>
                </c:pt>
              </c:numCache>
            </c:numRef>
          </c:yVal>
          <c:smooth val="0"/>
          <c:extLst>
            <c:ext xmlns:c16="http://schemas.microsoft.com/office/drawing/2014/chart" uri="{C3380CC4-5D6E-409C-BE32-E72D297353CC}">
              <c16:uniqueId val="{00000004-38C6-834E-A744-49F07B773C3F}"/>
            </c:ext>
          </c:extLst>
        </c:ser>
        <c:ser>
          <c:idx val="5"/>
          <c:order val="5"/>
          <c:tx>
            <c:strRef>
              <c:f>Sheet1!$I$6</c:f>
              <c:strCache>
                <c:ptCount val="1"/>
                <c:pt idx="0">
                  <c:v>Mouse 6</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Sheet1!$C$7:$C$36</c:f>
              <c:numCache>
                <c:formatCode>General</c:formatCode>
                <c:ptCount val="30"/>
                <c:pt idx="0">
                  <c:v>5</c:v>
                </c:pt>
                <c:pt idx="1">
                  <c:v>7</c:v>
                </c:pt>
                <c:pt idx="2">
                  <c:v>9</c:v>
                </c:pt>
                <c:pt idx="3">
                  <c:v>11</c:v>
                </c:pt>
                <c:pt idx="4">
                  <c:v>13</c:v>
                </c:pt>
                <c:pt idx="5">
                  <c:v>15</c:v>
                </c:pt>
                <c:pt idx="6">
                  <c:v>18</c:v>
                </c:pt>
                <c:pt idx="7">
                  <c:v>20</c:v>
                </c:pt>
                <c:pt idx="8">
                  <c:v>22</c:v>
                </c:pt>
                <c:pt idx="9">
                  <c:v>25</c:v>
                </c:pt>
                <c:pt idx="10">
                  <c:v>27</c:v>
                </c:pt>
                <c:pt idx="11">
                  <c:v>29</c:v>
                </c:pt>
                <c:pt idx="12">
                  <c:v>32</c:v>
                </c:pt>
                <c:pt idx="13">
                  <c:v>34</c:v>
                </c:pt>
                <c:pt idx="14">
                  <c:v>36</c:v>
                </c:pt>
                <c:pt idx="15">
                  <c:v>39</c:v>
                </c:pt>
                <c:pt idx="16">
                  <c:v>41</c:v>
                </c:pt>
                <c:pt idx="17">
                  <c:v>43</c:v>
                </c:pt>
                <c:pt idx="18">
                  <c:v>46</c:v>
                </c:pt>
                <c:pt idx="19">
                  <c:v>48</c:v>
                </c:pt>
                <c:pt idx="20">
                  <c:v>50</c:v>
                </c:pt>
                <c:pt idx="21">
                  <c:v>53</c:v>
                </c:pt>
                <c:pt idx="22">
                  <c:v>55</c:v>
                </c:pt>
                <c:pt idx="23">
                  <c:v>57</c:v>
                </c:pt>
                <c:pt idx="24">
                  <c:v>60</c:v>
                </c:pt>
                <c:pt idx="25">
                  <c:v>62</c:v>
                </c:pt>
                <c:pt idx="26">
                  <c:v>64</c:v>
                </c:pt>
                <c:pt idx="27">
                  <c:v>67</c:v>
                </c:pt>
                <c:pt idx="28">
                  <c:v>69</c:v>
                </c:pt>
                <c:pt idx="29">
                  <c:v>71</c:v>
                </c:pt>
              </c:numCache>
            </c:numRef>
          </c:xVal>
          <c:yVal>
            <c:numRef>
              <c:f>Sheet1!$I$7:$I$36</c:f>
              <c:numCache>
                <c:formatCode>General</c:formatCode>
                <c:ptCount val="30"/>
                <c:pt idx="0">
                  <c:v>118</c:v>
                </c:pt>
                <c:pt idx="1">
                  <c:v>196</c:v>
                </c:pt>
                <c:pt idx="2">
                  <c:v>419</c:v>
                </c:pt>
                <c:pt idx="3">
                  <c:v>388</c:v>
                </c:pt>
                <c:pt idx="4">
                  <c:v>476</c:v>
                </c:pt>
                <c:pt idx="5">
                  <c:v>463</c:v>
                </c:pt>
                <c:pt idx="6">
                  <c:v>669</c:v>
                </c:pt>
                <c:pt idx="7">
                  <c:v>979</c:v>
                </c:pt>
                <c:pt idx="8">
                  <c:v>760</c:v>
                </c:pt>
                <c:pt idx="9">
                  <c:v>866</c:v>
                </c:pt>
                <c:pt idx="10">
                  <c:v>873</c:v>
                </c:pt>
                <c:pt idx="11">
                  <c:v>746</c:v>
                </c:pt>
                <c:pt idx="12">
                  <c:v>610</c:v>
                </c:pt>
                <c:pt idx="13">
                  <c:v>473</c:v>
                </c:pt>
                <c:pt idx="14">
                  <c:v>195</c:v>
                </c:pt>
                <c:pt idx="15">
                  <c:v>141</c:v>
                </c:pt>
                <c:pt idx="16">
                  <c:v>81</c:v>
                </c:pt>
                <c:pt idx="17">
                  <c:v>20</c:v>
                </c:pt>
                <c:pt idx="18">
                  <c:v>0</c:v>
                </c:pt>
                <c:pt idx="19">
                  <c:v>0</c:v>
                </c:pt>
                <c:pt idx="20">
                  <c:v>0</c:v>
                </c:pt>
                <c:pt idx="21">
                  <c:v>0</c:v>
                </c:pt>
                <c:pt idx="22">
                  <c:v>0</c:v>
                </c:pt>
                <c:pt idx="23">
                  <c:v>0</c:v>
                </c:pt>
                <c:pt idx="24">
                  <c:v>0</c:v>
                </c:pt>
                <c:pt idx="25">
                  <c:v>0</c:v>
                </c:pt>
                <c:pt idx="26">
                  <c:v>0</c:v>
                </c:pt>
                <c:pt idx="27">
                  <c:v>0</c:v>
                </c:pt>
                <c:pt idx="28">
                  <c:v>0</c:v>
                </c:pt>
                <c:pt idx="29">
                  <c:v>0</c:v>
                </c:pt>
              </c:numCache>
            </c:numRef>
          </c:yVal>
          <c:smooth val="0"/>
          <c:extLst>
            <c:ext xmlns:c16="http://schemas.microsoft.com/office/drawing/2014/chart" uri="{C3380CC4-5D6E-409C-BE32-E72D297353CC}">
              <c16:uniqueId val="{00000005-38C6-834E-A744-49F07B773C3F}"/>
            </c:ext>
          </c:extLst>
        </c:ser>
        <c:dLbls>
          <c:showLegendKey val="0"/>
          <c:showVal val="0"/>
          <c:showCatName val="0"/>
          <c:showSerName val="0"/>
          <c:showPercent val="0"/>
          <c:showBubbleSize val="0"/>
        </c:dLbls>
        <c:axId val="229085216"/>
        <c:axId val="229093448"/>
      </c:scatterChart>
      <c:valAx>
        <c:axId val="229085216"/>
        <c:scaling>
          <c:orientation val="minMax"/>
          <c:max val="75"/>
          <c:min val="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r>
                  <a:rPr lang="en-US" sz="1100" b="1" dirty="0">
                    <a:solidFill>
                      <a:schemeClr val="tx1"/>
                    </a:solidFill>
                    <a:latin typeface="Arial" panose="020B0604020202020204" pitchFamily="34" charset="0"/>
                    <a:cs typeface="Arial" panose="020B0604020202020204" pitchFamily="34" charset="0"/>
                  </a:rPr>
                  <a:t>Days</a:t>
                </a:r>
                <a:r>
                  <a:rPr lang="en-US" sz="1100" b="1" baseline="0" dirty="0">
                    <a:solidFill>
                      <a:schemeClr val="tx1"/>
                    </a:solidFill>
                    <a:latin typeface="Arial" panose="020B0604020202020204" pitchFamily="34" charset="0"/>
                    <a:cs typeface="Arial" panose="020B0604020202020204" pitchFamily="34" charset="0"/>
                  </a:rPr>
                  <a:t> After Tumor Cell Implant</a:t>
                </a:r>
                <a:endParaRPr lang="en-US" sz="1100"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crossAx val="229093448"/>
        <c:crosses val="autoZero"/>
        <c:crossBetween val="midCat"/>
        <c:majorUnit val="7"/>
        <c:minorUnit val="1"/>
      </c:valAx>
      <c:valAx>
        <c:axId val="229093448"/>
        <c:scaling>
          <c:orientation val="minMax"/>
          <c:max val="40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r>
                  <a:rPr lang="en-US" sz="1100" b="1" dirty="0">
                    <a:solidFill>
                      <a:schemeClr val="tx1"/>
                    </a:solidFill>
                    <a:latin typeface="Arial" panose="020B0604020202020204" pitchFamily="34" charset="0"/>
                    <a:cs typeface="Arial" panose="020B0604020202020204" pitchFamily="34" charset="0"/>
                  </a:rPr>
                  <a:t>Tumor</a:t>
                </a:r>
                <a:r>
                  <a:rPr lang="en-US" sz="1100" b="1" baseline="0" dirty="0">
                    <a:solidFill>
                      <a:schemeClr val="tx1"/>
                    </a:solidFill>
                    <a:latin typeface="Arial" panose="020B0604020202020204" pitchFamily="34" charset="0"/>
                    <a:cs typeface="Arial" panose="020B0604020202020204" pitchFamily="34" charset="0"/>
                  </a:rPr>
                  <a:t> Volume (mm</a:t>
                </a:r>
                <a:r>
                  <a:rPr lang="en-US" sz="1100" b="1" baseline="30000" dirty="0">
                    <a:solidFill>
                      <a:schemeClr val="tx1"/>
                    </a:solidFill>
                    <a:latin typeface="Arial" panose="020B0604020202020204" pitchFamily="34" charset="0"/>
                    <a:cs typeface="Arial" panose="020B0604020202020204" pitchFamily="34" charset="0"/>
                  </a:rPr>
                  <a:t>3</a:t>
                </a:r>
                <a:r>
                  <a:rPr lang="en-US" sz="1100" b="1" baseline="0" dirty="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c:rich>
          </c:tx>
          <c:layout>
            <c:manualLayout>
              <c:xMode val="edge"/>
              <c:yMode val="edge"/>
              <c:x val="2.0251774083795082E-2"/>
              <c:y val="0.14394567866516686"/>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title>
        <c:numFmt formatCode="#,##0" sourceLinked="0"/>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crossAx val="229085216"/>
        <c:crosses val="autoZero"/>
        <c:crossBetween val="midCat"/>
        <c:majorUnit val="1000"/>
      </c:valAx>
      <c:spPr>
        <a:noFill/>
        <a:ln>
          <a:noFill/>
        </a:ln>
        <a:effectLst/>
      </c:spPr>
    </c:plotArea>
    <c:plotVisOnly val="1"/>
    <c:dispBlanksAs val="gap"/>
    <c:showDLblsOverMax val="0"/>
  </c:chart>
  <c:spPr>
    <a:noFill/>
    <a:ln>
      <a:noFill/>
    </a:ln>
    <a:effectLst/>
  </c:spPr>
  <c:txPr>
    <a:bodyPr/>
    <a:lstStyle/>
    <a:p>
      <a:pPr>
        <a:defRPr/>
      </a:pPr>
      <a:endParaRPr lang="en-I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419"/>
          <c:y val="4.3222185199999999E-2"/>
          <c:w val="0.80926244470102526"/>
          <c:h val="0.77799419999999997"/>
        </c:manualLayout>
      </c:layout>
      <c:scatterChart>
        <c:scatterStyle val="lineMarker"/>
        <c:varyColors val="0"/>
        <c:ser>
          <c:idx val="0"/>
          <c:order val="0"/>
          <c:tx>
            <c:strRef>
              <c:f>Sheet1!$D$6</c:f>
              <c:strCache>
                <c:ptCount val="1"/>
                <c:pt idx="0">
                  <c:v>Mouse 1</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Sheet1!$C$7:$C$46</c:f>
              <c:numCache>
                <c:formatCode>General</c:formatCode>
                <c:ptCount val="40"/>
                <c:pt idx="0">
                  <c:v>91</c:v>
                </c:pt>
                <c:pt idx="1">
                  <c:v>98</c:v>
                </c:pt>
                <c:pt idx="2">
                  <c:v>101</c:v>
                </c:pt>
                <c:pt idx="3">
                  <c:v>105</c:v>
                </c:pt>
                <c:pt idx="4">
                  <c:v>108</c:v>
                </c:pt>
                <c:pt idx="5">
                  <c:v>112</c:v>
                </c:pt>
                <c:pt idx="6">
                  <c:v>115</c:v>
                </c:pt>
                <c:pt idx="7">
                  <c:v>119</c:v>
                </c:pt>
                <c:pt idx="8">
                  <c:v>122</c:v>
                </c:pt>
                <c:pt idx="9">
                  <c:v>126</c:v>
                </c:pt>
                <c:pt idx="10">
                  <c:v>129</c:v>
                </c:pt>
                <c:pt idx="11">
                  <c:v>133</c:v>
                </c:pt>
                <c:pt idx="12">
                  <c:v>136</c:v>
                </c:pt>
                <c:pt idx="13">
                  <c:v>140</c:v>
                </c:pt>
                <c:pt idx="14">
                  <c:v>143</c:v>
                </c:pt>
              </c:numCache>
            </c:numRef>
          </c:xVal>
          <c:yVal>
            <c:numRef>
              <c:f>Sheet1!$D$7:$D$46</c:f>
              <c:numCache>
                <c:formatCode>General</c:formatCode>
                <c:ptCount val="40"/>
                <c:pt idx="0">
                  <c:v>0</c:v>
                </c:pt>
                <c:pt idx="1">
                  <c:v>25</c:v>
                </c:pt>
                <c:pt idx="2">
                  <c:v>27</c:v>
                </c:pt>
                <c:pt idx="3">
                  <c:v>28</c:v>
                </c:pt>
                <c:pt idx="4">
                  <c:v>26</c:v>
                </c:pt>
                <c:pt idx="5">
                  <c:v>0</c:v>
                </c:pt>
                <c:pt idx="6">
                  <c:v>0</c:v>
                </c:pt>
                <c:pt idx="7">
                  <c:v>0</c:v>
                </c:pt>
                <c:pt idx="8">
                  <c:v>0</c:v>
                </c:pt>
                <c:pt idx="9">
                  <c:v>0</c:v>
                </c:pt>
                <c:pt idx="10">
                  <c:v>0</c:v>
                </c:pt>
                <c:pt idx="11">
                  <c:v>0</c:v>
                </c:pt>
                <c:pt idx="12">
                  <c:v>0</c:v>
                </c:pt>
                <c:pt idx="13">
                  <c:v>0</c:v>
                </c:pt>
                <c:pt idx="14">
                  <c:v>0</c:v>
                </c:pt>
              </c:numCache>
            </c:numRef>
          </c:yVal>
          <c:smooth val="0"/>
          <c:extLst>
            <c:ext xmlns:c16="http://schemas.microsoft.com/office/drawing/2014/chart" uri="{C3380CC4-5D6E-409C-BE32-E72D297353CC}">
              <c16:uniqueId val="{00000000-59B4-8445-B539-43225C212094}"/>
            </c:ext>
          </c:extLst>
        </c:ser>
        <c:ser>
          <c:idx val="1"/>
          <c:order val="1"/>
          <c:tx>
            <c:strRef>
              <c:f>Sheet1!$E$6</c:f>
              <c:strCache>
                <c:ptCount val="1"/>
                <c:pt idx="0">
                  <c:v>Mouse 2</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Sheet1!$C$7:$C$46</c:f>
              <c:numCache>
                <c:formatCode>General</c:formatCode>
                <c:ptCount val="40"/>
                <c:pt idx="0">
                  <c:v>91</c:v>
                </c:pt>
                <c:pt idx="1">
                  <c:v>98</c:v>
                </c:pt>
                <c:pt idx="2">
                  <c:v>101</c:v>
                </c:pt>
                <c:pt idx="3">
                  <c:v>105</c:v>
                </c:pt>
                <c:pt idx="4">
                  <c:v>108</c:v>
                </c:pt>
                <c:pt idx="5">
                  <c:v>112</c:v>
                </c:pt>
                <c:pt idx="6">
                  <c:v>115</c:v>
                </c:pt>
                <c:pt idx="7">
                  <c:v>119</c:v>
                </c:pt>
                <c:pt idx="8">
                  <c:v>122</c:v>
                </c:pt>
                <c:pt idx="9">
                  <c:v>126</c:v>
                </c:pt>
                <c:pt idx="10">
                  <c:v>129</c:v>
                </c:pt>
                <c:pt idx="11">
                  <c:v>133</c:v>
                </c:pt>
                <c:pt idx="12">
                  <c:v>136</c:v>
                </c:pt>
                <c:pt idx="13">
                  <c:v>140</c:v>
                </c:pt>
                <c:pt idx="14">
                  <c:v>143</c:v>
                </c:pt>
              </c:numCache>
            </c:numRef>
          </c:xVal>
          <c:yVal>
            <c:numRef>
              <c:f>Sheet1!$E$7:$E$46</c:f>
              <c:numCache>
                <c:formatCode>General</c:formatCode>
                <c:ptCount val="40"/>
                <c:pt idx="0">
                  <c:v>0</c:v>
                </c:pt>
                <c:pt idx="1">
                  <c:v>48</c:v>
                </c:pt>
                <c:pt idx="2">
                  <c:v>59</c:v>
                </c:pt>
                <c:pt idx="3">
                  <c:v>74</c:v>
                </c:pt>
                <c:pt idx="4">
                  <c:v>53</c:v>
                </c:pt>
                <c:pt idx="5">
                  <c:v>27</c:v>
                </c:pt>
                <c:pt idx="6">
                  <c:v>0</c:v>
                </c:pt>
                <c:pt idx="7">
                  <c:v>0</c:v>
                </c:pt>
                <c:pt idx="8">
                  <c:v>0</c:v>
                </c:pt>
                <c:pt idx="9">
                  <c:v>0</c:v>
                </c:pt>
                <c:pt idx="10">
                  <c:v>0</c:v>
                </c:pt>
                <c:pt idx="11">
                  <c:v>0</c:v>
                </c:pt>
                <c:pt idx="12">
                  <c:v>0</c:v>
                </c:pt>
                <c:pt idx="13">
                  <c:v>0</c:v>
                </c:pt>
                <c:pt idx="14">
                  <c:v>0</c:v>
                </c:pt>
              </c:numCache>
            </c:numRef>
          </c:yVal>
          <c:smooth val="0"/>
          <c:extLst>
            <c:ext xmlns:c16="http://schemas.microsoft.com/office/drawing/2014/chart" uri="{C3380CC4-5D6E-409C-BE32-E72D297353CC}">
              <c16:uniqueId val="{00000001-59B4-8445-B539-43225C212094}"/>
            </c:ext>
          </c:extLst>
        </c:ser>
        <c:ser>
          <c:idx val="2"/>
          <c:order val="2"/>
          <c:tx>
            <c:strRef>
              <c:f>Sheet1!$F$6</c:f>
              <c:strCache>
                <c:ptCount val="1"/>
                <c:pt idx="0">
                  <c:v>Mouse 3</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xVal>
            <c:numRef>
              <c:f>Sheet1!$C$7:$C$46</c:f>
              <c:numCache>
                <c:formatCode>General</c:formatCode>
                <c:ptCount val="40"/>
                <c:pt idx="0">
                  <c:v>91</c:v>
                </c:pt>
                <c:pt idx="1">
                  <c:v>98</c:v>
                </c:pt>
                <c:pt idx="2">
                  <c:v>101</c:v>
                </c:pt>
                <c:pt idx="3">
                  <c:v>105</c:v>
                </c:pt>
                <c:pt idx="4">
                  <c:v>108</c:v>
                </c:pt>
                <c:pt idx="5">
                  <c:v>112</c:v>
                </c:pt>
                <c:pt idx="6">
                  <c:v>115</c:v>
                </c:pt>
                <c:pt idx="7">
                  <c:v>119</c:v>
                </c:pt>
                <c:pt idx="8">
                  <c:v>122</c:v>
                </c:pt>
                <c:pt idx="9">
                  <c:v>126</c:v>
                </c:pt>
                <c:pt idx="10">
                  <c:v>129</c:v>
                </c:pt>
                <c:pt idx="11">
                  <c:v>133</c:v>
                </c:pt>
                <c:pt idx="12">
                  <c:v>136</c:v>
                </c:pt>
                <c:pt idx="13">
                  <c:v>140</c:v>
                </c:pt>
                <c:pt idx="14">
                  <c:v>143</c:v>
                </c:pt>
              </c:numCache>
            </c:numRef>
          </c:xVal>
          <c:yVal>
            <c:numRef>
              <c:f>Sheet1!$F$7:$F$46</c:f>
              <c:numCache>
                <c:formatCode>General</c:formatCode>
                <c:ptCount val="40"/>
                <c:pt idx="0">
                  <c:v>0</c:v>
                </c:pt>
                <c:pt idx="1">
                  <c:v>61</c:v>
                </c:pt>
                <c:pt idx="2">
                  <c:v>65</c:v>
                </c:pt>
                <c:pt idx="3">
                  <c:v>114</c:v>
                </c:pt>
                <c:pt idx="4">
                  <c:v>117</c:v>
                </c:pt>
                <c:pt idx="5">
                  <c:v>35</c:v>
                </c:pt>
                <c:pt idx="6">
                  <c:v>0</c:v>
                </c:pt>
                <c:pt idx="7">
                  <c:v>0</c:v>
                </c:pt>
                <c:pt idx="8">
                  <c:v>0</c:v>
                </c:pt>
                <c:pt idx="9">
                  <c:v>0</c:v>
                </c:pt>
                <c:pt idx="10">
                  <c:v>0</c:v>
                </c:pt>
                <c:pt idx="11">
                  <c:v>0</c:v>
                </c:pt>
                <c:pt idx="12">
                  <c:v>0</c:v>
                </c:pt>
                <c:pt idx="13">
                  <c:v>0</c:v>
                </c:pt>
                <c:pt idx="14">
                  <c:v>0</c:v>
                </c:pt>
              </c:numCache>
            </c:numRef>
          </c:yVal>
          <c:smooth val="0"/>
          <c:extLst>
            <c:ext xmlns:c16="http://schemas.microsoft.com/office/drawing/2014/chart" uri="{C3380CC4-5D6E-409C-BE32-E72D297353CC}">
              <c16:uniqueId val="{00000002-59B4-8445-B539-43225C212094}"/>
            </c:ext>
          </c:extLst>
        </c:ser>
        <c:ser>
          <c:idx val="3"/>
          <c:order val="3"/>
          <c:tx>
            <c:strRef>
              <c:f>Sheet1!$G$6</c:f>
              <c:strCache>
                <c:ptCount val="1"/>
                <c:pt idx="0">
                  <c:v>Mouse 4</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Sheet1!$C$7:$C$46</c:f>
              <c:numCache>
                <c:formatCode>General</c:formatCode>
                <c:ptCount val="40"/>
                <c:pt idx="0">
                  <c:v>91</c:v>
                </c:pt>
                <c:pt idx="1">
                  <c:v>98</c:v>
                </c:pt>
                <c:pt idx="2">
                  <c:v>101</c:v>
                </c:pt>
                <c:pt idx="3">
                  <c:v>105</c:v>
                </c:pt>
                <c:pt idx="4">
                  <c:v>108</c:v>
                </c:pt>
                <c:pt idx="5">
                  <c:v>112</c:v>
                </c:pt>
                <c:pt idx="6">
                  <c:v>115</c:v>
                </c:pt>
                <c:pt idx="7">
                  <c:v>119</c:v>
                </c:pt>
                <c:pt idx="8">
                  <c:v>122</c:v>
                </c:pt>
                <c:pt idx="9">
                  <c:v>126</c:v>
                </c:pt>
                <c:pt idx="10">
                  <c:v>129</c:v>
                </c:pt>
                <c:pt idx="11">
                  <c:v>133</c:v>
                </c:pt>
                <c:pt idx="12">
                  <c:v>136</c:v>
                </c:pt>
                <c:pt idx="13">
                  <c:v>140</c:v>
                </c:pt>
                <c:pt idx="14">
                  <c:v>143</c:v>
                </c:pt>
              </c:numCache>
            </c:numRef>
          </c:xVal>
          <c:yVal>
            <c:numRef>
              <c:f>Sheet1!$G$7:$G$46</c:f>
              <c:numCache>
                <c:formatCode>General</c:formatCode>
                <c:ptCount val="40"/>
                <c:pt idx="0">
                  <c:v>0</c:v>
                </c:pt>
                <c:pt idx="1">
                  <c:v>23</c:v>
                </c:pt>
                <c:pt idx="2">
                  <c:v>26</c:v>
                </c:pt>
                <c:pt idx="3">
                  <c:v>28</c:v>
                </c:pt>
                <c:pt idx="4">
                  <c:v>20</c:v>
                </c:pt>
                <c:pt idx="5">
                  <c:v>0</c:v>
                </c:pt>
                <c:pt idx="6">
                  <c:v>0</c:v>
                </c:pt>
                <c:pt idx="7">
                  <c:v>0</c:v>
                </c:pt>
                <c:pt idx="8">
                  <c:v>0</c:v>
                </c:pt>
                <c:pt idx="9">
                  <c:v>0</c:v>
                </c:pt>
                <c:pt idx="10">
                  <c:v>0</c:v>
                </c:pt>
                <c:pt idx="11">
                  <c:v>0</c:v>
                </c:pt>
                <c:pt idx="12">
                  <c:v>0</c:v>
                </c:pt>
                <c:pt idx="13">
                  <c:v>0</c:v>
                </c:pt>
                <c:pt idx="14">
                  <c:v>0</c:v>
                </c:pt>
              </c:numCache>
            </c:numRef>
          </c:yVal>
          <c:smooth val="0"/>
          <c:extLst>
            <c:ext xmlns:c16="http://schemas.microsoft.com/office/drawing/2014/chart" uri="{C3380CC4-5D6E-409C-BE32-E72D297353CC}">
              <c16:uniqueId val="{00000003-59B4-8445-B539-43225C212094}"/>
            </c:ext>
          </c:extLst>
        </c:ser>
        <c:ser>
          <c:idx val="4"/>
          <c:order val="4"/>
          <c:tx>
            <c:strRef>
              <c:f>Sheet1!$H$6</c:f>
              <c:strCache>
                <c:ptCount val="1"/>
                <c:pt idx="0">
                  <c:v>Mouse 5</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Sheet1!$C$7:$C$46</c:f>
              <c:numCache>
                <c:formatCode>General</c:formatCode>
                <c:ptCount val="40"/>
                <c:pt idx="0">
                  <c:v>91</c:v>
                </c:pt>
                <c:pt idx="1">
                  <c:v>98</c:v>
                </c:pt>
                <c:pt idx="2">
                  <c:v>101</c:v>
                </c:pt>
                <c:pt idx="3">
                  <c:v>105</c:v>
                </c:pt>
                <c:pt idx="4">
                  <c:v>108</c:v>
                </c:pt>
                <c:pt idx="5">
                  <c:v>112</c:v>
                </c:pt>
                <c:pt idx="6">
                  <c:v>115</c:v>
                </c:pt>
                <c:pt idx="7">
                  <c:v>119</c:v>
                </c:pt>
                <c:pt idx="8">
                  <c:v>122</c:v>
                </c:pt>
                <c:pt idx="9">
                  <c:v>126</c:v>
                </c:pt>
                <c:pt idx="10">
                  <c:v>129</c:v>
                </c:pt>
                <c:pt idx="11">
                  <c:v>133</c:v>
                </c:pt>
                <c:pt idx="12">
                  <c:v>136</c:v>
                </c:pt>
                <c:pt idx="13">
                  <c:v>140</c:v>
                </c:pt>
                <c:pt idx="14">
                  <c:v>143</c:v>
                </c:pt>
              </c:numCache>
            </c:numRef>
          </c:xVal>
          <c:yVal>
            <c:numRef>
              <c:f>Sheet1!$H$7:$H$46</c:f>
              <c:numCache>
                <c:formatCode>General</c:formatCode>
                <c:ptCount val="40"/>
                <c:pt idx="0">
                  <c:v>0</c:v>
                </c:pt>
                <c:pt idx="1">
                  <c:v>51</c:v>
                </c:pt>
                <c:pt idx="2">
                  <c:v>58</c:v>
                </c:pt>
                <c:pt idx="3">
                  <c:v>69</c:v>
                </c:pt>
                <c:pt idx="4">
                  <c:v>70</c:v>
                </c:pt>
                <c:pt idx="5">
                  <c:v>55</c:v>
                </c:pt>
                <c:pt idx="6">
                  <c:v>0</c:v>
                </c:pt>
                <c:pt idx="7">
                  <c:v>0</c:v>
                </c:pt>
                <c:pt idx="8">
                  <c:v>0</c:v>
                </c:pt>
                <c:pt idx="9">
                  <c:v>0</c:v>
                </c:pt>
                <c:pt idx="10">
                  <c:v>0</c:v>
                </c:pt>
                <c:pt idx="11">
                  <c:v>0</c:v>
                </c:pt>
                <c:pt idx="12">
                  <c:v>0</c:v>
                </c:pt>
                <c:pt idx="13">
                  <c:v>0</c:v>
                </c:pt>
                <c:pt idx="14">
                  <c:v>0</c:v>
                </c:pt>
              </c:numCache>
            </c:numRef>
          </c:yVal>
          <c:smooth val="0"/>
          <c:extLst>
            <c:ext xmlns:c16="http://schemas.microsoft.com/office/drawing/2014/chart" uri="{C3380CC4-5D6E-409C-BE32-E72D297353CC}">
              <c16:uniqueId val="{00000004-59B4-8445-B539-43225C212094}"/>
            </c:ext>
          </c:extLst>
        </c:ser>
        <c:ser>
          <c:idx val="5"/>
          <c:order val="5"/>
          <c:tx>
            <c:strRef>
              <c:f>Sheet1!$I$6</c:f>
              <c:strCache>
                <c:ptCount val="1"/>
                <c:pt idx="0">
                  <c:v>Mouse 6</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Sheet1!$C$7:$C$46</c:f>
              <c:numCache>
                <c:formatCode>General</c:formatCode>
                <c:ptCount val="40"/>
                <c:pt idx="0">
                  <c:v>91</c:v>
                </c:pt>
                <c:pt idx="1">
                  <c:v>98</c:v>
                </c:pt>
                <c:pt idx="2">
                  <c:v>101</c:v>
                </c:pt>
                <c:pt idx="3">
                  <c:v>105</c:v>
                </c:pt>
                <c:pt idx="4">
                  <c:v>108</c:v>
                </c:pt>
                <c:pt idx="5">
                  <c:v>112</c:v>
                </c:pt>
                <c:pt idx="6">
                  <c:v>115</c:v>
                </c:pt>
                <c:pt idx="7">
                  <c:v>119</c:v>
                </c:pt>
                <c:pt idx="8">
                  <c:v>122</c:v>
                </c:pt>
                <c:pt idx="9">
                  <c:v>126</c:v>
                </c:pt>
                <c:pt idx="10">
                  <c:v>129</c:v>
                </c:pt>
                <c:pt idx="11">
                  <c:v>133</c:v>
                </c:pt>
                <c:pt idx="12">
                  <c:v>136</c:v>
                </c:pt>
                <c:pt idx="13">
                  <c:v>140</c:v>
                </c:pt>
                <c:pt idx="14">
                  <c:v>143</c:v>
                </c:pt>
              </c:numCache>
            </c:numRef>
          </c:xVal>
          <c:yVal>
            <c:numRef>
              <c:f>Sheet1!$I$7:$I$46</c:f>
              <c:numCache>
                <c:formatCode>General</c:formatCode>
                <c:ptCount val="40"/>
                <c:pt idx="0">
                  <c:v>0</c:v>
                </c:pt>
                <c:pt idx="1">
                  <c:v>60</c:v>
                </c:pt>
                <c:pt idx="2">
                  <c:v>95</c:v>
                </c:pt>
                <c:pt idx="3">
                  <c:v>123</c:v>
                </c:pt>
                <c:pt idx="4">
                  <c:v>130</c:v>
                </c:pt>
                <c:pt idx="5">
                  <c:v>108</c:v>
                </c:pt>
                <c:pt idx="6">
                  <c:v>46</c:v>
                </c:pt>
                <c:pt idx="7">
                  <c:v>0</c:v>
                </c:pt>
                <c:pt idx="8">
                  <c:v>0</c:v>
                </c:pt>
                <c:pt idx="9">
                  <c:v>0</c:v>
                </c:pt>
                <c:pt idx="10">
                  <c:v>0</c:v>
                </c:pt>
                <c:pt idx="11">
                  <c:v>0</c:v>
                </c:pt>
                <c:pt idx="12">
                  <c:v>0</c:v>
                </c:pt>
                <c:pt idx="13">
                  <c:v>0</c:v>
                </c:pt>
                <c:pt idx="14">
                  <c:v>0</c:v>
                </c:pt>
              </c:numCache>
            </c:numRef>
          </c:yVal>
          <c:smooth val="0"/>
          <c:extLst>
            <c:ext xmlns:c16="http://schemas.microsoft.com/office/drawing/2014/chart" uri="{C3380CC4-5D6E-409C-BE32-E72D297353CC}">
              <c16:uniqueId val="{00000005-59B4-8445-B539-43225C212094}"/>
            </c:ext>
          </c:extLst>
        </c:ser>
        <c:ser>
          <c:idx val="6"/>
          <c:order val="6"/>
          <c:tx>
            <c:strRef>
              <c:f>Sheet1!$J$6</c:f>
              <c:strCache>
                <c:ptCount val="1"/>
                <c:pt idx="0">
                  <c:v>Mouse 7 </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Sheet1!$C$7:$C$46</c:f>
              <c:numCache>
                <c:formatCode>General</c:formatCode>
                <c:ptCount val="40"/>
                <c:pt idx="0">
                  <c:v>91</c:v>
                </c:pt>
                <c:pt idx="1">
                  <c:v>98</c:v>
                </c:pt>
                <c:pt idx="2">
                  <c:v>101</c:v>
                </c:pt>
                <c:pt idx="3">
                  <c:v>105</c:v>
                </c:pt>
                <c:pt idx="4">
                  <c:v>108</c:v>
                </c:pt>
                <c:pt idx="5">
                  <c:v>112</c:v>
                </c:pt>
                <c:pt idx="6">
                  <c:v>115</c:v>
                </c:pt>
                <c:pt idx="7">
                  <c:v>119</c:v>
                </c:pt>
                <c:pt idx="8">
                  <c:v>122</c:v>
                </c:pt>
                <c:pt idx="9">
                  <c:v>126</c:v>
                </c:pt>
                <c:pt idx="10">
                  <c:v>129</c:v>
                </c:pt>
                <c:pt idx="11">
                  <c:v>133</c:v>
                </c:pt>
                <c:pt idx="12">
                  <c:v>136</c:v>
                </c:pt>
                <c:pt idx="13">
                  <c:v>140</c:v>
                </c:pt>
                <c:pt idx="14">
                  <c:v>143</c:v>
                </c:pt>
              </c:numCache>
            </c:numRef>
          </c:xVal>
          <c:yVal>
            <c:numRef>
              <c:f>Sheet1!$J$7:$J$46</c:f>
              <c:numCache>
                <c:formatCode>General</c:formatCode>
                <c:ptCount val="40"/>
                <c:pt idx="0">
                  <c:v>0</c:v>
                </c:pt>
                <c:pt idx="1">
                  <c:v>53</c:v>
                </c:pt>
                <c:pt idx="2">
                  <c:v>84</c:v>
                </c:pt>
                <c:pt idx="3">
                  <c:v>91</c:v>
                </c:pt>
                <c:pt idx="4">
                  <c:v>91</c:v>
                </c:pt>
                <c:pt idx="5">
                  <c:v>0</c:v>
                </c:pt>
                <c:pt idx="6">
                  <c:v>0</c:v>
                </c:pt>
                <c:pt idx="7">
                  <c:v>0</c:v>
                </c:pt>
                <c:pt idx="8">
                  <c:v>0</c:v>
                </c:pt>
                <c:pt idx="9">
                  <c:v>0</c:v>
                </c:pt>
                <c:pt idx="10">
                  <c:v>0</c:v>
                </c:pt>
                <c:pt idx="11">
                  <c:v>0</c:v>
                </c:pt>
                <c:pt idx="12">
                  <c:v>0</c:v>
                </c:pt>
                <c:pt idx="13">
                  <c:v>0</c:v>
                </c:pt>
                <c:pt idx="14">
                  <c:v>0</c:v>
                </c:pt>
              </c:numCache>
            </c:numRef>
          </c:yVal>
          <c:smooth val="0"/>
          <c:extLst>
            <c:ext xmlns:c16="http://schemas.microsoft.com/office/drawing/2014/chart" uri="{C3380CC4-5D6E-409C-BE32-E72D297353CC}">
              <c16:uniqueId val="{00000006-59B4-8445-B539-43225C212094}"/>
            </c:ext>
          </c:extLst>
        </c:ser>
        <c:ser>
          <c:idx val="7"/>
          <c:order val="7"/>
          <c:tx>
            <c:strRef>
              <c:f>Sheet1!$K$6</c:f>
              <c:strCache>
                <c:ptCount val="1"/>
                <c:pt idx="0">
                  <c:v>Mouse 8</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Sheet1!$C$7:$C$46</c:f>
              <c:numCache>
                <c:formatCode>General</c:formatCode>
                <c:ptCount val="40"/>
                <c:pt idx="0">
                  <c:v>91</c:v>
                </c:pt>
                <c:pt idx="1">
                  <c:v>98</c:v>
                </c:pt>
                <c:pt idx="2">
                  <c:v>101</c:v>
                </c:pt>
                <c:pt idx="3">
                  <c:v>105</c:v>
                </c:pt>
                <c:pt idx="4">
                  <c:v>108</c:v>
                </c:pt>
                <c:pt idx="5">
                  <c:v>112</c:v>
                </c:pt>
                <c:pt idx="6">
                  <c:v>115</c:v>
                </c:pt>
                <c:pt idx="7">
                  <c:v>119</c:v>
                </c:pt>
                <c:pt idx="8">
                  <c:v>122</c:v>
                </c:pt>
                <c:pt idx="9">
                  <c:v>126</c:v>
                </c:pt>
                <c:pt idx="10">
                  <c:v>129</c:v>
                </c:pt>
                <c:pt idx="11">
                  <c:v>133</c:v>
                </c:pt>
                <c:pt idx="12">
                  <c:v>136</c:v>
                </c:pt>
                <c:pt idx="13">
                  <c:v>140</c:v>
                </c:pt>
                <c:pt idx="14">
                  <c:v>143</c:v>
                </c:pt>
              </c:numCache>
            </c:numRef>
          </c:xVal>
          <c:yVal>
            <c:numRef>
              <c:f>Sheet1!$K$7:$K$46</c:f>
              <c:numCache>
                <c:formatCode>General</c:formatCode>
                <c:ptCount val="40"/>
                <c:pt idx="0">
                  <c:v>0</c:v>
                </c:pt>
                <c:pt idx="1">
                  <c:v>33</c:v>
                </c:pt>
                <c:pt idx="2">
                  <c:v>40</c:v>
                </c:pt>
                <c:pt idx="3">
                  <c:v>43</c:v>
                </c:pt>
                <c:pt idx="4">
                  <c:v>45</c:v>
                </c:pt>
                <c:pt idx="5">
                  <c:v>18</c:v>
                </c:pt>
                <c:pt idx="6">
                  <c:v>0</c:v>
                </c:pt>
                <c:pt idx="7">
                  <c:v>0</c:v>
                </c:pt>
                <c:pt idx="8">
                  <c:v>0</c:v>
                </c:pt>
                <c:pt idx="9">
                  <c:v>0</c:v>
                </c:pt>
                <c:pt idx="10">
                  <c:v>0</c:v>
                </c:pt>
                <c:pt idx="11">
                  <c:v>0</c:v>
                </c:pt>
                <c:pt idx="12">
                  <c:v>0</c:v>
                </c:pt>
                <c:pt idx="13">
                  <c:v>0</c:v>
                </c:pt>
                <c:pt idx="14">
                  <c:v>0</c:v>
                </c:pt>
              </c:numCache>
            </c:numRef>
          </c:yVal>
          <c:smooth val="0"/>
          <c:extLst>
            <c:ext xmlns:c16="http://schemas.microsoft.com/office/drawing/2014/chart" uri="{C3380CC4-5D6E-409C-BE32-E72D297353CC}">
              <c16:uniqueId val="{00000007-59B4-8445-B539-43225C212094}"/>
            </c:ext>
          </c:extLst>
        </c:ser>
        <c:ser>
          <c:idx val="8"/>
          <c:order val="8"/>
          <c:tx>
            <c:strRef>
              <c:f>Sheet1!$L$6</c:f>
              <c:strCache>
                <c:ptCount val="1"/>
                <c:pt idx="0">
                  <c:v>Mouse 9</c:v>
                </c:pt>
              </c:strCache>
            </c:strRef>
          </c:tx>
          <c:spPr>
            <a:ln w="19050"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xVal>
            <c:numRef>
              <c:f>Sheet1!$C$7:$C$46</c:f>
              <c:numCache>
                <c:formatCode>General</c:formatCode>
                <c:ptCount val="40"/>
                <c:pt idx="0">
                  <c:v>91</c:v>
                </c:pt>
                <c:pt idx="1">
                  <c:v>98</c:v>
                </c:pt>
                <c:pt idx="2">
                  <c:v>101</c:v>
                </c:pt>
                <c:pt idx="3">
                  <c:v>105</c:v>
                </c:pt>
                <c:pt idx="4">
                  <c:v>108</c:v>
                </c:pt>
                <c:pt idx="5">
                  <c:v>112</c:v>
                </c:pt>
                <c:pt idx="6">
                  <c:v>115</c:v>
                </c:pt>
                <c:pt idx="7">
                  <c:v>119</c:v>
                </c:pt>
                <c:pt idx="8">
                  <c:v>122</c:v>
                </c:pt>
                <c:pt idx="9">
                  <c:v>126</c:v>
                </c:pt>
                <c:pt idx="10">
                  <c:v>129</c:v>
                </c:pt>
                <c:pt idx="11">
                  <c:v>133</c:v>
                </c:pt>
                <c:pt idx="12">
                  <c:v>136</c:v>
                </c:pt>
                <c:pt idx="13">
                  <c:v>140</c:v>
                </c:pt>
                <c:pt idx="14">
                  <c:v>143</c:v>
                </c:pt>
              </c:numCache>
            </c:numRef>
          </c:xVal>
          <c:yVal>
            <c:numRef>
              <c:f>Sheet1!$L$7:$L$46</c:f>
              <c:numCache>
                <c:formatCode>General</c:formatCode>
                <c:ptCount val="40"/>
                <c:pt idx="0">
                  <c:v>0</c:v>
                </c:pt>
                <c:pt idx="1">
                  <c:v>52</c:v>
                </c:pt>
                <c:pt idx="2">
                  <c:v>59</c:v>
                </c:pt>
                <c:pt idx="3">
                  <c:v>60</c:v>
                </c:pt>
                <c:pt idx="4">
                  <c:v>48</c:v>
                </c:pt>
                <c:pt idx="5">
                  <c:v>0</c:v>
                </c:pt>
                <c:pt idx="6">
                  <c:v>0</c:v>
                </c:pt>
                <c:pt idx="7">
                  <c:v>0</c:v>
                </c:pt>
                <c:pt idx="8">
                  <c:v>0</c:v>
                </c:pt>
                <c:pt idx="9">
                  <c:v>0</c:v>
                </c:pt>
                <c:pt idx="10">
                  <c:v>0</c:v>
                </c:pt>
                <c:pt idx="11">
                  <c:v>0</c:v>
                </c:pt>
                <c:pt idx="12">
                  <c:v>0</c:v>
                </c:pt>
                <c:pt idx="13">
                  <c:v>0</c:v>
                </c:pt>
                <c:pt idx="14">
                  <c:v>0</c:v>
                </c:pt>
              </c:numCache>
            </c:numRef>
          </c:yVal>
          <c:smooth val="0"/>
          <c:extLst>
            <c:ext xmlns:c16="http://schemas.microsoft.com/office/drawing/2014/chart" uri="{C3380CC4-5D6E-409C-BE32-E72D297353CC}">
              <c16:uniqueId val="{00000008-59B4-8445-B539-43225C212094}"/>
            </c:ext>
          </c:extLst>
        </c:ser>
        <c:ser>
          <c:idx val="9"/>
          <c:order val="9"/>
          <c:tx>
            <c:strRef>
              <c:f>Sheet1!$M$6</c:f>
              <c:strCache>
                <c:ptCount val="1"/>
                <c:pt idx="0">
                  <c:v>Mouse 10</c:v>
                </c:pt>
              </c:strCache>
            </c:strRef>
          </c:tx>
          <c:spPr>
            <a:ln w="19050"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xVal>
            <c:numRef>
              <c:f>Sheet1!$C$7:$C$46</c:f>
              <c:numCache>
                <c:formatCode>General</c:formatCode>
                <c:ptCount val="40"/>
                <c:pt idx="0">
                  <c:v>91</c:v>
                </c:pt>
                <c:pt idx="1">
                  <c:v>98</c:v>
                </c:pt>
                <c:pt idx="2">
                  <c:v>101</c:v>
                </c:pt>
                <c:pt idx="3">
                  <c:v>105</c:v>
                </c:pt>
                <c:pt idx="4">
                  <c:v>108</c:v>
                </c:pt>
                <c:pt idx="5">
                  <c:v>112</c:v>
                </c:pt>
                <c:pt idx="6">
                  <c:v>115</c:v>
                </c:pt>
                <c:pt idx="7">
                  <c:v>119</c:v>
                </c:pt>
                <c:pt idx="8">
                  <c:v>122</c:v>
                </c:pt>
                <c:pt idx="9">
                  <c:v>126</c:v>
                </c:pt>
                <c:pt idx="10">
                  <c:v>129</c:v>
                </c:pt>
                <c:pt idx="11">
                  <c:v>133</c:v>
                </c:pt>
                <c:pt idx="12">
                  <c:v>136</c:v>
                </c:pt>
                <c:pt idx="13">
                  <c:v>140</c:v>
                </c:pt>
                <c:pt idx="14">
                  <c:v>143</c:v>
                </c:pt>
              </c:numCache>
            </c:numRef>
          </c:xVal>
          <c:yVal>
            <c:numRef>
              <c:f>Sheet1!$M$7:$M$46</c:f>
              <c:numCache>
                <c:formatCode>General</c:formatCode>
                <c:ptCount val="40"/>
                <c:pt idx="0">
                  <c:v>0</c:v>
                </c:pt>
                <c:pt idx="1">
                  <c:v>30</c:v>
                </c:pt>
                <c:pt idx="2">
                  <c:v>34</c:v>
                </c:pt>
                <c:pt idx="3">
                  <c:v>35</c:v>
                </c:pt>
                <c:pt idx="4">
                  <c:v>31</c:v>
                </c:pt>
                <c:pt idx="5">
                  <c:v>0</c:v>
                </c:pt>
                <c:pt idx="6">
                  <c:v>0</c:v>
                </c:pt>
                <c:pt idx="7">
                  <c:v>0</c:v>
                </c:pt>
                <c:pt idx="8">
                  <c:v>0</c:v>
                </c:pt>
                <c:pt idx="9">
                  <c:v>0</c:v>
                </c:pt>
                <c:pt idx="10">
                  <c:v>0</c:v>
                </c:pt>
                <c:pt idx="11">
                  <c:v>0</c:v>
                </c:pt>
                <c:pt idx="12">
                  <c:v>0</c:v>
                </c:pt>
                <c:pt idx="13">
                  <c:v>0</c:v>
                </c:pt>
                <c:pt idx="14">
                  <c:v>0</c:v>
                </c:pt>
              </c:numCache>
            </c:numRef>
          </c:yVal>
          <c:smooth val="0"/>
          <c:extLst>
            <c:ext xmlns:c16="http://schemas.microsoft.com/office/drawing/2014/chart" uri="{C3380CC4-5D6E-409C-BE32-E72D297353CC}">
              <c16:uniqueId val="{00000009-59B4-8445-B539-43225C212094}"/>
            </c:ext>
          </c:extLst>
        </c:ser>
        <c:dLbls>
          <c:showLegendKey val="0"/>
          <c:showVal val="0"/>
          <c:showCatName val="0"/>
          <c:showSerName val="0"/>
          <c:showPercent val="0"/>
          <c:showBubbleSize val="0"/>
        </c:dLbls>
        <c:axId val="-1880610152"/>
        <c:axId val="-1330479048"/>
      </c:scatterChart>
      <c:valAx>
        <c:axId val="-1880610152"/>
        <c:scaling>
          <c:orientation val="minMax"/>
          <c:max val="147"/>
          <c:min val="91"/>
        </c:scaling>
        <c:delete val="0"/>
        <c:axPos val="b"/>
        <c:title>
          <c:tx>
            <c:rich>
              <a:bodyPr rot="0" vert="horz"/>
              <a:lstStyle/>
              <a:p>
                <a:pPr>
                  <a:defRPr sz="1200"/>
                </a:pPr>
                <a:r>
                  <a:rPr lang="en-US" sz="1200" dirty="0"/>
                  <a:t>Days After 1st Tumor Cell Implant*</a:t>
                </a:r>
              </a:p>
            </c:rich>
          </c:tx>
          <c:layout>
            <c:manualLayout>
              <c:xMode val="edge"/>
              <c:yMode val="edge"/>
              <c:x val="0.31173579460920964"/>
              <c:y val="0.92776664837077583"/>
            </c:manualLayout>
          </c:layout>
          <c:overlay val="0"/>
          <c:spPr>
            <a:noFill/>
            <a:ln>
              <a:noFill/>
            </a:ln>
            <a:effectLst/>
          </c:spPr>
        </c:title>
        <c:numFmt formatCode="General" sourceLinked="1"/>
        <c:majorTickMark val="out"/>
        <c:minorTickMark val="out"/>
        <c:tickLblPos val="nextTo"/>
        <c:spPr>
          <a:noFill/>
          <a:ln w="9525" cap="flat" cmpd="sng" algn="ctr">
            <a:solidFill>
              <a:schemeClr val="tx1"/>
            </a:solidFill>
            <a:round/>
          </a:ln>
          <a:effectLst/>
        </c:spPr>
        <c:txPr>
          <a:bodyPr rot="-60000000" vert="horz"/>
          <a:lstStyle/>
          <a:p>
            <a:pPr>
              <a:defRPr/>
            </a:pPr>
            <a:endParaRPr lang="en-IL"/>
          </a:p>
        </c:txPr>
        <c:crossAx val="-1330479048"/>
        <c:crosses val="autoZero"/>
        <c:crossBetween val="midCat"/>
        <c:majorUnit val="7"/>
        <c:minorUnit val="1"/>
      </c:valAx>
      <c:valAx>
        <c:axId val="-1330479048"/>
        <c:scaling>
          <c:orientation val="minMax"/>
          <c:max val="400"/>
        </c:scaling>
        <c:delete val="0"/>
        <c:axPos val="l"/>
        <c:title>
          <c:tx>
            <c:rich>
              <a:bodyPr rot="-5400000" vert="horz"/>
              <a:lstStyle/>
              <a:p>
                <a:pPr algn="ctr">
                  <a:defRPr sz="1200"/>
                </a:pPr>
                <a:r>
                  <a:rPr lang="en-US" sz="1200" dirty="0"/>
                  <a:t>Tumor Volume (mm3)</a:t>
                </a:r>
              </a:p>
            </c:rich>
          </c:tx>
          <c:layout>
            <c:manualLayout>
              <c:xMode val="edge"/>
              <c:yMode val="edge"/>
              <c:x val="9.6890980000000002E-3"/>
              <c:y val="0.18698813"/>
            </c:manualLayout>
          </c:layout>
          <c:overlay val="0"/>
          <c:spPr>
            <a:noFill/>
            <a:ln>
              <a:noFill/>
            </a:ln>
            <a:effectLst/>
          </c:spPr>
        </c:title>
        <c:numFmt formatCode="#,##0" sourceLinked="0"/>
        <c:majorTickMark val="out"/>
        <c:minorTickMark val="out"/>
        <c:tickLblPos val="nextTo"/>
        <c:spPr>
          <a:noFill/>
          <a:ln w="9525" cap="flat" cmpd="sng" algn="ctr">
            <a:solidFill>
              <a:schemeClr val="tx1"/>
            </a:solidFill>
            <a:round/>
          </a:ln>
          <a:effectLst/>
        </c:spPr>
        <c:txPr>
          <a:bodyPr rot="-60000000" vert="horz"/>
          <a:lstStyle/>
          <a:p>
            <a:pPr>
              <a:defRPr/>
            </a:pPr>
            <a:endParaRPr lang="en-IL"/>
          </a:p>
        </c:txPr>
        <c:crossAx val="-1880610152"/>
        <c:crosses val="autoZero"/>
        <c:crossBetween val="midCat"/>
        <c:majorUnit val="100"/>
        <c:minorUnit val="25"/>
      </c:valAx>
      <c:spPr>
        <a:noFill/>
        <a:ln>
          <a:noFill/>
        </a:ln>
        <a:effectLst/>
      </c:spPr>
    </c:plotArea>
    <c:plotVisOnly val="1"/>
    <c:dispBlanksAs val="gap"/>
    <c:showDLblsOverMax val="0"/>
  </c:chart>
  <c:spPr>
    <a:noFill/>
    <a:ln>
      <a:noFill/>
    </a:ln>
    <a:effectLst/>
  </c:spPr>
  <c:txPr>
    <a:bodyPr/>
    <a:lstStyle/>
    <a:p>
      <a:pPr>
        <a:defRPr>
          <a:latin typeface="Montserrat" pitchFamily="2" charset="77"/>
        </a:defRPr>
      </a:pPr>
      <a:endParaRPr lang="en-IL"/>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07087"/>
          <c:y val="4.1666656699999999E-2"/>
          <c:w val="0.78008559434933267"/>
          <c:h val="0.75126183000000002"/>
        </c:manualLayout>
      </c:layout>
      <c:scatterChart>
        <c:scatterStyle val="lineMarker"/>
        <c:varyColors val="0"/>
        <c:ser>
          <c:idx val="0"/>
          <c:order val="0"/>
          <c:tx>
            <c:strRef>
              <c:f>Sheet1!$D$6</c:f>
              <c:strCache>
                <c:ptCount val="1"/>
                <c:pt idx="0">
                  <c:v>Mouse 1</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Sheet1!$C$7:$C$46</c:f>
              <c:numCache>
                <c:formatCode>General</c:formatCode>
                <c:ptCount val="40"/>
                <c:pt idx="0">
                  <c:v>0</c:v>
                </c:pt>
                <c:pt idx="1">
                  <c:v>7</c:v>
                </c:pt>
                <c:pt idx="2">
                  <c:v>10</c:v>
                </c:pt>
                <c:pt idx="3">
                  <c:v>14</c:v>
                </c:pt>
                <c:pt idx="4">
                  <c:v>17</c:v>
                </c:pt>
                <c:pt idx="5">
                  <c:v>21</c:v>
                </c:pt>
                <c:pt idx="6">
                  <c:v>24</c:v>
                </c:pt>
                <c:pt idx="7">
                  <c:v>28</c:v>
                </c:pt>
                <c:pt idx="8">
                  <c:v>31</c:v>
                </c:pt>
                <c:pt idx="9">
                  <c:v>35</c:v>
                </c:pt>
                <c:pt idx="10">
                  <c:v>38</c:v>
                </c:pt>
                <c:pt idx="11">
                  <c:v>42</c:v>
                </c:pt>
                <c:pt idx="12">
                  <c:v>45</c:v>
                </c:pt>
                <c:pt idx="13">
                  <c:v>49</c:v>
                </c:pt>
                <c:pt idx="14">
                  <c:v>52</c:v>
                </c:pt>
              </c:numCache>
            </c:numRef>
          </c:xVal>
          <c:yVal>
            <c:numRef>
              <c:f>Sheet1!$D$7:$D$46</c:f>
              <c:numCache>
                <c:formatCode>General</c:formatCode>
                <c:ptCount val="40"/>
                <c:pt idx="0">
                  <c:v>0</c:v>
                </c:pt>
                <c:pt idx="1">
                  <c:v>66</c:v>
                </c:pt>
                <c:pt idx="2">
                  <c:v>110</c:v>
                </c:pt>
                <c:pt idx="3">
                  <c:v>365</c:v>
                </c:pt>
                <c:pt idx="4">
                  <c:v>417</c:v>
                </c:pt>
                <c:pt idx="5">
                  <c:v>689</c:v>
                </c:pt>
                <c:pt idx="6">
                  <c:v>767</c:v>
                </c:pt>
                <c:pt idx="7">
                  <c:v>1131</c:v>
                </c:pt>
                <c:pt idx="8">
                  <c:v>2188</c:v>
                </c:pt>
                <c:pt idx="9">
                  <c:v>2721</c:v>
                </c:pt>
                <c:pt idx="10">
                  <c:v>3668</c:v>
                </c:pt>
              </c:numCache>
            </c:numRef>
          </c:yVal>
          <c:smooth val="0"/>
          <c:extLst>
            <c:ext xmlns:c16="http://schemas.microsoft.com/office/drawing/2014/chart" uri="{C3380CC4-5D6E-409C-BE32-E72D297353CC}">
              <c16:uniqueId val="{00000000-223D-C647-909B-834E572F2B81}"/>
            </c:ext>
          </c:extLst>
        </c:ser>
        <c:ser>
          <c:idx val="1"/>
          <c:order val="1"/>
          <c:tx>
            <c:strRef>
              <c:f>Sheet1!$E$6</c:f>
              <c:strCache>
                <c:ptCount val="1"/>
                <c:pt idx="0">
                  <c:v>Mouse 2</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Sheet1!$C$7:$C$46</c:f>
              <c:numCache>
                <c:formatCode>General</c:formatCode>
                <c:ptCount val="40"/>
                <c:pt idx="0">
                  <c:v>0</c:v>
                </c:pt>
                <c:pt idx="1">
                  <c:v>7</c:v>
                </c:pt>
                <c:pt idx="2">
                  <c:v>10</c:v>
                </c:pt>
                <c:pt idx="3">
                  <c:v>14</c:v>
                </c:pt>
                <c:pt idx="4">
                  <c:v>17</c:v>
                </c:pt>
                <c:pt idx="5">
                  <c:v>21</c:v>
                </c:pt>
                <c:pt idx="6">
                  <c:v>24</c:v>
                </c:pt>
                <c:pt idx="7">
                  <c:v>28</c:v>
                </c:pt>
                <c:pt idx="8">
                  <c:v>31</c:v>
                </c:pt>
                <c:pt idx="9">
                  <c:v>35</c:v>
                </c:pt>
                <c:pt idx="10">
                  <c:v>38</c:v>
                </c:pt>
                <c:pt idx="11">
                  <c:v>42</c:v>
                </c:pt>
                <c:pt idx="12">
                  <c:v>45</c:v>
                </c:pt>
                <c:pt idx="13">
                  <c:v>49</c:v>
                </c:pt>
                <c:pt idx="14">
                  <c:v>52</c:v>
                </c:pt>
              </c:numCache>
            </c:numRef>
          </c:xVal>
          <c:yVal>
            <c:numRef>
              <c:f>Sheet1!$E$7:$E$46</c:f>
              <c:numCache>
                <c:formatCode>General</c:formatCode>
                <c:ptCount val="40"/>
                <c:pt idx="0">
                  <c:v>0</c:v>
                </c:pt>
                <c:pt idx="1">
                  <c:v>46</c:v>
                </c:pt>
                <c:pt idx="2">
                  <c:v>103</c:v>
                </c:pt>
                <c:pt idx="3">
                  <c:v>325</c:v>
                </c:pt>
                <c:pt idx="4">
                  <c:v>339</c:v>
                </c:pt>
                <c:pt idx="5">
                  <c:v>345</c:v>
                </c:pt>
                <c:pt idx="6">
                  <c:v>588</c:v>
                </c:pt>
                <c:pt idx="7">
                  <c:v>827</c:v>
                </c:pt>
                <c:pt idx="8">
                  <c:v>1487</c:v>
                </c:pt>
                <c:pt idx="9">
                  <c:v>2385</c:v>
                </c:pt>
                <c:pt idx="10">
                  <c:v>2874</c:v>
                </c:pt>
                <c:pt idx="11">
                  <c:v>3146</c:v>
                </c:pt>
              </c:numCache>
            </c:numRef>
          </c:yVal>
          <c:smooth val="0"/>
          <c:extLst>
            <c:ext xmlns:c16="http://schemas.microsoft.com/office/drawing/2014/chart" uri="{C3380CC4-5D6E-409C-BE32-E72D297353CC}">
              <c16:uniqueId val="{00000001-223D-C647-909B-834E572F2B81}"/>
            </c:ext>
          </c:extLst>
        </c:ser>
        <c:ser>
          <c:idx val="2"/>
          <c:order val="2"/>
          <c:tx>
            <c:strRef>
              <c:f>Sheet1!$F$6</c:f>
              <c:strCache>
                <c:ptCount val="1"/>
                <c:pt idx="0">
                  <c:v>Mouse 3</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xVal>
            <c:numRef>
              <c:f>Sheet1!$C$7:$C$46</c:f>
              <c:numCache>
                <c:formatCode>General</c:formatCode>
                <c:ptCount val="40"/>
                <c:pt idx="0">
                  <c:v>0</c:v>
                </c:pt>
                <c:pt idx="1">
                  <c:v>7</c:v>
                </c:pt>
                <c:pt idx="2">
                  <c:v>10</c:v>
                </c:pt>
                <c:pt idx="3">
                  <c:v>14</c:v>
                </c:pt>
                <c:pt idx="4">
                  <c:v>17</c:v>
                </c:pt>
                <c:pt idx="5">
                  <c:v>21</c:v>
                </c:pt>
                <c:pt idx="6">
                  <c:v>24</c:v>
                </c:pt>
                <c:pt idx="7">
                  <c:v>28</c:v>
                </c:pt>
                <c:pt idx="8">
                  <c:v>31</c:v>
                </c:pt>
                <c:pt idx="9">
                  <c:v>35</c:v>
                </c:pt>
                <c:pt idx="10">
                  <c:v>38</c:v>
                </c:pt>
                <c:pt idx="11">
                  <c:v>42</c:v>
                </c:pt>
                <c:pt idx="12">
                  <c:v>45</c:v>
                </c:pt>
                <c:pt idx="13">
                  <c:v>49</c:v>
                </c:pt>
                <c:pt idx="14">
                  <c:v>52</c:v>
                </c:pt>
              </c:numCache>
            </c:numRef>
          </c:xVal>
          <c:yVal>
            <c:numRef>
              <c:f>Sheet1!$F$7:$F$46</c:f>
              <c:numCache>
                <c:formatCode>General</c:formatCode>
                <c:ptCount val="40"/>
                <c:pt idx="0">
                  <c:v>0</c:v>
                </c:pt>
                <c:pt idx="1">
                  <c:v>72</c:v>
                </c:pt>
                <c:pt idx="2">
                  <c:v>103</c:v>
                </c:pt>
                <c:pt idx="3">
                  <c:v>238</c:v>
                </c:pt>
                <c:pt idx="4">
                  <c:v>350</c:v>
                </c:pt>
                <c:pt idx="5">
                  <c:v>413</c:v>
                </c:pt>
                <c:pt idx="6">
                  <c:v>532</c:v>
                </c:pt>
                <c:pt idx="7">
                  <c:v>771</c:v>
                </c:pt>
                <c:pt idx="8">
                  <c:v>1295</c:v>
                </c:pt>
                <c:pt idx="9">
                  <c:v>1681</c:v>
                </c:pt>
                <c:pt idx="10">
                  <c:v>2204</c:v>
                </c:pt>
                <c:pt idx="11">
                  <c:v>2552</c:v>
                </c:pt>
                <c:pt idx="12">
                  <c:v>3556</c:v>
                </c:pt>
              </c:numCache>
            </c:numRef>
          </c:yVal>
          <c:smooth val="0"/>
          <c:extLst>
            <c:ext xmlns:c16="http://schemas.microsoft.com/office/drawing/2014/chart" uri="{C3380CC4-5D6E-409C-BE32-E72D297353CC}">
              <c16:uniqueId val="{00000002-223D-C647-909B-834E572F2B81}"/>
            </c:ext>
          </c:extLst>
        </c:ser>
        <c:ser>
          <c:idx val="3"/>
          <c:order val="3"/>
          <c:tx>
            <c:strRef>
              <c:f>Sheet1!$G$6</c:f>
              <c:strCache>
                <c:ptCount val="1"/>
                <c:pt idx="0">
                  <c:v>Mouse 4</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Sheet1!$C$7:$C$46</c:f>
              <c:numCache>
                <c:formatCode>General</c:formatCode>
                <c:ptCount val="40"/>
                <c:pt idx="0">
                  <c:v>0</c:v>
                </c:pt>
                <c:pt idx="1">
                  <c:v>7</c:v>
                </c:pt>
                <c:pt idx="2">
                  <c:v>10</c:v>
                </c:pt>
                <c:pt idx="3">
                  <c:v>14</c:v>
                </c:pt>
                <c:pt idx="4">
                  <c:v>17</c:v>
                </c:pt>
                <c:pt idx="5">
                  <c:v>21</c:v>
                </c:pt>
                <c:pt idx="6">
                  <c:v>24</c:v>
                </c:pt>
                <c:pt idx="7">
                  <c:v>28</c:v>
                </c:pt>
                <c:pt idx="8">
                  <c:v>31</c:v>
                </c:pt>
                <c:pt idx="9">
                  <c:v>35</c:v>
                </c:pt>
                <c:pt idx="10">
                  <c:v>38</c:v>
                </c:pt>
                <c:pt idx="11">
                  <c:v>42</c:v>
                </c:pt>
                <c:pt idx="12">
                  <c:v>45</c:v>
                </c:pt>
                <c:pt idx="13">
                  <c:v>49</c:v>
                </c:pt>
                <c:pt idx="14">
                  <c:v>52</c:v>
                </c:pt>
              </c:numCache>
            </c:numRef>
          </c:xVal>
          <c:yVal>
            <c:numRef>
              <c:f>Sheet1!$G$7:$G$46</c:f>
              <c:numCache>
                <c:formatCode>General</c:formatCode>
                <c:ptCount val="40"/>
                <c:pt idx="0">
                  <c:v>0</c:v>
                </c:pt>
                <c:pt idx="1">
                  <c:v>46</c:v>
                </c:pt>
                <c:pt idx="2">
                  <c:v>55</c:v>
                </c:pt>
                <c:pt idx="3">
                  <c:v>99</c:v>
                </c:pt>
                <c:pt idx="4">
                  <c:v>154</c:v>
                </c:pt>
                <c:pt idx="5">
                  <c:v>222</c:v>
                </c:pt>
                <c:pt idx="6">
                  <c:v>260</c:v>
                </c:pt>
                <c:pt idx="7">
                  <c:v>485</c:v>
                </c:pt>
                <c:pt idx="8">
                  <c:v>514</c:v>
                </c:pt>
                <c:pt idx="9">
                  <c:v>1018</c:v>
                </c:pt>
                <c:pt idx="10">
                  <c:v>1226</c:v>
                </c:pt>
                <c:pt idx="11">
                  <c:v>1682</c:v>
                </c:pt>
                <c:pt idx="12">
                  <c:v>2170</c:v>
                </c:pt>
                <c:pt idx="13">
                  <c:v>2332</c:v>
                </c:pt>
                <c:pt idx="14">
                  <c:v>3533</c:v>
                </c:pt>
              </c:numCache>
            </c:numRef>
          </c:yVal>
          <c:smooth val="0"/>
          <c:extLst>
            <c:ext xmlns:c16="http://schemas.microsoft.com/office/drawing/2014/chart" uri="{C3380CC4-5D6E-409C-BE32-E72D297353CC}">
              <c16:uniqueId val="{00000003-223D-C647-909B-834E572F2B81}"/>
            </c:ext>
          </c:extLst>
        </c:ser>
        <c:ser>
          <c:idx val="4"/>
          <c:order val="4"/>
          <c:tx>
            <c:strRef>
              <c:f>Sheet1!$H$6</c:f>
              <c:strCache>
                <c:ptCount val="1"/>
                <c:pt idx="0">
                  <c:v>Mouse 5</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Sheet1!$C$7:$C$46</c:f>
              <c:numCache>
                <c:formatCode>General</c:formatCode>
                <c:ptCount val="40"/>
                <c:pt idx="0">
                  <c:v>0</c:v>
                </c:pt>
                <c:pt idx="1">
                  <c:v>7</c:v>
                </c:pt>
                <c:pt idx="2">
                  <c:v>10</c:v>
                </c:pt>
                <c:pt idx="3">
                  <c:v>14</c:v>
                </c:pt>
                <c:pt idx="4">
                  <c:v>17</c:v>
                </c:pt>
                <c:pt idx="5">
                  <c:v>21</c:v>
                </c:pt>
                <c:pt idx="6">
                  <c:v>24</c:v>
                </c:pt>
                <c:pt idx="7">
                  <c:v>28</c:v>
                </c:pt>
                <c:pt idx="8">
                  <c:v>31</c:v>
                </c:pt>
                <c:pt idx="9">
                  <c:v>35</c:v>
                </c:pt>
                <c:pt idx="10">
                  <c:v>38</c:v>
                </c:pt>
                <c:pt idx="11">
                  <c:v>42</c:v>
                </c:pt>
                <c:pt idx="12">
                  <c:v>45</c:v>
                </c:pt>
                <c:pt idx="13">
                  <c:v>49</c:v>
                </c:pt>
                <c:pt idx="14">
                  <c:v>52</c:v>
                </c:pt>
              </c:numCache>
            </c:numRef>
          </c:xVal>
          <c:yVal>
            <c:numRef>
              <c:f>Sheet1!$H$7:$H$46</c:f>
              <c:numCache>
                <c:formatCode>General</c:formatCode>
                <c:ptCount val="40"/>
                <c:pt idx="0">
                  <c:v>0</c:v>
                </c:pt>
                <c:pt idx="1">
                  <c:v>55</c:v>
                </c:pt>
                <c:pt idx="2">
                  <c:v>93</c:v>
                </c:pt>
                <c:pt idx="3">
                  <c:v>284</c:v>
                </c:pt>
                <c:pt idx="4">
                  <c:v>320</c:v>
                </c:pt>
                <c:pt idx="5">
                  <c:v>428</c:v>
                </c:pt>
                <c:pt idx="6">
                  <c:v>561</c:v>
                </c:pt>
                <c:pt idx="7">
                  <c:v>904</c:v>
                </c:pt>
                <c:pt idx="8">
                  <c:v>1019</c:v>
                </c:pt>
                <c:pt idx="9">
                  <c:v>2268</c:v>
                </c:pt>
                <c:pt idx="10">
                  <c:v>2644</c:v>
                </c:pt>
                <c:pt idx="11">
                  <c:v>3218</c:v>
                </c:pt>
              </c:numCache>
            </c:numRef>
          </c:yVal>
          <c:smooth val="0"/>
          <c:extLst>
            <c:ext xmlns:c16="http://schemas.microsoft.com/office/drawing/2014/chart" uri="{C3380CC4-5D6E-409C-BE32-E72D297353CC}">
              <c16:uniqueId val="{00000004-223D-C647-909B-834E572F2B81}"/>
            </c:ext>
          </c:extLst>
        </c:ser>
        <c:ser>
          <c:idx val="5"/>
          <c:order val="5"/>
          <c:tx>
            <c:strRef>
              <c:f>Sheet1!$I$6</c:f>
              <c:strCache>
                <c:ptCount val="1"/>
                <c:pt idx="0">
                  <c:v>Mouse 6</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Sheet1!$C$7:$C$46</c:f>
              <c:numCache>
                <c:formatCode>General</c:formatCode>
                <c:ptCount val="40"/>
                <c:pt idx="0">
                  <c:v>0</c:v>
                </c:pt>
                <c:pt idx="1">
                  <c:v>7</c:v>
                </c:pt>
                <c:pt idx="2">
                  <c:v>10</c:v>
                </c:pt>
                <c:pt idx="3">
                  <c:v>14</c:v>
                </c:pt>
                <c:pt idx="4">
                  <c:v>17</c:v>
                </c:pt>
                <c:pt idx="5">
                  <c:v>21</c:v>
                </c:pt>
                <c:pt idx="6">
                  <c:v>24</c:v>
                </c:pt>
                <c:pt idx="7">
                  <c:v>28</c:v>
                </c:pt>
                <c:pt idx="8">
                  <c:v>31</c:v>
                </c:pt>
                <c:pt idx="9">
                  <c:v>35</c:v>
                </c:pt>
                <c:pt idx="10">
                  <c:v>38</c:v>
                </c:pt>
                <c:pt idx="11">
                  <c:v>42</c:v>
                </c:pt>
                <c:pt idx="12">
                  <c:v>45</c:v>
                </c:pt>
                <c:pt idx="13">
                  <c:v>49</c:v>
                </c:pt>
                <c:pt idx="14">
                  <c:v>52</c:v>
                </c:pt>
              </c:numCache>
            </c:numRef>
          </c:xVal>
          <c:yVal>
            <c:numRef>
              <c:f>Sheet1!$I$7:$I$46</c:f>
              <c:numCache>
                <c:formatCode>General</c:formatCode>
                <c:ptCount val="40"/>
                <c:pt idx="0">
                  <c:v>0</c:v>
                </c:pt>
                <c:pt idx="1">
                  <c:v>63</c:v>
                </c:pt>
                <c:pt idx="2">
                  <c:v>105</c:v>
                </c:pt>
                <c:pt idx="3">
                  <c:v>262</c:v>
                </c:pt>
                <c:pt idx="4">
                  <c:v>435</c:v>
                </c:pt>
                <c:pt idx="5">
                  <c:v>637</c:v>
                </c:pt>
                <c:pt idx="6">
                  <c:v>931</c:v>
                </c:pt>
                <c:pt idx="7">
                  <c:v>1021</c:v>
                </c:pt>
                <c:pt idx="8">
                  <c:v>1346</c:v>
                </c:pt>
                <c:pt idx="9">
                  <c:v>2233</c:v>
                </c:pt>
                <c:pt idx="10">
                  <c:v>3150</c:v>
                </c:pt>
              </c:numCache>
            </c:numRef>
          </c:yVal>
          <c:smooth val="0"/>
          <c:extLst>
            <c:ext xmlns:c16="http://schemas.microsoft.com/office/drawing/2014/chart" uri="{C3380CC4-5D6E-409C-BE32-E72D297353CC}">
              <c16:uniqueId val="{00000005-223D-C647-909B-834E572F2B81}"/>
            </c:ext>
          </c:extLst>
        </c:ser>
        <c:ser>
          <c:idx val="6"/>
          <c:order val="6"/>
          <c:tx>
            <c:strRef>
              <c:f>Sheet1!$J$6</c:f>
              <c:strCache>
                <c:ptCount val="1"/>
                <c:pt idx="0">
                  <c:v>Mouse 7 </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Sheet1!$C$7:$C$46</c:f>
              <c:numCache>
                <c:formatCode>General</c:formatCode>
                <c:ptCount val="40"/>
                <c:pt idx="0">
                  <c:v>0</c:v>
                </c:pt>
                <c:pt idx="1">
                  <c:v>7</c:v>
                </c:pt>
                <c:pt idx="2">
                  <c:v>10</c:v>
                </c:pt>
                <c:pt idx="3">
                  <c:v>14</c:v>
                </c:pt>
                <c:pt idx="4">
                  <c:v>17</c:v>
                </c:pt>
                <c:pt idx="5">
                  <c:v>21</c:v>
                </c:pt>
                <c:pt idx="6">
                  <c:v>24</c:v>
                </c:pt>
                <c:pt idx="7">
                  <c:v>28</c:v>
                </c:pt>
                <c:pt idx="8">
                  <c:v>31</c:v>
                </c:pt>
                <c:pt idx="9">
                  <c:v>35</c:v>
                </c:pt>
                <c:pt idx="10">
                  <c:v>38</c:v>
                </c:pt>
                <c:pt idx="11">
                  <c:v>42</c:v>
                </c:pt>
                <c:pt idx="12">
                  <c:v>45</c:v>
                </c:pt>
                <c:pt idx="13">
                  <c:v>49</c:v>
                </c:pt>
                <c:pt idx="14">
                  <c:v>52</c:v>
                </c:pt>
              </c:numCache>
            </c:numRef>
          </c:xVal>
          <c:yVal>
            <c:numRef>
              <c:f>Sheet1!$J$7:$J$46</c:f>
              <c:numCache>
                <c:formatCode>General</c:formatCode>
                <c:ptCount val="40"/>
              </c:numCache>
            </c:numRef>
          </c:yVal>
          <c:smooth val="0"/>
          <c:extLst>
            <c:ext xmlns:c16="http://schemas.microsoft.com/office/drawing/2014/chart" uri="{C3380CC4-5D6E-409C-BE32-E72D297353CC}">
              <c16:uniqueId val="{00000006-223D-C647-909B-834E572F2B81}"/>
            </c:ext>
          </c:extLst>
        </c:ser>
        <c:ser>
          <c:idx val="7"/>
          <c:order val="7"/>
          <c:tx>
            <c:strRef>
              <c:f>Sheet1!$K$6</c:f>
              <c:strCache>
                <c:ptCount val="1"/>
                <c:pt idx="0">
                  <c:v>Mouse 8</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Sheet1!$C$7:$C$46</c:f>
              <c:numCache>
                <c:formatCode>General</c:formatCode>
                <c:ptCount val="40"/>
                <c:pt idx="0">
                  <c:v>0</c:v>
                </c:pt>
                <c:pt idx="1">
                  <c:v>7</c:v>
                </c:pt>
                <c:pt idx="2">
                  <c:v>10</c:v>
                </c:pt>
                <c:pt idx="3">
                  <c:v>14</c:v>
                </c:pt>
                <c:pt idx="4">
                  <c:v>17</c:v>
                </c:pt>
                <c:pt idx="5">
                  <c:v>21</c:v>
                </c:pt>
                <c:pt idx="6">
                  <c:v>24</c:v>
                </c:pt>
                <c:pt idx="7">
                  <c:v>28</c:v>
                </c:pt>
                <c:pt idx="8">
                  <c:v>31</c:v>
                </c:pt>
                <c:pt idx="9">
                  <c:v>35</c:v>
                </c:pt>
                <c:pt idx="10">
                  <c:v>38</c:v>
                </c:pt>
                <c:pt idx="11">
                  <c:v>42</c:v>
                </c:pt>
                <c:pt idx="12">
                  <c:v>45</c:v>
                </c:pt>
                <c:pt idx="13">
                  <c:v>49</c:v>
                </c:pt>
                <c:pt idx="14">
                  <c:v>52</c:v>
                </c:pt>
              </c:numCache>
            </c:numRef>
          </c:xVal>
          <c:yVal>
            <c:numRef>
              <c:f>Sheet1!$K$7:$K$46</c:f>
              <c:numCache>
                <c:formatCode>General</c:formatCode>
                <c:ptCount val="40"/>
              </c:numCache>
            </c:numRef>
          </c:yVal>
          <c:smooth val="0"/>
          <c:extLst>
            <c:ext xmlns:c16="http://schemas.microsoft.com/office/drawing/2014/chart" uri="{C3380CC4-5D6E-409C-BE32-E72D297353CC}">
              <c16:uniqueId val="{00000007-223D-C647-909B-834E572F2B81}"/>
            </c:ext>
          </c:extLst>
        </c:ser>
        <c:ser>
          <c:idx val="8"/>
          <c:order val="8"/>
          <c:tx>
            <c:strRef>
              <c:f>Sheet1!$L$6</c:f>
              <c:strCache>
                <c:ptCount val="1"/>
                <c:pt idx="0">
                  <c:v>Mouse 9</c:v>
                </c:pt>
              </c:strCache>
            </c:strRef>
          </c:tx>
          <c:spPr>
            <a:ln w="19050"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xVal>
            <c:numRef>
              <c:f>Sheet1!$C$7:$C$46</c:f>
              <c:numCache>
                <c:formatCode>General</c:formatCode>
                <c:ptCount val="40"/>
                <c:pt idx="0">
                  <c:v>0</c:v>
                </c:pt>
                <c:pt idx="1">
                  <c:v>7</c:v>
                </c:pt>
                <c:pt idx="2">
                  <c:v>10</c:v>
                </c:pt>
                <c:pt idx="3">
                  <c:v>14</c:v>
                </c:pt>
                <c:pt idx="4">
                  <c:v>17</c:v>
                </c:pt>
                <c:pt idx="5">
                  <c:v>21</c:v>
                </c:pt>
                <c:pt idx="6">
                  <c:v>24</c:v>
                </c:pt>
                <c:pt idx="7">
                  <c:v>28</c:v>
                </c:pt>
                <c:pt idx="8">
                  <c:v>31</c:v>
                </c:pt>
                <c:pt idx="9">
                  <c:v>35</c:v>
                </c:pt>
                <c:pt idx="10">
                  <c:v>38</c:v>
                </c:pt>
                <c:pt idx="11">
                  <c:v>42</c:v>
                </c:pt>
                <c:pt idx="12">
                  <c:v>45</c:v>
                </c:pt>
                <c:pt idx="13">
                  <c:v>49</c:v>
                </c:pt>
                <c:pt idx="14">
                  <c:v>52</c:v>
                </c:pt>
              </c:numCache>
            </c:numRef>
          </c:xVal>
          <c:yVal>
            <c:numRef>
              <c:f>Sheet1!$L$7:$L$46</c:f>
              <c:numCache>
                <c:formatCode>General</c:formatCode>
                <c:ptCount val="40"/>
              </c:numCache>
            </c:numRef>
          </c:yVal>
          <c:smooth val="0"/>
          <c:extLst>
            <c:ext xmlns:c16="http://schemas.microsoft.com/office/drawing/2014/chart" uri="{C3380CC4-5D6E-409C-BE32-E72D297353CC}">
              <c16:uniqueId val="{00000008-223D-C647-909B-834E572F2B81}"/>
            </c:ext>
          </c:extLst>
        </c:ser>
        <c:ser>
          <c:idx val="9"/>
          <c:order val="9"/>
          <c:tx>
            <c:strRef>
              <c:f>Sheet1!$M$6</c:f>
              <c:strCache>
                <c:ptCount val="1"/>
                <c:pt idx="0">
                  <c:v>Mouse 10</c:v>
                </c:pt>
              </c:strCache>
            </c:strRef>
          </c:tx>
          <c:spPr>
            <a:ln w="19050"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xVal>
            <c:numRef>
              <c:f>Sheet1!$C$7:$C$46</c:f>
              <c:numCache>
                <c:formatCode>General</c:formatCode>
                <c:ptCount val="40"/>
                <c:pt idx="0">
                  <c:v>0</c:v>
                </c:pt>
                <c:pt idx="1">
                  <c:v>7</c:v>
                </c:pt>
                <c:pt idx="2">
                  <c:v>10</c:v>
                </c:pt>
                <c:pt idx="3">
                  <c:v>14</c:v>
                </c:pt>
                <c:pt idx="4">
                  <c:v>17</c:v>
                </c:pt>
                <c:pt idx="5">
                  <c:v>21</c:v>
                </c:pt>
                <c:pt idx="6">
                  <c:v>24</c:v>
                </c:pt>
                <c:pt idx="7">
                  <c:v>28</c:v>
                </c:pt>
                <c:pt idx="8">
                  <c:v>31</c:v>
                </c:pt>
                <c:pt idx="9">
                  <c:v>35</c:v>
                </c:pt>
                <c:pt idx="10">
                  <c:v>38</c:v>
                </c:pt>
                <c:pt idx="11">
                  <c:v>42</c:v>
                </c:pt>
                <c:pt idx="12">
                  <c:v>45</c:v>
                </c:pt>
                <c:pt idx="13">
                  <c:v>49</c:v>
                </c:pt>
                <c:pt idx="14">
                  <c:v>52</c:v>
                </c:pt>
              </c:numCache>
            </c:numRef>
          </c:xVal>
          <c:yVal>
            <c:numRef>
              <c:f>Sheet1!$M$7:$M$46</c:f>
              <c:numCache>
                <c:formatCode>General</c:formatCode>
                <c:ptCount val="40"/>
              </c:numCache>
            </c:numRef>
          </c:yVal>
          <c:smooth val="0"/>
          <c:extLst>
            <c:ext xmlns:c16="http://schemas.microsoft.com/office/drawing/2014/chart" uri="{C3380CC4-5D6E-409C-BE32-E72D297353CC}">
              <c16:uniqueId val="{00000009-223D-C647-909B-834E572F2B81}"/>
            </c:ext>
          </c:extLst>
        </c:ser>
        <c:dLbls>
          <c:showLegendKey val="0"/>
          <c:showVal val="0"/>
          <c:showCatName val="0"/>
          <c:showSerName val="0"/>
          <c:showPercent val="0"/>
          <c:showBubbleSize val="0"/>
        </c:dLbls>
        <c:axId val="-1917914136"/>
        <c:axId val="-1147920680"/>
      </c:scatterChart>
      <c:valAx>
        <c:axId val="-1917914136"/>
        <c:scaling>
          <c:orientation val="minMax"/>
          <c:max val="56"/>
          <c:min val="0"/>
        </c:scaling>
        <c:delete val="0"/>
        <c:axPos val="b"/>
        <c:title>
          <c:tx>
            <c:rich>
              <a:bodyPr rot="0" vert="horz"/>
              <a:lstStyle/>
              <a:p>
                <a:pPr>
                  <a:defRPr sz="1200"/>
                </a:pPr>
                <a:r>
                  <a:rPr lang="en-US" sz="1200" dirty="0"/>
                  <a:t>Days After Tumor Cell Implant</a:t>
                </a:r>
              </a:p>
            </c:rich>
          </c:tx>
          <c:layout>
            <c:manualLayout>
              <c:xMode val="edge"/>
              <c:yMode val="edge"/>
              <c:x val="0.3573201366657508"/>
              <c:y val="0.89392265022747674"/>
            </c:manualLayout>
          </c:layout>
          <c:overlay val="0"/>
          <c:spPr>
            <a:noFill/>
            <a:ln>
              <a:noFill/>
            </a:ln>
            <a:effectLst/>
          </c:spPr>
        </c:title>
        <c:numFmt formatCode="General" sourceLinked="1"/>
        <c:majorTickMark val="out"/>
        <c:minorTickMark val="out"/>
        <c:tickLblPos val="nextTo"/>
        <c:spPr>
          <a:noFill/>
          <a:ln w="9525" cap="flat" cmpd="sng" algn="ctr">
            <a:solidFill>
              <a:schemeClr val="tx1"/>
            </a:solidFill>
            <a:round/>
          </a:ln>
          <a:effectLst/>
        </c:spPr>
        <c:txPr>
          <a:bodyPr rot="-60000000" vert="horz"/>
          <a:lstStyle/>
          <a:p>
            <a:pPr>
              <a:defRPr/>
            </a:pPr>
            <a:endParaRPr lang="en-IL"/>
          </a:p>
        </c:txPr>
        <c:crossAx val="-1147920680"/>
        <c:crosses val="autoZero"/>
        <c:crossBetween val="midCat"/>
        <c:majorUnit val="7"/>
        <c:minorUnit val="1"/>
      </c:valAx>
      <c:valAx>
        <c:axId val="-1147920680"/>
        <c:scaling>
          <c:orientation val="minMax"/>
          <c:max val="4000"/>
        </c:scaling>
        <c:delete val="0"/>
        <c:axPos val="l"/>
        <c:title>
          <c:tx>
            <c:rich>
              <a:bodyPr rot="-5400000" vert="horz"/>
              <a:lstStyle/>
              <a:p>
                <a:pPr>
                  <a:defRPr sz="1200"/>
                </a:pPr>
                <a:r>
                  <a:rPr lang="en-US" sz="1200" dirty="0"/>
                  <a:t>Tumor Volume (mm3)</a:t>
                </a:r>
              </a:p>
            </c:rich>
          </c:tx>
          <c:layout>
            <c:manualLayout>
              <c:xMode val="edge"/>
              <c:yMode val="edge"/>
              <c:x val="2.1248940000000001E-2"/>
              <c:y val="0.18192334499999999"/>
            </c:manualLayout>
          </c:layout>
          <c:overlay val="0"/>
          <c:spPr>
            <a:noFill/>
            <a:ln>
              <a:noFill/>
            </a:ln>
            <a:effectLst/>
          </c:spPr>
        </c:title>
        <c:numFmt formatCode="#,##0" sourceLinked="0"/>
        <c:majorTickMark val="out"/>
        <c:minorTickMark val="out"/>
        <c:tickLblPos val="nextTo"/>
        <c:spPr>
          <a:noFill/>
          <a:ln w="9525" cap="flat" cmpd="sng" algn="ctr">
            <a:solidFill>
              <a:schemeClr val="tx1"/>
            </a:solidFill>
            <a:round/>
          </a:ln>
          <a:effectLst/>
        </c:spPr>
        <c:txPr>
          <a:bodyPr rot="-60000000" vert="horz"/>
          <a:lstStyle/>
          <a:p>
            <a:pPr>
              <a:defRPr/>
            </a:pPr>
            <a:endParaRPr lang="en-IL"/>
          </a:p>
        </c:txPr>
        <c:crossAx val="-1917914136"/>
        <c:crosses val="autoZero"/>
        <c:crossBetween val="midCat"/>
        <c:majorUnit val="1000"/>
        <c:minorUnit val="200"/>
      </c:valAx>
      <c:spPr>
        <a:noFill/>
        <a:ln>
          <a:noFill/>
        </a:ln>
        <a:effectLst/>
      </c:spPr>
    </c:plotArea>
    <c:plotVisOnly val="1"/>
    <c:dispBlanksAs val="gap"/>
    <c:showDLblsOverMax val="0"/>
  </c:chart>
  <c:spPr>
    <a:noFill/>
    <a:ln>
      <a:noFill/>
    </a:ln>
    <a:effectLst/>
  </c:spPr>
  <c:txPr>
    <a:bodyPr/>
    <a:lstStyle/>
    <a:p>
      <a:pPr>
        <a:defRPr>
          <a:latin typeface="Montserrat" pitchFamily="2" charset="77"/>
          <a:cs typeface="Calibri"/>
        </a:defRPr>
      </a:pPr>
      <a:endParaRPr lang="en-IL"/>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nSpc>
                <a:spcPct val="110000"/>
              </a:lnSpc>
              <a:defRPr sz="1400" b="0" i="0" u="none" strike="noStrike" kern="1200" spc="0" baseline="0">
                <a:solidFill>
                  <a:schemeClr val="tx1"/>
                </a:solidFill>
                <a:latin typeface="Montserrat" pitchFamily="2" charset="77"/>
                <a:ea typeface="+mn-ea"/>
                <a:cs typeface="Arial" panose="020B0604020202020204" pitchFamily="34" charset="0"/>
              </a:defRPr>
            </a:pPr>
            <a:r>
              <a:rPr lang="en-US" sz="1400" b="1" baseline="0" dirty="0">
                <a:solidFill>
                  <a:schemeClr val="tx1"/>
                </a:solidFill>
                <a:latin typeface="Montserrat" pitchFamily="2" charset="77"/>
                <a:cs typeface="Arial" panose="020B0604020202020204" pitchFamily="34" charset="0"/>
              </a:rPr>
              <a:t>Treat with Decoy + LDC for 2 weeks starting Day 13 (8/8 mice cured)</a:t>
            </a:r>
            <a:br>
              <a:rPr lang="en-US" sz="1400" b="1" baseline="0" dirty="0">
                <a:solidFill>
                  <a:schemeClr val="tx1"/>
                </a:solidFill>
                <a:latin typeface="Montserrat" pitchFamily="2" charset="77"/>
                <a:cs typeface="Arial" panose="020B0604020202020204" pitchFamily="34" charset="0"/>
              </a:rPr>
            </a:br>
            <a:r>
              <a:rPr lang="en-US" sz="1400" b="1" baseline="0" dirty="0">
                <a:solidFill>
                  <a:schemeClr val="tx1"/>
                </a:solidFill>
                <a:latin typeface="Montserrat" pitchFamily="2" charset="77"/>
                <a:cs typeface="Arial" panose="020B0604020202020204" pitchFamily="34" charset="0"/>
              </a:rPr>
              <a:t>Re-challenge with tumor cells on opposite flank on day 77 (above left) </a:t>
            </a:r>
            <a:endParaRPr lang="en-US" sz="1400" b="1" dirty="0">
              <a:solidFill>
                <a:schemeClr val="tx1"/>
              </a:solidFill>
              <a:latin typeface="Montserrat" pitchFamily="2" charset="77"/>
              <a:cs typeface="Arial" panose="020B0604020202020204" pitchFamily="34" charset="0"/>
            </a:endParaRPr>
          </a:p>
        </c:rich>
      </c:tx>
      <c:layout>
        <c:manualLayout>
          <c:xMode val="edge"/>
          <c:yMode val="edge"/>
          <c:x val="0.2038013143816281"/>
          <c:y val="0.67696367986609585"/>
        </c:manualLayout>
      </c:layout>
      <c:overlay val="0"/>
      <c:spPr>
        <a:noFill/>
        <a:ln>
          <a:noFill/>
        </a:ln>
        <a:effectLst/>
      </c:spPr>
      <c:txPr>
        <a:bodyPr rot="0" spcFirstLastPara="1" vertOverflow="ellipsis" vert="horz" wrap="square" anchor="ctr" anchorCtr="1"/>
        <a:lstStyle/>
        <a:p>
          <a:pPr>
            <a:lnSpc>
              <a:spcPct val="110000"/>
            </a:lnSpc>
            <a:defRPr sz="1400" b="0" i="0" u="none" strike="noStrike" kern="1200" spc="0" baseline="0">
              <a:solidFill>
                <a:schemeClr val="tx1"/>
              </a:solidFill>
              <a:latin typeface="Montserrat" pitchFamily="2" charset="77"/>
              <a:ea typeface="+mn-ea"/>
              <a:cs typeface="Arial" panose="020B0604020202020204" pitchFamily="34" charset="0"/>
            </a:defRPr>
          </a:pPr>
          <a:endParaRPr lang="en-IL"/>
        </a:p>
      </c:txPr>
    </c:title>
    <c:autoTitleDeleted val="0"/>
    <c:plotArea>
      <c:layout/>
      <c:scatterChart>
        <c:scatterStyle val="lineMarker"/>
        <c:varyColors val="0"/>
        <c:ser>
          <c:idx val="0"/>
          <c:order val="0"/>
          <c:tx>
            <c:strRef>
              <c:f>Sheet1!$D$6</c:f>
              <c:strCache>
                <c:ptCount val="1"/>
                <c:pt idx="0">
                  <c:v>Mouse 1</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Sheet1!$C$7:$C$52</c:f>
              <c:numCache>
                <c:formatCode>General</c:formatCode>
                <c:ptCount val="46"/>
                <c:pt idx="0">
                  <c:v>13</c:v>
                </c:pt>
                <c:pt idx="1">
                  <c:v>15</c:v>
                </c:pt>
                <c:pt idx="2">
                  <c:v>18</c:v>
                </c:pt>
                <c:pt idx="3">
                  <c:v>21</c:v>
                </c:pt>
                <c:pt idx="4">
                  <c:v>25</c:v>
                </c:pt>
                <c:pt idx="5">
                  <c:v>28</c:v>
                </c:pt>
                <c:pt idx="6">
                  <c:v>32</c:v>
                </c:pt>
                <c:pt idx="7">
                  <c:v>35</c:v>
                </c:pt>
                <c:pt idx="8">
                  <c:v>39</c:v>
                </c:pt>
                <c:pt idx="9">
                  <c:v>42</c:v>
                </c:pt>
                <c:pt idx="10">
                  <c:v>46</c:v>
                </c:pt>
                <c:pt idx="11">
                  <c:v>49</c:v>
                </c:pt>
                <c:pt idx="12">
                  <c:v>53</c:v>
                </c:pt>
                <c:pt idx="13">
                  <c:v>56</c:v>
                </c:pt>
                <c:pt idx="14">
                  <c:v>60</c:v>
                </c:pt>
                <c:pt idx="15">
                  <c:v>63</c:v>
                </c:pt>
                <c:pt idx="16">
                  <c:v>67</c:v>
                </c:pt>
                <c:pt idx="17">
                  <c:v>70</c:v>
                </c:pt>
                <c:pt idx="18">
                  <c:v>74</c:v>
                </c:pt>
                <c:pt idx="19">
                  <c:v>77</c:v>
                </c:pt>
                <c:pt idx="20">
                  <c:v>81</c:v>
                </c:pt>
                <c:pt idx="21">
                  <c:v>84</c:v>
                </c:pt>
                <c:pt idx="22">
                  <c:v>88</c:v>
                </c:pt>
                <c:pt idx="23">
                  <c:v>91</c:v>
                </c:pt>
                <c:pt idx="24">
                  <c:v>95</c:v>
                </c:pt>
                <c:pt idx="25">
                  <c:v>98</c:v>
                </c:pt>
                <c:pt idx="26">
                  <c:v>102</c:v>
                </c:pt>
                <c:pt idx="27">
                  <c:v>105</c:v>
                </c:pt>
                <c:pt idx="28">
                  <c:v>109</c:v>
                </c:pt>
                <c:pt idx="29">
                  <c:v>112</c:v>
                </c:pt>
                <c:pt idx="30">
                  <c:v>116</c:v>
                </c:pt>
                <c:pt idx="31">
                  <c:v>119</c:v>
                </c:pt>
                <c:pt idx="32">
                  <c:v>123</c:v>
                </c:pt>
              </c:numCache>
            </c:numRef>
          </c:xVal>
          <c:yVal>
            <c:numRef>
              <c:f>Sheet1!$D$7:$D$52</c:f>
              <c:numCache>
                <c:formatCode>General</c:formatCode>
                <c:ptCount val="46"/>
                <c:pt idx="0">
                  <c:v>153</c:v>
                </c:pt>
                <c:pt idx="1">
                  <c:v>199</c:v>
                </c:pt>
                <c:pt idx="2">
                  <c:v>235</c:v>
                </c:pt>
                <c:pt idx="3">
                  <c:v>78</c:v>
                </c:pt>
                <c:pt idx="4">
                  <c:v>23</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numCache>
            </c:numRef>
          </c:yVal>
          <c:smooth val="0"/>
          <c:extLst>
            <c:ext xmlns:c16="http://schemas.microsoft.com/office/drawing/2014/chart" uri="{C3380CC4-5D6E-409C-BE32-E72D297353CC}">
              <c16:uniqueId val="{00000000-230D-6343-A765-CA84BC0A9A8E}"/>
            </c:ext>
          </c:extLst>
        </c:ser>
        <c:ser>
          <c:idx val="1"/>
          <c:order val="1"/>
          <c:tx>
            <c:strRef>
              <c:f>Sheet1!$E$6</c:f>
              <c:strCache>
                <c:ptCount val="1"/>
                <c:pt idx="0">
                  <c:v>Mouse 2</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Sheet1!$C$7:$C$52</c:f>
              <c:numCache>
                <c:formatCode>General</c:formatCode>
                <c:ptCount val="46"/>
                <c:pt idx="0">
                  <c:v>13</c:v>
                </c:pt>
                <c:pt idx="1">
                  <c:v>15</c:v>
                </c:pt>
                <c:pt idx="2">
                  <c:v>18</c:v>
                </c:pt>
                <c:pt idx="3">
                  <c:v>21</c:v>
                </c:pt>
                <c:pt idx="4">
                  <c:v>25</c:v>
                </c:pt>
                <c:pt idx="5">
                  <c:v>28</c:v>
                </c:pt>
                <c:pt idx="6">
                  <c:v>32</c:v>
                </c:pt>
                <c:pt idx="7">
                  <c:v>35</c:v>
                </c:pt>
                <c:pt idx="8">
                  <c:v>39</c:v>
                </c:pt>
                <c:pt idx="9">
                  <c:v>42</c:v>
                </c:pt>
                <c:pt idx="10">
                  <c:v>46</c:v>
                </c:pt>
                <c:pt idx="11">
                  <c:v>49</c:v>
                </c:pt>
                <c:pt idx="12">
                  <c:v>53</c:v>
                </c:pt>
                <c:pt idx="13">
                  <c:v>56</c:v>
                </c:pt>
                <c:pt idx="14">
                  <c:v>60</c:v>
                </c:pt>
                <c:pt idx="15">
                  <c:v>63</c:v>
                </c:pt>
                <c:pt idx="16">
                  <c:v>67</c:v>
                </c:pt>
                <c:pt idx="17">
                  <c:v>70</c:v>
                </c:pt>
                <c:pt idx="18">
                  <c:v>74</c:v>
                </c:pt>
                <c:pt idx="19">
                  <c:v>77</c:v>
                </c:pt>
                <c:pt idx="20">
                  <c:v>81</c:v>
                </c:pt>
                <c:pt idx="21">
                  <c:v>84</c:v>
                </c:pt>
                <c:pt idx="22">
                  <c:v>88</c:v>
                </c:pt>
                <c:pt idx="23">
                  <c:v>91</c:v>
                </c:pt>
                <c:pt idx="24">
                  <c:v>95</c:v>
                </c:pt>
                <c:pt idx="25">
                  <c:v>98</c:v>
                </c:pt>
                <c:pt idx="26">
                  <c:v>102</c:v>
                </c:pt>
                <c:pt idx="27">
                  <c:v>105</c:v>
                </c:pt>
                <c:pt idx="28">
                  <c:v>109</c:v>
                </c:pt>
                <c:pt idx="29">
                  <c:v>112</c:v>
                </c:pt>
                <c:pt idx="30">
                  <c:v>116</c:v>
                </c:pt>
                <c:pt idx="31">
                  <c:v>119</c:v>
                </c:pt>
                <c:pt idx="32">
                  <c:v>123</c:v>
                </c:pt>
              </c:numCache>
            </c:numRef>
          </c:xVal>
          <c:yVal>
            <c:numRef>
              <c:f>Sheet1!$E$7:$E$52</c:f>
              <c:numCache>
                <c:formatCode>General</c:formatCode>
                <c:ptCount val="46"/>
                <c:pt idx="0">
                  <c:v>139</c:v>
                </c:pt>
                <c:pt idx="1">
                  <c:v>70</c:v>
                </c:pt>
                <c:pt idx="2">
                  <c:v>58</c:v>
                </c:pt>
                <c:pt idx="3">
                  <c:v>41</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numCache>
            </c:numRef>
          </c:yVal>
          <c:smooth val="0"/>
          <c:extLst>
            <c:ext xmlns:c16="http://schemas.microsoft.com/office/drawing/2014/chart" uri="{C3380CC4-5D6E-409C-BE32-E72D297353CC}">
              <c16:uniqueId val="{00000001-230D-6343-A765-CA84BC0A9A8E}"/>
            </c:ext>
          </c:extLst>
        </c:ser>
        <c:ser>
          <c:idx val="2"/>
          <c:order val="2"/>
          <c:tx>
            <c:strRef>
              <c:f>Sheet1!$F$6</c:f>
              <c:strCache>
                <c:ptCount val="1"/>
                <c:pt idx="0">
                  <c:v>Mouse 3</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Sheet1!$C$7:$C$52</c:f>
              <c:numCache>
                <c:formatCode>General</c:formatCode>
                <c:ptCount val="46"/>
                <c:pt idx="0">
                  <c:v>13</c:v>
                </c:pt>
                <c:pt idx="1">
                  <c:v>15</c:v>
                </c:pt>
                <c:pt idx="2">
                  <c:v>18</c:v>
                </c:pt>
                <c:pt idx="3">
                  <c:v>21</c:v>
                </c:pt>
                <c:pt idx="4">
                  <c:v>25</c:v>
                </c:pt>
                <c:pt idx="5">
                  <c:v>28</c:v>
                </c:pt>
                <c:pt idx="6">
                  <c:v>32</c:v>
                </c:pt>
                <c:pt idx="7">
                  <c:v>35</c:v>
                </c:pt>
                <c:pt idx="8">
                  <c:v>39</c:v>
                </c:pt>
                <c:pt idx="9">
                  <c:v>42</c:v>
                </c:pt>
                <c:pt idx="10">
                  <c:v>46</c:v>
                </c:pt>
                <c:pt idx="11">
                  <c:v>49</c:v>
                </c:pt>
                <c:pt idx="12">
                  <c:v>53</c:v>
                </c:pt>
                <c:pt idx="13">
                  <c:v>56</c:v>
                </c:pt>
                <c:pt idx="14">
                  <c:v>60</c:v>
                </c:pt>
                <c:pt idx="15">
                  <c:v>63</c:v>
                </c:pt>
                <c:pt idx="16">
                  <c:v>67</c:v>
                </c:pt>
                <c:pt idx="17">
                  <c:v>70</c:v>
                </c:pt>
                <c:pt idx="18">
                  <c:v>74</c:v>
                </c:pt>
                <c:pt idx="19">
                  <c:v>77</c:v>
                </c:pt>
                <c:pt idx="20">
                  <c:v>81</c:v>
                </c:pt>
                <c:pt idx="21">
                  <c:v>84</c:v>
                </c:pt>
                <c:pt idx="22">
                  <c:v>88</c:v>
                </c:pt>
                <c:pt idx="23">
                  <c:v>91</c:v>
                </c:pt>
                <c:pt idx="24">
                  <c:v>95</c:v>
                </c:pt>
                <c:pt idx="25">
                  <c:v>98</c:v>
                </c:pt>
                <c:pt idx="26">
                  <c:v>102</c:v>
                </c:pt>
                <c:pt idx="27">
                  <c:v>105</c:v>
                </c:pt>
                <c:pt idx="28">
                  <c:v>109</c:v>
                </c:pt>
                <c:pt idx="29">
                  <c:v>112</c:v>
                </c:pt>
                <c:pt idx="30">
                  <c:v>116</c:v>
                </c:pt>
                <c:pt idx="31">
                  <c:v>119</c:v>
                </c:pt>
                <c:pt idx="32">
                  <c:v>123</c:v>
                </c:pt>
              </c:numCache>
            </c:numRef>
          </c:xVal>
          <c:yVal>
            <c:numRef>
              <c:f>Sheet1!$F$7:$F$52</c:f>
              <c:numCache>
                <c:formatCode>General</c:formatCode>
                <c:ptCount val="46"/>
                <c:pt idx="0">
                  <c:v>163</c:v>
                </c:pt>
                <c:pt idx="1">
                  <c:v>125</c:v>
                </c:pt>
                <c:pt idx="2">
                  <c:v>115</c:v>
                </c:pt>
                <c:pt idx="3">
                  <c:v>55</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numCache>
            </c:numRef>
          </c:yVal>
          <c:smooth val="0"/>
          <c:extLst>
            <c:ext xmlns:c16="http://schemas.microsoft.com/office/drawing/2014/chart" uri="{C3380CC4-5D6E-409C-BE32-E72D297353CC}">
              <c16:uniqueId val="{00000002-230D-6343-A765-CA84BC0A9A8E}"/>
            </c:ext>
          </c:extLst>
        </c:ser>
        <c:ser>
          <c:idx val="3"/>
          <c:order val="3"/>
          <c:tx>
            <c:strRef>
              <c:f>Sheet1!$G$6</c:f>
              <c:strCache>
                <c:ptCount val="1"/>
                <c:pt idx="0">
                  <c:v>Mouse 4</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Sheet1!$C$7:$C$52</c:f>
              <c:numCache>
                <c:formatCode>General</c:formatCode>
                <c:ptCount val="46"/>
                <c:pt idx="0">
                  <c:v>13</c:v>
                </c:pt>
                <c:pt idx="1">
                  <c:v>15</c:v>
                </c:pt>
                <c:pt idx="2">
                  <c:v>18</c:v>
                </c:pt>
                <c:pt idx="3">
                  <c:v>21</c:v>
                </c:pt>
                <c:pt idx="4">
                  <c:v>25</c:v>
                </c:pt>
                <c:pt idx="5">
                  <c:v>28</c:v>
                </c:pt>
                <c:pt idx="6">
                  <c:v>32</c:v>
                </c:pt>
                <c:pt idx="7">
                  <c:v>35</c:v>
                </c:pt>
                <c:pt idx="8">
                  <c:v>39</c:v>
                </c:pt>
                <c:pt idx="9">
                  <c:v>42</c:v>
                </c:pt>
                <c:pt idx="10">
                  <c:v>46</c:v>
                </c:pt>
                <c:pt idx="11">
                  <c:v>49</c:v>
                </c:pt>
                <c:pt idx="12">
                  <c:v>53</c:v>
                </c:pt>
                <c:pt idx="13">
                  <c:v>56</c:v>
                </c:pt>
                <c:pt idx="14">
                  <c:v>60</c:v>
                </c:pt>
                <c:pt idx="15">
                  <c:v>63</c:v>
                </c:pt>
                <c:pt idx="16">
                  <c:v>67</c:v>
                </c:pt>
                <c:pt idx="17">
                  <c:v>70</c:v>
                </c:pt>
                <c:pt idx="18">
                  <c:v>74</c:v>
                </c:pt>
                <c:pt idx="19">
                  <c:v>77</c:v>
                </c:pt>
                <c:pt idx="20">
                  <c:v>81</c:v>
                </c:pt>
                <c:pt idx="21">
                  <c:v>84</c:v>
                </c:pt>
                <c:pt idx="22">
                  <c:v>88</c:v>
                </c:pt>
                <c:pt idx="23">
                  <c:v>91</c:v>
                </c:pt>
                <c:pt idx="24">
                  <c:v>95</c:v>
                </c:pt>
                <c:pt idx="25">
                  <c:v>98</c:v>
                </c:pt>
                <c:pt idx="26">
                  <c:v>102</c:v>
                </c:pt>
                <c:pt idx="27">
                  <c:v>105</c:v>
                </c:pt>
                <c:pt idx="28">
                  <c:v>109</c:v>
                </c:pt>
                <c:pt idx="29">
                  <c:v>112</c:v>
                </c:pt>
                <c:pt idx="30">
                  <c:v>116</c:v>
                </c:pt>
                <c:pt idx="31">
                  <c:v>119</c:v>
                </c:pt>
                <c:pt idx="32">
                  <c:v>123</c:v>
                </c:pt>
              </c:numCache>
            </c:numRef>
          </c:xVal>
          <c:yVal>
            <c:numRef>
              <c:f>Sheet1!$G$7:$G$52</c:f>
              <c:numCache>
                <c:formatCode>General</c:formatCode>
                <c:ptCount val="46"/>
                <c:pt idx="0">
                  <c:v>175</c:v>
                </c:pt>
                <c:pt idx="1">
                  <c:v>164</c:v>
                </c:pt>
                <c:pt idx="2">
                  <c:v>102</c:v>
                </c:pt>
                <c:pt idx="3">
                  <c:v>76</c:v>
                </c:pt>
                <c:pt idx="4">
                  <c:v>17</c:v>
                </c:pt>
                <c:pt idx="5">
                  <c:v>11</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numCache>
            </c:numRef>
          </c:yVal>
          <c:smooth val="0"/>
          <c:extLst>
            <c:ext xmlns:c16="http://schemas.microsoft.com/office/drawing/2014/chart" uri="{C3380CC4-5D6E-409C-BE32-E72D297353CC}">
              <c16:uniqueId val="{00000003-230D-6343-A765-CA84BC0A9A8E}"/>
            </c:ext>
          </c:extLst>
        </c:ser>
        <c:ser>
          <c:idx val="4"/>
          <c:order val="4"/>
          <c:tx>
            <c:strRef>
              <c:f>Sheet1!$H$6</c:f>
              <c:strCache>
                <c:ptCount val="1"/>
                <c:pt idx="0">
                  <c:v>Mouse 5</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Sheet1!$C$7:$C$52</c:f>
              <c:numCache>
                <c:formatCode>General</c:formatCode>
                <c:ptCount val="46"/>
                <c:pt idx="0">
                  <c:v>13</c:v>
                </c:pt>
                <c:pt idx="1">
                  <c:v>15</c:v>
                </c:pt>
                <c:pt idx="2">
                  <c:v>18</c:v>
                </c:pt>
                <c:pt idx="3">
                  <c:v>21</c:v>
                </c:pt>
                <c:pt idx="4">
                  <c:v>25</c:v>
                </c:pt>
                <c:pt idx="5">
                  <c:v>28</c:v>
                </c:pt>
                <c:pt idx="6">
                  <c:v>32</c:v>
                </c:pt>
                <c:pt idx="7">
                  <c:v>35</c:v>
                </c:pt>
                <c:pt idx="8">
                  <c:v>39</c:v>
                </c:pt>
                <c:pt idx="9">
                  <c:v>42</c:v>
                </c:pt>
                <c:pt idx="10">
                  <c:v>46</c:v>
                </c:pt>
                <c:pt idx="11">
                  <c:v>49</c:v>
                </c:pt>
                <c:pt idx="12">
                  <c:v>53</c:v>
                </c:pt>
                <c:pt idx="13">
                  <c:v>56</c:v>
                </c:pt>
                <c:pt idx="14">
                  <c:v>60</c:v>
                </c:pt>
                <c:pt idx="15">
                  <c:v>63</c:v>
                </c:pt>
                <c:pt idx="16">
                  <c:v>67</c:v>
                </c:pt>
                <c:pt idx="17">
                  <c:v>70</c:v>
                </c:pt>
                <c:pt idx="18">
                  <c:v>74</c:v>
                </c:pt>
                <c:pt idx="19">
                  <c:v>77</c:v>
                </c:pt>
                <c:pt idx="20">
                  <c:v>81</c:v>
                </c:pt>
                <c:pt idx="21">
                  <c:v>84</c:v>
                </c:pt>
                <c:pt idx="22">
                  <c:v>88</c:v>
                </c:pt>
                <c:pt idx="23">
                  <c:v>91</c:v>
                </c:pt>
                <c:pt idx="24">
                  <c:v>95</c:v>
                </c:pt>
                <c:pt idx="25">
                  <c:v>98</c:v>
                </c:pt>
                <c:pt idx="26">
                  <c:v>102</c:v>
                </c:pt>
                <c:pt idx="27">
                  <c:v>105</c:v>
                </c:pt>
                <c:pt idx="28">
                  <c:v>109</c:v>
                </c:pt>
                <c:pt idx="29">
                  <c:v>112</c:v>
                </c:pt>
                <c:pt idx="30">
                  <c:v>116</c:v>
                </c:pt>
                <c:pt idx="31">
                  <c:v>119</c:v>
                </c:pt>
                <c:pt idx="32">
                  <c:v>123</c:v>
                </c:pt>
              </c:numCache>
            </c:numRef>
          </c:xVal>
          <c:yVal>
            <c:numRef>
              <c:f>Sheet1!$H$7:$H$52</c:f>
              <c:numCache>
                <c:formatCode>General</c:formatCode>
                <c:ptCount val="46"/>
                <c:pt idx="0">
                  <c:v>189</c:v>
                </c:pt>
                <c:pt idx="1">
                  <c:v>230</c:v>
                </c:pt>
                <c:pt idx="2">
                  <c:v>243</c:v>
                </c:pt>
                <c:pt idx="3">
                  <c:v>116</c:v>
                </c:pt>
                <c:pt idx="4">
                  <c:v>25</c:v>
                </c:pt>
                <c:pt idx="5">
                  <c:v>5</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numCache>
            </c:numRef>
          </c:yVal>
          <c:smooth val="0"/>
          <c:extLst>
            <c:ext xmlns:c16="http://schemas.microsoft.com/office/drawing/2014/chart" uri="{C3380CC4-5D6E-409C-BE32-E72D297353CC}">
              <c16:uniqueId val="{00000004-230D-6343-A765-CA84BC0A9A8E}"/>
            </c:ext>
          </c:extLst>
        </c:ser>
        <c:ser>
          <c:idx val="5"/>
          <c:order val="5"/>
          <c:tx>
            <c:strRef>
              <c:f>Sheet1!$I$6</c:f>
              <c:strCache>
                <c:ptCount val="1"/>
                <c:pt idx="0">
                  <c:v>Mouse 6</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Sheet1!$C$7:$C$52</c:f>
              <c:numCache>
                <c:formatCode>General</c:formatCode>
                <c:ptCount val="46"/>
                <c:pt idx="0">
                  <c:v>13</c:v>
                </c:pt>
                <c:pt idx="1">
                  <c:v>15</c:v>
                </c:pt>
                <c:pt idx="2">
                  <c:v>18</c:v>
                </c:pt>
                <c:pt idx="3">
                  <c:v>21</c:v>
                </c:pt>
                <c:pt idx="4">
                  <c:v>25</c:v>
                </c:pt>
                <c:pt idx="5">
                  <c:v>28</c:v>
                </c:pt>
                <c:pt idx="6">
                  <c:v>32</c:v>
                </c:pt>
                <c:pt idx="7">
                  <c:v>35</c:v>
                </c:pt>
                <c:pt idx="8">
                  <c:v>39</c:v>
                </c:pt>
                <c:pt idx="9">
                  <c:v>42</c:v>
                </c:pt>
                <c:pt idx="10">
                  <c:v>46</c:v>
                </c:pt>
                <c:pt idx="11">
                  <c:v>49</c:v>
                </c:pt>
                <c:pt idx="12">
                  <c:v>53</c:v>
                </c:pt>
                <c:pt idx="13">
                  <c:v>56</c:v>
                </c:pt>
                <c:pt idx="14">
                  <c:v>60</c:v>
                </c:pt>
                <c:pt idx="15">
                  <c:v>63</c:v>
                </c:pt>
                <c:pt idx="16">
                  <c:v>67</c:v>
                </c:pt>
                <c:pt idx="17">
                  <c:v>70</c:v>
                </c:pt>
                <c:pt idx="18">
                  <c:v>74</c:v>
                </c:pt>
                <c:pt idx="19">
                  <c:v>77</c:v>
                </c:pt>
                <c:pt idx="20">
                  <c:v>81</c:v>
                </c:pt>
                <c:pt idx="21">
                  <c:v>84</c:v>
                </c:pt>
                <c:pt idx="22">
                  <c:v>88</c:v>
                </c:pt>
                <c:pt idx="23">
                  <c:v>91</c:v>
                </c:pt>
                <c:pt idx="24">
                  <c:v>95</c:v>
                </c:pt>
                <c:pt idx="25">
                  <c:v>98</c:v>
                </c:pt>
                <c:pt idx="26">
                  <c:v>102</c:v>
                </c:pt>
                <c:pt idx="27">
                  <c:v>105</c:v>
                </c:pt>
                <c:pt idx="28">
                  <c:v>109</c:v>
                </c:pt>
                <c:pt idx="29">
                  <c:v>112</c:v>
                </c:pt>
                <c:pt idx="30">
                  <c:v>116</c:v>
                </c:pt>
                <c:pt idx="31">
                  <c:v>119</c:v>
                </c:pt>
                <c:pt idx="32">
                  <c:v>123</c:v>
                </c:pt>
              </c:numCache>
            </c:numRef>
          </c:xVal>
          <c:yVal>
            <c:numRef>
              <c:f>Sheet1!$I$7:$I$52</c:f>
              <c:numCache>
                <c:formatCode>General</c:formatCode>
                <c:ptCount val="46"/>
                <c:pt idx="0">
                  <c:v>127</c:v>
                </c:pt>
                <c:pt idx="1">
                  <c:v>104</c:v>
                </c:pt>
                <c:pt idx="2">
                  <c:v>48</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numCache>
            </c:numRef>
          </c:yVal>
          <c:smooth val="0"/>
          <c:extLst>
            <c:ext xmlns:c16="http://schemas.microsoft.com/office/drawing/2014/chart" uri="{C3380CC4-5D6E-409C-BE32-E72D297353CC}">
              <c16:uniqueId val="{00000005-230D-6343-A765-CA84BC0A9A8E}"/>
            </c:ext>
          </c:extLst>
        </c:ser>
        <c:ser>
          <c:idx val="6"/>
          <c:order val="6"/>
          <c:tx>
            <c:strRef>
              <c:f>Sheet1!$J$6</c:f>
              <c:strCache>
                <c:ptCount val="1"/>
                <c:pt idx="0">
                  <c:v>Mouse 7</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Sheet1!$C$7:$C$52</c:f>
              <c:numCache>
                <c:formatCode>General</c:formatCode>
                <c:ptCount val="46"/>
                <c:pt idx="0">
                  <c:v>13</c:v>
                </c:pt>
                <c:pt idx="1">
                  <c:v>15</c:v>
                </c:pt>
                <c:pt idx="2">
                  <c:v>18</c:v>
                </c:pt>
                <c:pt idx="3">
                  <c:v>21</c:v>
                </c:pt>
                <c:pt idx="4">
                  <c:v>25</c:v>
                </c:pt>
                <c:pt idx="5">
                  <c:v>28</c:v>
                </c:pt>
                <c:pt idx="6">
                  <c:v>32</c:v>
                </c:pt>
                <c:pt idx="7">
                  <c:v>35</c:v>
                </c:pt>
                <c:pt idx="8">
                  <c:v>39</c:v>
                </c:pt>
                <c:pt idx="9">
                  <c:v>42</c:v>
                </c:pt>
                <c:pt idx="10">
                  <c:v>46</c:v>
                </c:pt>
                <c:pt idx="11">
                  <c:v>49</c:v>
                </c:pt>
                <c:pt idx="12">
                  <c:v>53</c:v>
                </c:pt>
                <c:pt idx="13">
                  <c:v>56</c:v>
                </c:pt>
                <c:pt idx="14">
                  <c:v>60</c:v>
                </c:pt>
                <c:pt idx="15">
                  <c:v>63</c:v>
                </c:pt>
                <c:pt idx="16">
                  <c:v>67</c:v>
                </c:pt>
                <c:pt idx="17">
                  <c:v>70</c:v>
                </c:pt>
                <c:pt idx="18">
                  <c:v>74</c:v>
                </c:pt>
                <c:pt idx="19">
                  <c:v>77</c:v>
                </c:pt>
                <c:pt idx="20">
                  <c:v>81</c:v>
                </c:pt>
                <c:pt idx="21">
                  <c:v>84</c:v>
                </c:pt>
                <c:pt idx="22">
                  <c:v>88</c:v>
                </c:pt>
                <c:pt idx="23">
                  <c:v>91</c:v>
                </c:pt>
                <c:pt idx="24">
                  <c:v>95</c:v>
                </c:pt>
                <c:pt idx="25">
                  <c:v>98</c:v>
                </c:pt>
                <c:pt idx="26">
                  <c:v>102</c:v>
                </c:pt>
                <c:pt idx="27">
                  <c:v>105</c:v>
                </c:pt>
                <c:pt idx="28">
                  <c:v>109</c:v>
                </c:pt>
                <c:pt idx="29">
                  <c:v>112</c:v>
                </c:pt>
                <c:pt idx="30">
                  <c:v>116</c:v>
                </c:pt>
                <c:pt idx="31">
                  <c:v>119</c:v>
                </c:pt>
                <c:pt idx="32">
                  <c:v>123</c:v>
                </c:pt>
              </c:numCache>
            </c:numRef>
          </c:xVal>
          <c:yVal>
            <c:numRef>
              <c:f>Sheet1!$J$7:$J$52</c:f>
              <c:numCache>
                <c:formatCode>General</c:formatCode>
                <c:ptCount val="46"/>
                <c:pt idx="0">
                  <c:v>152</c:v>
                </c:pt>
                <c:pt idx="1">
                  <c:v>203</c:v>
                </c:pt>
                <c:pt idx="2">
                  <c:v>132</c:v>
                </c:pt>
                <c:pt idx="3">
                  <c:v>75</c:v>
                </c:pt>
                <c:pt idx="4">
                  <c:v>17</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numCache>
            </c:numRef>
          </c:yVal>
          <c:smooth val="0"/>
          <c:extLst>
            <c:ext xmlns:c16="http://schemas.microsoft.com/office/drawing/2014/chart" uri="{C3380CC4-5D6E-409C-BE32-E72D297353CC}">
              <c16:uniqueId val="{00000006-230D-6343-A765-CA84BC0A9A8E}"/>
            </c:ext>
          </c:extLst>
        </c:ser>
        <c:ser>
          <c:idx val="7"/>
          <c:order val="7"/>
          <c:tx>
            <c:strRef>
              <c:f>Sheet1!$K$6</c:f>
              <c:strCache>
                <c:ptCount val="1"/>
                <c:pt idx="0">
                  <c:v>Mouse 8</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Sheet1!$C$7:$C$52</c:f>
              <c:numCache>
                <c:formatCode>General</c:formatCode>
                <c:ptCount val="46"/>
                <c:pt idx="0">
                  <c:v>13</c:v>
                </c:pt>
                <c:pt idx="1">
                  <c:v>15</c:v>
                </c:pt>
                <c:pt idx="2">
                  <c:v>18</c:v>
                </c:pt>
                <c:pt idx="3">
                  <c:v>21</c:v>
                </c:pt>
                <c:pt idx="4">
                  <c:v>25</c:v>
                </c:pt>
                <c:pt idx="5">
                  <c:v>28</c:v>
                </c:pt>
                <c:pt idx="6">
                  <c:v>32</c:v>
                </c:pt>
                <c:pt idx="7">
                  <c:v>35</c:v>
                </c:pt>
                <c:pt idx="8">
                  <c:v>39</c:v>
                </c:pt>
                <c:pt idx="9">
                  <c:v>42</c:v>
                </c:pt>
                <c:pt idx="10">
                  <c:v>46</c:v>
                </c:pt>
                <c:pt idx="11">
                  <c:v>49</c:v>
                </c:pt>
                <c:pt idx="12">
                  <c:v>53</c:v>
                </c:pt>
                <c:pt idx="13">
                  <c:v>56</c:v>
                </c:pt>
                <c:pt idx="14">
                  <c:v>60</c:v>
                </c:pt>
                <c:pt idx="15">
                  <c:v>63</c:v>
                </c:pt>
                <c:pt idx="16">
                  <c:v>67</c:v>
                </c:pt>
                <c:pt idx="17">
                  <c:v>70</c:v>
                </c:pt>
                <c:pt idx="18">
                  <c:v>74</c:v>
                </c:pt>
                <c:pt idx="19">
                  <c:v>77</c:v>
                </c:pt>
                <c:pt idx="20">
                  <c:v>81</c:v>
                </c:pt>
                <c:pt idx="21">
                  <c:v>84</c:v>
                </c:pt>
                <c:pt idx="22">
                  <c:v>88</c:v>
                </c:pt>
                <c:pt idx="23">
                  <c:v>91</c:v>
                </c:pt>
                <c:pt idx="24">
                  <c:v>95</c:v>
                </c:pt>
                <c:pt idx="25">
                  <c:v>98</c:v>
                </c:pt>
                <c:pt idx="26">
                  <c:v>102</c:v>
                </c:pt>
                <c:pt idx="27">
                  <c:v>105</c:v>
                </c:pt>
                <c:pt idx="28">
                  <c:v>109</c:v>
                </c:pt>
                <c:pt idx="29">
                  <c:v>112</c:v>
                </c:pt>
                <c:pt idx="30">
                  <c:v>116</c:v>
                </c:pt>
                <c:pt idx="31">
                  <c:v>119</c:v>
                </c:pt>
                <c:pt idx="32">
                  <c:v>123</c:v>
                </c:pt>
              </c:numCache>
            </c:numRef>
          </c:xVal>
          <c:yVal>
            <c:numRef>
              <c:f>Sheet1!$K$7:$K$52</c:f>
              <c:numCache>
                <c:formatCode>General</c:formatCode>
                <c:ptCount val="46"/>
                <c:pt idx="0">
                  <c:v>164</c:v>
                </c:pt>
                <c:pt idx="1">
                  <c:v>139</c:v>
                </c:pt>
                <c:pt idx="2">
                  <c:v>56</c:v>
                </c:pt>
                <c:pt idx="3">
                  <c:v>62</c:v>
                </c:pt>
                <c:pt idx="4">
                  <c:v>17</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numCache>
            </c:numRef>
          </c:yVal>
          <c:smooth val="0"/>
          <c:extLst>
            <c:ext xmlns:c16="http://schemas.microsoft.com/office/drawing/2014/chart" uri="{C3380CC4-5D6E-409C-BE32-E72D297353CC}">
              <c16:uniqueId val="{00000007-230D-6343-A765-CA84BC0A9A8E}"/>
            </c:ext>
          </c:extLst>
        </c:ser>
        <c:dLbls>
          <c:showLegendKey val="0"/>
          <c:showVal val="0"/>
          <c:showCatName val="0"/>
          <c:showSerName val="0"/>
          <c:showPercent val="0"/>
          <c:showBubbleSize val="0"/>
        </c:dLbls>
        <c:axId val="229085216"/>
        <c:axId val="229093448"/>
      </c:scatterChart>
      <c:valAx>
        <c:axId val="229085216"/>
        <c:scaling>
          <c:orientation val="minMax"/>
          <c:max val="125"/>
          <c:min val="13"/>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800" b="0" i="0" u="none" strike="noStrike" kern="1200" baseline="0">
                    <a:solidFill>
                      <a:schemeClr val="tx1"/>
                    </a:solidFill>
                    <a:latin typeface="Montserrat" pitchFamily="2" charset="77"/>
                    <a:ea typeface="+mn-ea"/>
                    <a:cs typeface="Arial" panose="020B0604020202020204" pitchFamily="34" charset="0"/>
                  </a:defRPr>
                </a:pPr>
                <a:r>
                  <a:rPr lang="en-US" sz="1800" b="1" dirty="0">
                    <a:solidFill>
                      <a:schemeClr val="tx1"/>
                    </a:solidFill>
                    <a:latin typeface="Montserrat" pitchFamily="2" charset="77"/>
                    <a:cs typeface="Arial" panose="020B0604020202020204" pitchFamily="34" charset="0"/>
                  </a:rPr>
                  <a:t>Days</a:t>
                </a:r>
                <a:r>
                  <a:rPr lang="en-US" sz="1800" b="1" baseline="0" dirty="0">
                    <a:solidFill>
                      <a:schemeClr val="tx1"/>
                    </a:solidFill>
                    <a:latin typeface="Montserrat" pitchFamily="2" charset="77"/>
                    <a:cs typeface="Arial" panose="020B0604020202020204" pitchFamily="34" charset="0"/>
                  </a:rPr>
                  <a:t> After 1</a:t>
                </a:r>
                <a:r>
                  <a:rPr lang="en-US" sz="1800" b="1" baseline="30000" dirty="0">
                    <a:solidFill>
                      <a:schemeClr val="tx1"/>
                    </a:solidFill>
                    <a:latin typeface="Montserrat" pitchFamily="2" charset="77"/>
                    <a:cs typeface="Arial" panose="020B0604020202020204" pitchFamily="34" charset="0"/>
                  </a:rPr>
                  <a:t>st</a:t>
                </a:r>
                <a:r>
                  <a:rPr lang="en-US" sz="1800" b="1" baseline="0" dirty="0">
                    <a:solidFill>
                      <a:schemeClr val="tx1"/>
                    </a:solidFill>
                    <a:latin typeface="Montserrat" pitchFamily="2" charset="77"/>
                    <a:cs typeface="Arial" panose="020B0604020202020204" pitchFamily="34" charset="0"/>
                  </a:rPr>
                  <a:t> Tumor Cell Implant</a:t>
                </a:r>
                <a:endParaRPr lang="en-US" sz="1800" b="1" dirty="0">
                  <a:solidFill>
                    <a:schemeClr val="tx1"/>
                  </a:solidFill>
                  <a:latin typeface="Montserrat" pitchFamily="2" charset="77"/>
                  <a:cs typeface="Arial" panose="020B0604020202020204" pitchFamily="34" charset="0"/>
                </a:endParaRPr>
              </a:p>
            </c:rich>
          </c:tx>
          <c:layout>
            <c:manualLayout>
              <c:xMode val="edge"/>
              <c:yMode val="edge"/>
              <c:x val="0.34299456555687424"/>
              <c:y val="0.9446157024936885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ontserrat" pitchFamily="2" charset="77"/>
                  <a:ea typeface="+mn-ea"/>
                  <a:cs typeface="Arial" panose="020B0604020202020204" pitchFamily="34" charset="0"/>
                </a:defRPr>
              </a:pPr>
              <a:endParaRPr lang="en-IL"/>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crossAx val="229093448"/>
        <c:crosses val="autoZero"/>
        <c:crossBetween val="midCat"/>
        <c:majorUnit val="7"/>
        <c:minorUnit val="1"/>
      </c:valAx>
      <c:valAx>
        <c:axId val="229093448"/>
        <c:scaling>
          <c:orientation val="minMax"/>
          <c:max val="20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ontserrat" pitchFamily="2" charset="77"/>
                    <a:ea typeface="+mn-ea"/>
                    <a:cs typeface="Arial" panose="020B0604020202020204" pitchFamily="34" charset="0"/>
                  </a:defRPr>
                </a:pPr>
                <a:r>
                  <a:rPr lang="en-US" sz="1800" b="1" dirty="0">
                    <a:solidFill>
                      <a:schemeClr val="tx1"/>
                    </a:solidFill>
                    <a:latin typeface="Montserrat" pitchFamily="2" charset="77"/>
                    <a:cs typeface="Arial" panose="020B0604020202020204" pitchFamily="34" charset="0"/>
                  </a:rPr>
                  <a:t>Tumor</a:t>
                </a:r>
                <a:r>
                  <a:rPr lang="en-US" sz="1800" b="1" baseline="0" dirty="0">
                    <a:solidFill>
                      <a:schemeClr val="tx1"/>
                    </a:solidFill>
                    <a:latin typeface="Montserrat" pitchFamily="2" charset="77"/>
                    <a:cs typeface="Arial" panose="020B0604020202020204" pitchFamily="34" charset="0"/>
                  </a:rPr>
                  <a:t> Volume (mm</a:t>
                </a:r>
                <a:r>
                  <a:rPr lang="en-US" sz="1800" b="1" baseline="30000" dirty="0">
                    <a:solidFill>
                      <a:schemeClr val="tx1"/>
                    </a:solidFill>
                    <a:latin typeface="Montserrat" pitchFamily="2" charset="77"/>
                    <a:cs typeface="Arial" panose="020B0604020202020204" pitchFamily="34" charset="0"/>
                  </a:rPr>
                  <a:t>3</a:t>
                </a:r>
                <a:r>
                  <a:rPr lang="en-US" sz="1800" b="1" baseline="0" dirty="0">
                    <a:solidFill>
                      <a:schemeClr val="tx1"/>
                    </a:solidFill>
                    <a:latin typeface="Montserrat" pitchFamily="2" charset="77"/>
                    <a:cs typeface="Arial" panose="020B0604020202020204" pitchFamily="34" charset="0"/>
                  </a:rPr>
                  <a:t>)</a:t>
                </a:r>
                <a:endParaRPr lang="en-US" sz="1800" b="1" dirty="0">
                  <a:solidFill>
                    <a:schemeClr val="tx1"/>
                  </a:solidFill>
                  <a:latin typeface="Montserrat" pitchFamily="2" charset="77"/>
                  <a:cs typeface="Arial" panose="020B0604020202020204" pitchFamily="34" charset="0"/>
                </a:endParaRPr>
              </a:p>
            </c:rich>
          </c:tx>
          <c:layout>
            <c:manualLayout>
              <c:xMode val="edge"/>
              <c:yMode val="edge"/>
              <c:x val="3.3717173202976554E-3"/>
              <c:y val="0.29525379644195343"/>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ontserrat" pitchFamily="2" charset="77"/>
                  <a:ea typeface="+mn-ea"/>
                  <a:cs typeface="Arial" panose="020B0604020202020204" pitchFamily="34" charset="0"/>
                </a:defRPr>
              </a:pPr>
              <a:endParaRPr lang="en-IL"/>
            </a:p>
          </c:txPr>
        </c:title>
        <c:numFmt formatCode="#,##0" sourceLinked="0"/>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ontserrat" pitchFamily="2" charset="77"/>
                <a:ea typeface="+mn-ea"/>
                <a:cs typeface="Arial" panose="020B0604020202020204" pitchFamily="34" charset="0"/>
              </a:defRPr>
            </a:pPr>
            <a:endParaRPr lang="en-IL"/>
          </a:p>
        </c:txPr>
        <c:crossAx val="229085216"/>
        <c:crosses val="autoZero"/>
        <c:crossBetween val="midCat"/>
        <c:majorUnit val="500"/>
      </c:valAx>
      <c:spPr>
        <a:noFill/>
        <a:ln>
          <a:noFill/>
        </a:ln>
        <a:effectLst/>
      </c:spPr>
    </c:plotArea>
    <c:plotVisOnly val="1"/>
    <c:dispBlanksAs val="gap"/>
    <c:showDLblsOverMax val="0"/>
  </c:chart>
  <c:spPr>
    <a:noFill/>
    <a:ln>
      <a:noFill/>
    </a:ln>
    <a:effectLst/>
  </c:spPr>
  <c:txPr>
    <a:bodyPr/>
    <a:lstStyle/>
    <a:p>
      <a:pPr>
        <a:defRPr/>
      </a:pPr>
      <a:endParaRPr lang="en-IL"/>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200" b="1" baseline="0" dirty="0">
                <a:solidFill>
                  <a:schemeClr val="tx1"/>
                </a:solidFill>
                <a:latin typeface="Arial" panose="020B0604020202020204" pitchFamily="34" charset="0"/>
                <a:cs typeface="Arial" panose="020B0604020202020204" pitchFamily="34" charset="0"/>
              </a:rPr>
              <a:t>Tumor Cell Re-Challenge on Opposite Flank of 8 Cured Mice</a:t>
            </a:r>
            <a:br>
              <a:rPr lang="en-US" sz="1200" b="1" baseline="0" dirty="0">
                <a:solidFill>
                  <a:schemeClr val="tx1"/>
                </a:solidFill>
                <a:latin typeface="Arial" panose="020B0604020202020204" pitchFamily="34" charset="0"/>
                <a:cs typeface="Arial" panose="020B0604020202020204" pitchFamily="34" charset="0"/>
              </a:rPr>
            </a:br>
            <a:r>
              <a:rPr lang="en-US" sz="1200" b="1" baseline="0" dirty="0">
                <a:solidFill>
                  <a:schemeClr val="tx1"/>
                </a:solidFill>
                <a:latin typeface="Arial" panose="020B0604020202020204" pitchFamily="34" charset="0"/>
                <a:cs typeface="Arial" panose="020B0604020202020204" pitchFamily="34" charset="0"/>
              </a:rPr>
              <a:t>on Day 77</a:t>
            </a:r>
            <a:endParaRPr lang="en-US" sz="1200"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IL"/>
        </a:p>
      </c:txPr>
    </c:title>
    <c:autoTitleDeleted val="0"/>
    <c:plotArea>
      <c:layout/>
      <c:scatterChart>
        <c:scatterStyle val="lineMarker"/>
        <c:varyColors val="0"/>
        <c:ser>
          <c:idx val="0"/>
          <c:order val="0"/>
          <c:tx>
            <c:strRef>
              <c:f>Sheet1!$D$6</c:f>
              <c:strCache>
                <c:ptCount val="1"/>
                <c:pt idx="0">
                  <c:v>Mouse 1</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Sheet1!$C$7:$C$26</c:f>
              <c:numCache>
                <c:formatCode>General</c:formatCode>
                <c:ptCount val="20"/>
                <c:pt idx="0">
                  <c:v>0</c:v>
                </c:pt>
                <c:pt idx="1">
                  <c:v>4</c:v>
                </c:pt>
                <c:pt idx="2">
                  <c:v>7</c:v>
                </c:pt>
                <c:pt idx="3">
                  <c:v>11</c:v>
                </c:pt>
                <c:pt idx="4">
                  <c:v>14</c:v>
                </c:pt>
                <c:pt idx="5">
                  <c:v>18</c:v>
                </c:pt>
                <c:pt idx="6">
                  <c:v>21</c:v>
                </c:pt>
                <c:pt idx="7">
                  <c:v>25</c:v>
                </c:pt>
                <c:pt idx="8">
                  <c:v>28</c:v>
                </c:pt>
                <c:pt idx="9">
                  <c:v>32</c:v>
                </c:pt>
                <c:pt idx="10">
                  <c:v>35</c:v>
                </c:pt>
                <c:pt idx="11">
                  <c:v>39</c:v>
                </c:pt>
                <c:pt idx="12">
                  <c:v>42</c:v>
                </c:pt>
                <c:pt idx="13">
                  <c:v>46</c:v>
                </c:pt>
              </c:numCache>
            </c:numRef>
          </c:xVal>
          <c:yVal>
            <c:numRef>
              <c:f>Sheet1!$D$7:$D$26</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numCache>
            </c:numRef>
          </c:yVal>
          <c:smooth val="0"/>
          <c:extLst>
            <c:ext xmlns:c16="http://schemas.microsoft.com/office/drawing/2014/chart" uri="{C3380CC4-5D6E-409C-BE32-E72D297353CC}">
              <c16:uniqueId val="{00000000-0CF1-BE48-B737-B059F723B01F}"/>
            </c:ext>
          </c:extLst>
        </c:ser>
        <c:ser>
          <c:idx val="1"/>
          <c:order val="1"/>
          <c:tx>
            <c:strRef>
              <c:f>Sheet1!$E$6</c:f>
              <c:strCache>
                <c:ptCount val="1"/>
                <c:pt idx="0">
                  <c:v>Mouse 2</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Sheet1!$C$7:$C$26</c:f>
              <c:numCache>
                <c:formatCode>General</c:formatCode>
                <c:ptCount val="20"/>
                <c:pt idx="0">
                  <c:v>0</c:v>
                </c:pt>
                <c:pt idx="1">
                  <c:v>4</c:v>
                </c:pt>
                <c:pt idx="2">
                  <c:v>7</c:v>
                </c:pt>
                <c:pt idx="3">
                  <c:v>11</c:v>
                </c:pt>
                <c:pt idx="4">
                  <c:v>14</c:v>
                </c:pt>
                <c:pt idx="5">
                  <c:v>18</c:v>
                </c:pt>
                <c:pt idx="6">
                  <c:v>21</c:v>
                </c:pt>
                <c:pt idx="7">
                  <c:v>25</c:v>
                </c:pt>
                <c:pt idx="8">
                  <c:v>28</c:v>
                </c:pt>
                <c:pt idx="9">
                  <c:v>32</c:v>
                </c:pt>
                <c:pt idx="10">
                  <c:v>35</c:v>
                </c:pt>
                <c:pt idx="11">
                  <c:v>39</c:v>
                </c:pt>
                <c:pt idx="12">
                  <c:v>42</c:v>
                </c:pt>
                <c:pt idx="13">
                  <c:v>46</c:v>
                </c:pt>
              </c:numCache>
            </c:numRef>
          </c:xVal>
          <c:yVal>
            <c:numRef>
              <c:f>Sheet1!$E$7:$E$26</c:f>
              <c:numCache>
                <c:formatCode>General</c:formatCode>
                <c:ptCount val="20"/>
                <c:pt idx="0">
                  <c:v>0</c:v>
                </c:pt>
                <c:pt idx="1">
                  <c:v>0</c:v>
                </c:pt>
                <c:pt idx="2">
                  <c:v>36</c:v>
                </c:pt>
                <c:pt idx="3">
                  <c:v>77</c:v>
                </c:pt>
                <c:pt idx="4">
                  <c:v>0</c:v>
                </c:pt>
                <c:pt idx="5">
                  <c:v>0</c:v>
                </c:pt>
                <c:pt idx="6">
                  <c:v>0</c:v>
                </c:pt>
                <c:pt idx="7">
                  <c:v>0</c:v>
                </c:pt>
                <c:pt idx="8">
                  <c:v>0</c:v>
                </c:pt>
                <c:pt idx="9">
                  <c:v>0</c:v>
                </c:pt>
                <c:pt idx="10">
                  <c:v>0</c:v>
                </c:pt>
                <c:pt idx="11">
                  <c:v>0</c:v>
                </c:pt>
                <c:pt idx="12">
                  <c:v>0</c:v>
                </c:pt>
                <c:pt idx="13">
                  <c:v>0</c:v>
                </c:pt>
              </c:numCache>
            </c:numRef>
          </c:yVal>
          <c:smooth val="0"/>
          <c:extLst>
            <c:ext xmlns:c16="http://schemas.microsoft.com/office/drawing/2014/chart" uri="{C3380CC4-5D6E-409C-BE32-E72D297353CC}">
              <c16:uniqueId val="{00000001-0CF1-BE48-B737-B059F723B01F}"/>
            </c:ext>
          </c:extLst>
        </c:ser>
        <c:ser>
          <c:idx val="2"/>
          <c:order val="2"/>
          <c:tx>
            <c:strRef>
              <c:f>Sheet1!$F$6</c:f>
              <c:strCache>
                <c:ptCount val="1"/>
                <c:pt idx="0">
                  <c:v>Mouse 3</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Sheet1!$C$7:$C$26</c:f>
              <c:numCache>
                <c:formatCode>General</c:formatCode>
                <c:ptCount val="20"/>
                <c:pt idx="0">
                  <c:v>0</c:v>
                </c:pt>
                <c:pt idx="1">
                  <c:v>4</c:v>
                </c:pt>
                <c:pt idx="2">
                  <c:v>7</c:v>
                </c:pt>
                <c:pt idx="3">
                  <c:v>11</c:v>
                </c:pt>
                <c:pt idx="4">
                  <c:v>14</c:v>
                </c:pt>
                <c:pt idx="5">
                  <c:v>18</c:v>
                </c:pt>
                <c:pt idx="6">
                  <c:v>21</c:v>
                </c:pt>
                <c:pt idx="7">
                  <c:v>25</c:v>
                </c:pt>
                <c:pt idx="8">
                  <c:v>28</c:v>
                </c:pt>
                <c:pt idx="9">
                  <c:v>32</c:v>
                </c:pt>
                <c:pt idx="10">
                  <c:v>35</c:v>
                </c:pt>
                <c:pt idx="11">
                  <c:v>39</c:v>
                </c:pt>
                <c:pt idx="12">
                  <c:v>42</c:v>
                </c:pt>
                <c:pt idx="13">
                  <c:v>46</c:v>
                </c:pt>
              </c:numCache>
            </c:numRef>
          </c:xVal>
          <c:yVal>
            <c:numRef>
              <c:f>Sheet1!$F$7:$F$26</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numCache>
            </c:numRef>
          </c:yVal>
          <c:smooth val="0"/>
          <c:extLst>
            <c:ext xmlns:c16="http://schemas.microsoft.com/office/drawing/2014/chart" uri="{C3380CC4-5D6E-409C-BE32-E72D297353CC}">
              <c16:uniqueId val="{00000002-0CF1-BE48-B737-B059F723B01F}"/>
            </c:ext>
          </c:extLst>
        </c:ser>
        <c:ser>
          <c:idx val="3"/>
          <c:order val="3"/>
          <c:tx>
            <c:strRef>
              <c:f>Sheet1!$G$6</c:f>
              <c:strCache>
                <c:ptCount val="1"/>
                <c:pt idx="0">
                  <c:v>Mouse 4</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Sheet1!$C$7:$C$26</c:f>
              <c:numCache>
                <c:formatCode>General</c:formatCode>
                <c:ptCount val="20"/>
                <c:pt idx="0">
                  <c:v>0</c:v>
                </c:pt>
                <c:pt idx="1">
                  <c:v>4</c:v>
                </c:pt>
                <c:pt idx="2">
                  <c:v>7</c:v>
                </c:pt>
                <c:pt idx="3">
                  <c:v>11</c:v>
                </c:pt>
                <c:pt idx="4">
                  <c:v>14</c:v>
                </c:pt>
                <c:pt idx="5">
                  <c:v>18</c:v>
                </c:pt>
                <c:pt idx="6">
                  <c:v>21</c:v>
                </c:pt>
                <c:pt idx="7">
                  <c:v>25</c:v>
                </c:pt>
                <c:pt idx="8">
                  <c:v>28</c:v>
                </c:pt>
                <c:pt idx="9">
                  <c:v>32</c:v>
                </c:pt>
                <c:pt idx="10">
                  <c:v>35</c:v>
                </c:pt>
                <c:pt idx="11">
                  <c:v>39</c:v>
                </c:pt>
                <c:pt idx="12">
                  <c:v>42</c:v>
                </c:pt>
                <c:pt idx="13">
                  <c:v>46</c:v>
                </c:pt>
              </c:numCache>
            </c:numRef>
          </c:xVal>
          <c:yVal>
            <c:numRef>
              <c:f>Sheet1!$G$7:$G$26</c:f>
              <c:numCache>
                <c:formatCode>General</c:formatCode>
                <c:ptCount val="20"/>
                <c:pt idx="0">
                  <c:v>0</c:v>
                </c:pt>
                <c:pt idx="1">
                  <c:v>0</c:v>
                </c:pt>
                <c:pt idx="2">
                  <c:v>33</c:v>
                </c:pt>
                <c:pt idx="3">
                  <c:v>35</c:v>
                </c:pt>
                <c:pt idx="4">
                  <c:v>0</c:v>
                </c:pt>
                <c:pt idx="5">
                  <c:v>145</c:v>
                </c:pt>
                <c:pt idx="6">
                  <c:v>0</c:v>
                </c:pt>
                <c:pt idx="7">
                  <c:v>0</c:v>
                </c:pt>
                <c:pt idx="8">
                  <c:v>0</c:v>
                </c:pt>
                <c:pt idx="9">
                  <c:v>0</c:v>
                </c:pt>
                <c:pt idx="10">
                  <c:v>0</c:v>
                </c:pt>
                <c:pt idx="11">
                  <c:v>0</c:v>
                </c:pt>
                <c:pt idx="12">
                  <c:v>0</c:v>
                </c:pt>
                <c:pt idx="13">
                  <c:v>0</c:v>
                </c:pt>
              </c:numCache>
            </c:numRef>
          </c:yVal>
          <c:smooth val="0"/>
          <c:extLst>
            <c:ext xmlns:c16="http://schemas.microsoft.com/office/drawing/2014/chart" uri="{C3380CC4-5D6E-409C-BE32-E72D297353CC}">
              <c16:uniqueId val="{00000003-0CF1-BE48-B737-B059F723B01F}"/>
            </c:ext>
          </c:extLst>
        </c:ser>
        <c:ser>
          <c:idx val="4"/>
          <c:order val="4"/>
          <c:tx>
            <c:strRef>
              <c:f>Sheet1!$H$6</c:f>
              <c:strCache>
                <c:ptCount val="1"/>
                <c:pt idx="0">
                  <c:v>Mouse 5</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Sheet1!$C$7:$C$26</c:f>
              <c:numCache>
                <c:formatCode>General</c:formatCode>
                <c:ptCount val="20"/>
                <c:pt idx="0">
                  <c:v>0</c:v>
                </c:pt>
                <c:pt idx="1">
                  <c:v>4</c:v>
                </c:pt>
                <c:pt idx="2">
                  <c:v>7</c:v>
                </c:pt>
                <c:pt idx="3">
                  <c:v>11</c:v>
                </c:pt>
                <c:pt idx="4">
                  <c:v>14</c:v>
                </c:pt>
                <c:pt idx="5">
                  <c:v>18</c:v>
                </c:pt>
                <c:pt idx="6">
                  <c:v>21</c:v>
                </c:pt>
                <c:pt idx="7">
                  <c:v>25</c:v>
                </c:pt>
                <c:pt idx="8">
                  <c:v>28</c:v>
                </c:pt>
                <c:pt idx="9">
                  <c:v>32</c:v>
                </c:pt>
                <c:pt idx="10">
                  <c:v>35</c:v>
                </c:pt>
                <c:pt idx="11">
                  <c:v>39</c:v>
                </c:pt>
                <c:pt idx="12">
                  <c:v>42</c:v>
                </c:pt>
                <c:pt idx="13">
                  <c:v>46</c:v>
                </c:pt>
              </c:numCache>
            </c:numRef>
          </c:xVal>
          <c:yVal>
            <c:numRef>
              <c:f>Sheet1!$H$7:$H$26</c:f>
              <c:numCache>
                <c:formatCode>General</c:formatCode>
                <c:ptCount val="20"/>
                <c:pt idx="0">
                  <c:v>0</c:v>
                </c:pt>
                <c:pt idx="1">
                  <c:v>0</c:v>
                </c:pt>
                <c:pt idx="2">
                  <c:v>0</c:v>
                </c:pt>
                <c:pt idx="3">
                  <c:v>0</c:v>
                </c:pt>
                <c:pt idx="4">
                  <c:v>0</c:v>
                </c:pt>
                <c:pt idx="5">
                  <c:v>116</c:v>
                </c:pt>
                <c:pt idx="6">
                  <c:v>0</c:v>
                </c:pt>
                <c:pt idx="7">
                  <c:v>0</c:v>
                </c:pt>
                <c:pt idx="8">
                  <c:v>0</c:v>
                </c:pt>
                <c:pt idx="9">
                  <c:v>0</c:v>
                </c:pt>
                <c:pt idx="10">
                  <c:v>0</c:v>
                </c:pt>
                <c:pt idx="11">
                  <c:v>0</c:v>
                </c:pt>
                <c:pt idx="12">
                  <c:v>0</c:v>
                </c:pt>
                <c:pt idx="13">
                  <c:v>0</c:v>
                </c:pt>
              </c:numCache>
            </c:numRef>
          </c:yVal>
          <c:smooth val="0"/>
          <c:extLst>
            <c:ext xmlns:c16="http://schemas.microsoft.com/office/drawing/2014/chart" uri="{C3380CC4-5D6E-409C-BE32-E72D297353CC}">
              <c16:uniqueId val="{00000004-0CF1-BE48-B737-B059F723B01F}"/>
            </c:ext>
          </c:extLst>
        </c:ser>
        <c:ser>
          <c:idx val="5"/>
          <c:order val="5"/>
          <c:tx>
            <c:strRef>
              <c:f>Sheet1!$I$6</c:f>
              <c:strCache>
                <c:ptCount val="1"/>
                <c:pt idx="0">
                  <c:v>Mouse 6</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Sheet1!$C$7:$C$26</c:f>
              <c:numCache>
                <c:formatCode>General</c:formatCode>
                <c:ptCount val="20"/>
                <c:pt idx="0">
                  <c:v>0</c:v>
                </c:pt>
                <c:pt idx="1">
                  <c:v>4</c:v>
                </c:pt>
                <c:pt idx="2">
                  <c:v>7</c:v>
                </c:pt>
                <c:pt idx="3">
                  <c:v>11</c:v>
                </c:pt>
                <c:pt idx="4">
                  <c:v>14</c:v>
                </c:pt>
                <c:pt idx="5">
                  <c:v>18</c:v>
                </c:pt>
                <c:pt idx="6">
                  <c:v>21</c:v>
                </c:pt>
                <c:pt idx="7">
                  <c:v>25</c:v>
                </c:pt>
                <c:pt idx="8">
                  <c:v>28</c:v>
                </c:pt>
                <c:pt idx="9">
                  <c:v>32</c:v>
                </c:pt>
                <c:pt idx="10">
                  <c:v>35</c:v>
                </c:pt>
                <c:pt idx="11">
                  <c:v>39</c:v>
                </c:pt>
                <c:pt idx="12">
                  <c:v>42</c:v>
                </c:pt>
                <c:pt idx="13">
                  <c:v>46</c:v>
                </c:pt>
              </c:numCache>
            </c:numRef>
          </c:xVal>
          <c:yVal>
            <c:numRef>
              <c:f>Sheet1!$I$7:$I$26</c:f>
              <c:numCache>
                <c:formatCode>General</c:formatCode>
                <c:ptCount val="20"/>
                <c:pt idx="0">
                  <c:v>0</c:v>
                </c:pt>
                <c:pt idx="1">
                  <c:v>0</c:v>
                </c:pt>
                <c:pt idx="2">
                  <c:v>0</c:v>
                </c:pt>
                <c:pt idx="3">
                  <c:v>0</c:v>
                </c:pt>
                <c:pt idx="4">
                  <c:v>0</c:v>
                </c:pt>
                <c:pt idx="5">
                  <c:v>111</c:v>
                </c:pt>
                <c:pt idx="6">
                  <c:v>0</c:v>
                </c:pt>
                <c:pt idx="7">
                  <c:v>0</c:v>
                </c:pt>
                <c:pt idx="8">
                  <c:v>0</c:v>
                </c:pt>
                <c:pt idx="9">
                  <c:v>0</c:v>
                </c:pt>
                <c:pt idx="10">
                  <c:v>0</c:v>
                </c:pt>
                <c:pt idx="11">
                  <c:v>0</c:v>
                </c:pt>
                <c:pt idx="12">
                  <c:v>0</c:v>
                </c:pt>
                <c:pt idx="13">
                  <c:v>0</c:v>
                </c:pt>
              </c:numCache>
            </c:numRef>
          </c:yVal>
          <c:smooth val="0"/>
          <c:extLst>
            <c:ext xmlns:c16="http://schemas.microsoft.com/office/drawing/2014/chart" uri="{C3380CC4-5D6E-409C-BE32-E72D297353CC}">
              <c16:uniqueId val="{00000005-0CF1-BE48-B737-B059F723B01F}"/>
            </c:ext>
          </c:extLst>
        </c:ser>
        <c:ser>
          <c:idx val="6"/>
          <c:order val="6"/>
          <c:tx>
            <c:strRef>
              <c:f>Sheet1!$J$6</c:f>
              <c:strCache>
                <c:ptCount val="1"/>
                <c:pt idx="0">
                  <c:v>Mouse 7</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Sheet1!$C$7:$C$26</c:f>
              <c:numCache>
                <c:formatCode>General</c:formatCode>
                <c:ptCount val="20"/>
                <c:pt idx="0">
                  <c:v>0</c:v>
                </c:pt>
                <c:pt idx="1">
                  <c:v>4</c:v>
                </c:pt>
                <c:pt idx="2">
                  <c:v>7</c:v>
                </c:pt>
                <c:pt idx="3">
                  <c:v>11</c:v>
                </c:pt>
                <c:pt idx="4">
                  <c:v>14</c:v>
                </c:pt>
                <c:pt idx="5">
                  <c:v>18</c:v>
                </c:pt>
                <c:pt idx="6">
                  <c:v>21</c:v>
                </c:pt>
                <c:pt idx="7">
                  <c:v>25</c:v>
                </c:pt>
                <c:pt idx="8">
                  <c:v>28</c:v>
                </c:pt>
                <c:pt idx="9">
                  <c:v>32</c:v>
                </c:pt>
                <c:pt idx="10">
                  <c:v>35</c:v>
                </c:pt>
                <c:pt idx="11">
                  <c:v>39</c:v>
                </c:pt>
                <c:pt idx="12">
                  <c:v>42</c:v>
                </c:pt>
                <c:pt idx="13">
                  <c:v>46</c:v>
                </c:pt>
              </c:numCache>
            </c:numRef>
          </c:xVal>
          <c:yVal>
            <c:numRef>
              <c:f>Sheet1!$J$7:$J$26</c:f>
              <c:numCache>
                <c:formatCode>General</c:formatCode>
                <c:ptCount val="20"/>
                <c:pt idx="0">
                  <c:v>0</c:v>
                </c:pt>
                <c:pt idx="1">
                  <c:v>0</c:v>
                </c:pt>
                <c:pt idx="2">
                  <c:v>0</c:v>
                </c:pt>
                <c:pt idx="3">
                  <c:v>0</c:v>
                </c:pt>
                <c:pt idx="4">
                  <c:v>0</c:v>
                </c:pt>
                <c:pt idx="5">
                  <c:v>111</c:v>
                </c:pt>
                <c:pt idx="6">
                  <c:v>0</c:v>
                </c:pt>
                <c:pt idx="7">
                  <c:v>0</c:v>
                </c:pt>
                <c:pt idx="8">
                  <c:v>0</c:v>
                </c:pt>
                <c:pt idx="9">
                  <c:v>0</c:v>
                </c:pt>
                <c:pt idx="10">
                  <c:v>0</c:v>
                </c:pt>
                <c:pt idx="11">
                  <c:v>0</c:v>
                </c:pt>
                <c:pt idx="12">
                  <c:v>0</c:v>
                </c:pt>
                <c:pt idx="13">
                  <c:v>0</c:v>
                </c:pt>
              </c:numCache>
            </c:numRef>
          </c:yVal>
          <c:smooth val="0"/>
          <c:extLst>
            <c:ext xmlns:c16="http://schemas.microsoft.com/office/drawing/2014/chart" uri="{C3380CC4-5D6E-409C-BE32-E72D297353CC}">
              <c16:uniqueId val="{00000006-0CF1-BE48-B737-B059F723B01F}"/>
            </c:ext>
          </c:extLst>
        </c:ser>
        <c:ser>
          <c:idx val="7"/>
          <c:order val="7"/>
          <c:tx>
            <c:strRef>
              <c:f>Sheet1!$K$6</c:f>
              <c:strCache>
                <c:ptCount val="1"/>
                <c:pt idx="0">
                  <c:v>Mouse 8</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Sheet1!$C$7:$C$26</c:f>
              <c:numCache>
                <c:formatCode>General</c:formatCode>
                <c:ptCount val="20"/>
                <c:pt idx="0">
                  <c:v>0</c:v>
                </c:pt>
                <c:pt idx="1">
                  <c:v>4</c:v>
                </c:pt>
                <c:pt idx="2">
                  <c:v>7</c:v>
                </c:pt>
                <c:pt idx="3">
                  <c:v>11</c:v>
                </c:pt>
                <c:pt idx="4">
                  <c:v>14</c:v>
                </c:pt>
                <c:pt idx="5">
                  <c:v>18</c:v>
                </c:pt>
                <c:pt idx="6">
                  <c:v>21</c:v>
                </c:pt>
                <c:pt idx="7">
                  <c:v>25</c:v>
                </c:pt>
                <c:pt idx="8">
                  <c:v>28</c:v>
                </c:pt>
                <c:pt idx="9">
                  <c:v>32</c:v>
                </c:pt>
                <c:pt idx="10">
                  <c:v>35</c:v>
                </c:pt>
                <c:pt idx="11">
                  <c:v>39</c:v>
                </c:pt>
                <c:pt idx="12">
                  <c:v>42</c:v>
                </c:pt>
                <c:pt idx="13">
                  <c:v>46</c:v>
                </c:pt>
              </c:numCache>
            </c:numRef>
          </c:xVal>
          <c:yVal>
            <c:numRef>
              <c:f>Sheet1!$K$7:$K$26</c:f>
              <c:numCache>
                <c:formatCode>General</c:formatCode>
                <c:ptCount val="20"/>
                <c:pt idx="0">
                  <c:v>0</c:v>
                </c:pt>
                <c:pt idx="1">
                  <c:v>0</c:v>
                </c:pt>
                <c:pt idx="2">
                  <c:v>0</c:v>
                </c:pt>
                <c:pt idx="3">
                  <c:v>0</c:v>
                </c:pt>
                <c:pt idx="4">
                  <c:v>0</c:v>
                </c:pt>
                <c:pt idx="5">
                  <c:v>100</c:v>
                </c:pt>
                <c:pt idx="6">
                  <c:v>0</c:v>
                </c:pt>
                <c:pt idx="7">
                  <c:v>0</c:v>
                </c:pt>
                <c:pt idx="8">
                  <c:v>0</c:v>
                </c:pt>
                <c:pt idx="9">
                  <c:v>0</c:v>
                </c:pt>
                <c:pt idx="10">
                  <c:v>0</c:v>
                </c:pt>
                <c:pt idx="11">
                  <c:v>0</c:v>
                </c:pt>
                <c:pt idx="12">
                  <c:v>0</c:v>
                </c:pt>
                <c:pt idx="13">
                  <c:v>0</c:v>
                </c:pt>
              </c:numCache>
            </c:numRef>
          </c:yVal>
          <c:smooth val="0"/>
          <c:extLst>
            <c:ext xmlns:c16="http://schemas.microsoft.com/office/drawing/2014/chart" uri="{C3380CC4-5D6E-409C-BE32-E72D297353CC}">
              <c16:uniqueId val="{00000007-0CF1-BE48-B737-B059F723B01F}"/>
            </c:ext>
          </c:extLst>
        </c:ser>
        <c:dLbls>
          <c:showLegendKey val="0"/>
          <c:showVal val="0"/>
          <c:showCatName val="0"/>
          <c:showSerName val="0"/>
          <c:showPercent val="0"/>
          <c:showBubbleSize val="0"/>
        </c:dLbls>
        <c:axId val="229085216"/>
        <c:axId val="229093448"/>
      </c:scatterChart>
      <c:valAx>
        <c:axId val="229085216"/>
        <c:scaling>
          <c:orientation val="minMax"/>
          <c:max val="49"/>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b="1" dirty="0">
                    <a:solidFill>
                      <a:schemeClr val="tx1"/>
                    </a:solidFill>
                    <a:latin typeface="Arial" panose="020B0604020202020204" pitchFamily="34" charset="0"/>
                    <a:cs typeface="Arial" panose="020B0604020202020204" pitchFamily="34" charset="0"/>
                  </a:rPr>
                  <a:t>Days</a:t>
                </a:r>
                <a:r>
                  <a:rPr lang="en-US" b="1" baseline="0" dirty="0">
                    <a:solidFill>
                      <a:schemeClr val="tx1"/>
                    </a:solidFill>
                    <a:latin typeface="Arial" panose="020B0604020202020204" pitchFamily="34" charset="0"/>
                    <a:cs typeface="Arial" panose="020B0604020202020204" pitchFamily="34" charset="0"/>
                  </a:rPr>
                  <a:t> After 2</a:t>
                </a:r>
                <a:r>
                  <a:rPr lang="en-US" b="1" baseline="30000" dirty="0">
                    <a:solidFill>
                      <a:schemeClr val="tx1"/>
                    </a:solidFill>
                    <a:latin typeface="Arial" panose="020B0604020202020204" pitchFamily="34" charset="0"/>
                    <a:cs typeface="Arial" panose="020B0604020202020204" pitchFamily="34" charset="0"/>
                  </a:rPr>
                  <a:t>nd</a:t>
                </a:r>
                <a:r>
                  <a:rPr lang="en-US" b="1" baseline="0" dirty="0">
                    <a:solidFill>
                      <a:schemeClr val="tx1"/>
                    </a:solidFill>
                    <a:latin typeface="Arial" panose="020B0604020202020204" pitchFamily="34" charset="0"/>
                    <a:cs typeface="Arial" panose="020B0604020202020204" pitchFamily="34" charset="0"/>
                  </a:rPr>
                  <a:t> Tumor Cell Implant</a:t>
                </a:r>
                <a:endParaRPr lang="en-US"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crossAx val="229093448"/>
        <c:crosses val="autoZero"/>
        <c:crossBetween val="midCat"/>
        <c:majorUnit val="7"/>
        <c:minorUnit val="1"/>
      </c:valAx>
      <c:valAx>
        <c:axId val="229093448"/>
        <c:scaling>
          <c:orientation val="minMax"/>
          <c:max val="70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b="1" dirty="0">
                    <a:solidFill>
                      <a:schemeClr val="tx1"/>
                    </a:solidFill>
                    <a:latin typeface="Arial" panose="020B0604020202020204" pitchFamily="34" charset="0"/>
                    <a:cs typeface="Arial" panose="020B0604020202020204" pitchFamily="34" charset="0"/>
                  </a:rPr>
                  <a:t>Tumor</a:t>
                </a:r>
                <a:r>
                  <a:rPr lang="en-US" b="1" baseline="0" dirty="0">
                    <a:solidFill>
                      <a:schemeClr val="tx1"/>
                    </a:solidFill>
                    <a:latin typeface="Arial" panose="020B0604020202020204" pitchFamily="34" charset="0"/>
                    <a:cs typeface="Arial" panose="020B0604020202020204" pitchFamily="34" charset="0"/>
                  </a:rPr>
                  <a:t> Volume (mm</a:t>
                </a:r>
                <a:r>
                  <a:rPr lang="en-US" b="1" baseline="30000" dirty="0">
                    <a:solidFill>
                      <a:schemeClr val="tx1"/>
                    </a:solidFill>
                    <a:latin typeface="Arial" panose="020B0604020202020204" pitchFamily="34" charset="0"/>
                    <a:cs typeface="Arial" panose="020B0604020202020204" pitchFamily="34" charset="0"/>
                  </a:rPr>
                  <a:t>3</a:t>
                </a:r>
                <a:r>
                  <a:rPr lang="en-US" b="1" baseline="0" dirty="0">
                    <a:solidFill>
                      <a:schemeClr val="tx1"/>
                    </a:solidFill>
                    <a:latin typeface="Arial" panose="020B0604020202020204" pitchFamily="34" charset="0"/>
                    <a:cs typeface="Arial" panose="020B0604020202020204" pitchFamily="34" charset="0"/>
                  </a:rPr>
                  <a:t>)</a:t>
                </a:r>
                <a:endParaRPr lang="en-US" b="1" dirty="0">
                  <a:solidFill>
                    <a:schemeClr val="tx1"/>
                  </a:solidFill>
                  <a:latin typeface="Arial" panose="020B0604020202020204" pitchFamily="34" charset="0"/>
                  <a:cs typeface="Arial" panose="020B0604020202020204" pitchFamily="34" charset="0"/>
                </a:endParaRPr>
              </a:p>
            </c:rich>
          </c:tx>
          <c:layout>
            <c:manualLayout>
              <c:xMode val="edge"/>
              <c:yMode val="edge"/>
              <c:x val="2.8352517792879277E-2"/>
              <c:y val="0.2778380115151339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title>
        <c:numFmt formatCode="#,##0" sourceLinked="0"/>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crossAx val="229085216"/>
        <c:crosses val="autoZero"/>
        <c:crossBetween val="midCat"/>
        <c:majorUnit val="1000"/>
        <c:minorUnit val="200"/>
      </c:valAx>
      <c:spPr>
        <a:noFill/>
        <a:ln>
          <a:noFill/>
        </a:ln>
        <a:effectLst/>
      </c:spPr>
    </c:plotArea>
    <c:plotVisOnly val="1"/>
    <c:dispBlanksAs val="gap"/>
    <c:showDLblsOverMax val="0"/>
  </c:chart>
  <c:spPr>
    <a:noFill/>
    <a:ln>
      <a:noFill/>
    </a:ln>
    <a:effectLst/>
  </c:spPr>
  <c:txPr>
    <a:bodyPr/>
    <a:lstStyle/>
    <a:p>
      <a:pPr>
        <a:defRPr/>
      </a:pPr>
      <a:endParaRPr lang="en-I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ontserrat" pitchFamily="2" charset="77"/>
                <a:ea typeface="+mn-ea"/>
                <a:cs typeface="+mn-cs"/>
              </a:defRPr>
            </a:pPr>
            <a:r>
              <a:rPr lang="en-US" sz="1200" b="1" baseline="0" dirty="0">
                <a:solidFill>
                  <a:schemeClr val="tx1"/>
                </a:solidFill>
                <a:latin typeface="Montserrat" pitchFamily="2" charset="77"/>
                <a:cs typeface="Arial" panose="020B0604020202020204" pitchFamily="34" charset="0"/>
              </a:rPr>
              <a:t>Tumor Cell-Matched Challenge</a:t>
            </a:r>
            <a:br>
              <a:rPr lang="en-US" sz="1200" b="1" baseline="0" dirty="0">
                <a:solidFill>
                  <a:schemeClr val="tx1"/>
                </a:solidFill>
                <a:latin typeface="Montserrat" pitchFamily="2" charset="77"/>
                <a:cs typeface="Arial" panose="020B0604020202020204" pitchFamily="34" charset="0"/>
              </a:rPr>
            </a:br>
            <a:r>
              <a:rPr lang="en-US" sz="1200" b="1" baseline="0" dirty="0">
                <a:solidFill>
                  <a:schemeClr val="tx1"/>
                </a:solidFill>
                <a:latin typeface="Montserrat" pitchFamily="2" charset="77"/>
                <a:cs typeface="Arial" panose="020B0604020202020204" pitchFamily="34" charset="0"/>
              </a:rPr>
              <a:t>of 5 Naive Mice on Day 77</a:t>
            </a:r>
            <a:br>
              <a:rPr lang="en-US" sz="1100" b="1" baseline="0" dirty="0">
                <a:solidFill>
                  <a:schemeClr val="tx1"/>
                </a:solidFill>
                <a:latin typeface="Montserrat" pitchFamily="2" charset="77"/>
                <a:cs typeface="Arial" panose="020B0604020202020204" pitchFamily="34" charset="0"/>
              </a:rPr>
            </a:br>
            <a:endParaRPr lang="en-US" sz="1100" b="1" baseline="0" dirty="0">
              <a:solidFill>
                <a:schemeClr val="tx1"/>
              </a:solidFill>
              <a:latin typeface="Montserrat" pitchFamily="2" charset="77"/>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ontserrat" pitchFamily="2" charset="77"/>
              <a:ea typeface="+mn-ea"/>
              <a:cs typeface="+mn-cs"/>
            </a:defRPr>
          </a:pPr>
          <a:endParaRPr lang="en-IL"/>
        </a:p>
      </c:txPr>
    </c:title>
    <c:autoTitleDeleted val="0"/>
    <c:plotArea>
      <c:layout/>
      <c:scatterChart>
        <c:scatterStyle val="lineMarker"/>
        <c:varyColors val="0"/>
        <c:ser>
          <c:idx val="0"/>
          <c:order val="0"/>
          <c:tx>
            <c:strRef>
              <c:f>Sheet1!$D$6</c:f>
              <c:strCache>
                <c:ptCount val="1"/>
                <c:pt idx="0">
                  <c:v>Mouse 1</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Sheet1!$C$7:$C$14</c:f>
              <c:numCache>
                <c:formatCode>General</c:formatCode>
                <c:ptCount val="8"/>
                <c:pt idx="0">
                  <c:v>0</c:v>
                </c:pt>
                <c:pt idx="1">
                  <c:v>4</c:v>
                </c:pt>
                <c:pt idx="2">
                  <c:v>7</c:v>
                </c:pt>
                <c:pt idx="3">
                  <c:v>11</c:v>
                </c:pt>
                <c:pt idx="4">
                  <c:v>14</c:v>
                </c:pt>
                <c:pt idx="5">
                  <c:v>18</c:v>
                </c:pt>
                <c:pt idx="6">
                  <c:v>21</c:v>
                </c:pt>
                <c:pt idx="7">
                  <c:v>25</c:v>
                </c:pt>
              </c:numCache>
            </c:numRef>
          </c:xVal>
          <c:yVal>
            <c:numRef>
              <c:f>Sheet1!$D$7:$D$14</c:f>
              <c:numCache>
                <c:formatCode>General</c:formatCode>
                <c:ptCount val="8"/>
                <c:pt idx="0">
                  <c:v>0</c:v>
                </c:pt>
                <c:pt idx="1">
                  <c:v>0</c:v>
                </c:pt>
                <c:pt idx="2">
                  <c:v>41</c:v>
                </c:pt>
                <c:pt idx="3">
                  <c:v>217</c:v>
                </c:pt>
                <c:pt idx="4">
                  <c:v>445</c:v>
                </c:pt>
                <c:pt idx="5">
                  <c:v>2548</c:v>
                </c:pt>
                <c:pt idx="6">
                  <c:v>2497</c:v>
                </c:pt>
                <c:pt idx="7">
                  <c:v>4784</c:v>
                </c:pt>
              </c:numCache>
            </c:numRef>
          </c:yVal>
          <c:smooth val="0"/>
          <c:extLst>
            <c:ext xmlns:c16="http://schemas.microsoft.com/office/drawing/2014/chart" uri="{C3380CC4-5D6E-409C-BE32-E72D297353CC}">
              <c16:uniqueId val="{00000000-7153-8447-80EE-C427C75D6215}"/>
            </c:ext>
          </c:extLst>
        </c:ser>
        <c:ser>
          <c:idx val="1"/>
          <c:order val="1"/>
          <c:tx>
            <c:strRef>
              <c:f>Sheet1!$E$6</c:f>
              <c:strCache>
                <c:ptCount val="1"/>
                <c:pt idx="0">
                  <c:v>Mouse 2</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Sheet1!$C$7:$C$14</c:f>
              <c:numCache>
                <c:formatCode>General</c:formatCode>
                <c:ptCount val="8"/>
                <c:pt idx="0">
                  <c:v>0</c:v>
                </c:pt>
                <c:pt idx="1">
                  <c:v>4</c:v>
                </c:pt>
                <c:pt idx="2">
                  <c:v>7</c:v>
                </c:pt>
                <c:pt idx="3">
                  <c:v>11</c:v>
                </c:pt>
                <c:pt idx="4">
                  <c:v>14</c:v>
                </c:pt>
                <c:pt idx="5">
                  <c:v>18</c:v>
                </c:pt>
                <c:pt idx="6">
                  <c:v>21</c:v>
                </c:pt>
                <c:pt idx="7">
                  <c:v>25</c:v>
                </c:pt>
              </c:numCache>
            </c:numRef>
          </c:xVal>
          <c:yVal>
            <c:numRef>
              <c:f>Sheet1!$E$7:$E$14</c:f>
              <c:numCache>
                <c:formatCode>General</c:formatCode>
                <c:ptCount val="8"/>
                <c:pt idx="0">
                  <c:v>0</c:v>
                </c:pt>
                <c:pt idx="1">
                  <c:v>0</c:v>
                </c:pt>
                <c:pt idx="2">
                  <c:v>29</c:v>
                </c:pt>
                <c:pt idx="3">
                  <c:v>244</c:v>
                </c:pt>
                <c:pt idx="4">
                  <c:v>435</c:v>
                </c:pt>
                <c:pt idx="5">
                  <c:v>1186</c:v>
                </c:pt>
                <c:pt idx="6">
                  <c:v>1787</c:v>
                </c:pt>
                <c:pt idx="7">
                  <c:v>6634</c:v>
                </c:pt>
              </c:numCache>
            </c:numRef>
          </c:yVal>
          <c:smooth val="0"/>
          <c:extLst>
            <c:ext xmlns:c16="http://schemas.microsoft.com/office/drawing/2014/chart" uri="{C3380CC4-5D6E-409C-BE32-E72D297353CC}">
              <c16:uniqueId val="{00000001-7153-8447-80EE-C427C75D6215}"/>
            </c:ext>
          </c:extLst>
        </c:ser>
        <c:ser>
          <c:idx val="2"/>
          <c:order val="2"/>
          <c:tx>
            <c:strRef>
              <c:f>Sheet1!$F$6</c:f>
              <c:strCache>
                <c:ptCount val="1"/>
                <c:pt idx="0">
                  <c:v>Mouse 3</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Sheet1!$C$7:$C$14</c:f>
              <c:numCache>
                <c:formatCode>General</c:formatCode>
                <c:ptCount val="8"/>
                <c:pt idx="0">
                  <c:v>0</c:v>
                </c:pt>
                <c:pt idx="1">
                  <c:v>4</c:v>
                </c:pt>
                <c:pt idx="2">
                  <c:v>7</c:v>
                </c:pt>
                <c:pt idx="3">
                  <c:v>11</c:v>
                </c:pt>
                <c:pt idx="4">
                  <c:v>14</c:v>
                </c:pt>
                <c:pt idx="5">
                  <c:v>18</c:v>
                </c:pt>
                <c:pt idx="6">
                  <c:v>21</c:v>
                </c:pt>
                <c:pt idx="7">
                  <c:v>25</c:v>
                </c:pt>
              </c:numCache>
            </c:numRef>
          </c:xVal>
          <c:yVal>
            <c:numRef>
              <c:f>Sheet1!$F$7:$F$14</c:f>
              <c:numCache>
                <c:formatCode>General</c:formatCode>
                <c:ptCount val="8"/>
                <c:pt idx="0">
                  <c:v>0</c:v>
                </c:pt>
                <c:pt idx="1">
                  <c:v>0</c:v>
                </c:pt>
                <c:pt idx="2">
                  <c:v>67</c:v>
                </c:pt>
                <c:pt idx="3">
                  <c:v>213</c:v>
                </c:pt>
                <c:pt idx="4">
                  <c:v>333</c:v>
                </c:pt>
                <c:pt idx="5">
                  <c:v>965</c:v>
                </c:pt>
                <c:pt idx="6">
                  <c:v>1028</c:v>
                </c:pt>
                <c:pt idx="7">
                  <c:v>3366</c:v>
                </c:pt>
              </c:numCache>
            </c:numRef>
          </c:yVal>
          <c:smooth val="0"/>
          <c:extLst>
            <c:ext xmlns:c16="http://schemas.microsoft.com/office/drawing/2014/chart" uri="{C3380CC4-5D6E-409C-BE32-E72D297353CC}">
              <c16:uniqueId val="{00000002-7153-8447-80EE-C427C75D6215}"/>
            </c:ext>
          </c:extLst>
        </c:ser>
        <c:ser>
          <c:idx val="3"/>
          <c:order val="3"/>
          <c:tx>
            <c:strRef>
              <c:f>Sheet1!$G$6</c:f>
              <c:strCache>
                <c:ptCount val="1"/>
                <c:pt idx="0">
                  <c:v>Mouse 4</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Sheet1!$C$7:$C$14</c:f>
              <c:numCache>
                <c:formatCode>General</c:formatCode>
                <c:ptCount val="8"/>
                <c:pt idx="0">
                  <c:v>0</c:v>
                </c:pt>
                <c:pt idx="1">
                  <c:v>4</c:v>
                </c:pt>
                <c:pt idx="2">
                  <c:v>7</c:v>
                </c:pt>
                <c:pt idx="3">
                  <c:v>11</c:v>
                </c:pt>
                <c:pt idx="4">
                  <c:v>14</c:v>
                </c:pt>
                <c:pt idx="5">
                  <c:v>18</c:v>
                </c:pt>
                <c:pt idx="6">
                  <c:v>21</c:v>
                </c:pt>
                <c:pt idx="7">
                  <c:v>25</c:v>
                </c:pt>
              </c:numCache>
            </c:numRef>
          </c:xVal>
          <c:yVal>
            <c:numRef>
              <c:f>Sheet1!$G$7:$G$14</c:f>
              <c:numCache>
                <c:formatCode>General</c:formatCode>
                <c:ptCount val="8"/>
                <c:pt idx="0">
                  <c:v>0</c:v>
                </c:pt>
                <c:pt idx="1">
                  <c:v>0</c:v>
                </c:pt>
                <c:pt idx="2">
                  <c:v>0</c:v>
                </c:pt>
                <c:pt idx="3">
                  <c:v>235</c:v>
                </c:pt>
                <c:pt idx="4">
                  <c:v>426</c:v>
                </c:pt>
                <c:pt idx="5">
                  <c:v>1879</c:v>
                </c:pt>
                <c:pt idx="6">
                  <c:v>2307</c:v>
                </c:pt>
                <c:pt idx="7">
                  <c:v>6598</c:v>
                </c:pt>
              </c:numCache>
            </c:numRef>
          </c:yVal>
          <c:smooth val="0"/>
          <c:extLst>
            <c:ext xmlns:c16="http://schemas.microsoft.com/office/drawing/2014/chart" uri="{C3380CC4-5D6E-409C-BE32-E72D297353CC}">
              <c16:uniqueId val="{00000003-7153-8447-80EE-C427C75D6215}"/>
            </c:ext>
          </c:extLst>
        </c:ser>
        <c:ser>
          <c:idx val="4"/>
          <c:order val="4"/>
          <c:tx>
            <c:strRef>
              <c:f>Sheet1!$H$6</c:f>
              <c:strCache>
                <c:ptCount val="1"/>
                <c:pt idx="0">
                  <c:v>Mouse 5</c:v>
                </c:pt>
              </c:strCache>
            </c:strRef>
          </c:tx>
          <c:spPr>
            <a:ln w="19050"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xVal>
            <c:numRef>
              <c:f>Sheet1!$C$7:$C$14</c:f>
              <c:numCache>
                <c:formatCode>General</c:formatCode>
                <c:ptCount val="8"/>
                <c:pt idx="0">
                  <c:v>0</c:v>
                </c:pt>
                <c:pt idx="1">
                  <c:v>4</c:v>
                </c:pt>
                <c:pt idx="2">
                  <c:v>7</c:v>
                </c:pt>
                <c:pt idx="3">
                  <c:v>11</c:v>
                </c:pt>
                <c:pt idx="4">
                  <c:v>14</c:v>
                </c:pt>
                <c:pt idx="5">
                  <c:v>18</c:v>
                </c:pt>
                <c:pt idx="6">
                  <c:v>21</c:v>
                </c:pt>
                <c:pt idx="7">
                  <c:v>25</c:v>
                </c:pt>
              </c:numCache>
            </c:numRef>
          </c:xVal>
          <c:yVal>
            <c:numRef>
              <c:f>Sheet1!$H$7:$H$14</c:f>
              <c:numCache>
                <c:formatCode>General</c:formatCode>
                <c:ptCount val="8"/>
                <c:pt idx="0">
                  <c:v>0</c:v>
                </c:pt>
                <c:pt idx="1">
                  <c:v>0</c:v>
                </c:pt>
                <c:pt idx="2">
                  <c:v>0</c:v>
                </c:pt>
                <c:pt idx="3">
                  <c:v>252</c:v>
                </c:pt>
                <c:pt idx="4">
                  <c:v>525</c:v>
                </c:pt>
                <c:pt idx="5">
                  <c:v>1456</c:v>
                </c:pt>
                <c:pt idx="6">
                  <c:v>1700</c:v>
                </c:pt>
                <c:pt idx="7">
                  <c:v>6011</c:v>
                </c:pt>
              </c:numCache>
            </c:numRef>
          </c:yVal>
          <c:smooth val="0"/>
          <c:extLst>
            <c:ext xmlns:c16="http://schemas.microsoft.com/office/drawing/2014/chart" uri="{C3380CC4-5D6E-409C-BE32-E72D297353CC}">
              <c16:uniqueId val="{00000004-7153-8447-80EE-C427C75D6215}"/>
            </c:ext>
          </c:extLst>
        </c:ser>
        <c:dLbls>
          <c:showLegendKey val="0"/>
          <c:showVal val="0"/>
          <c:showCatName val="0"/>
          <c:showSerName val="0"/>
          <c:showPercent val="0"/>
          <c:showBubbleSize val="0"/>
        </c:dLbls>
        <c:axId val="229085216"/>
        <c:axId val="229093448"/>
      </c:scatterChart>
      <c:valAx>
        <c:axId val="229085216"/>
        <c:scaling>
          <c:orientation val="minMax"/>
          <c:max val="49"/>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b="1" dirty="0">
                    <a:solidFill>
                      <a:schemeClr val="tx1"/>
                    </a:solidFill>
                    <a:latin typeface="Arial" panose="020B0604020202020204" pitchFamily="34" charset="0"/>
                    <a:cs typeface="Arial" panose="020B0604020202020204" pitchFamily="34" charset="0"/>
                  </a:rPr>
                  <a:t>Days</a:t>
                </a:r>
                <a:r>
                  <a:rPr lang="en-US" b="1" baseline="0" dirty="0">
                    <a:solidFill>
                      <a:schemeClr val="tx1"/>
                    </a:solidFill>
                    <a:latin typeface="Arial" panose="020B0604020202020204" pitchFamily="34" charset="0"/>
                    <a:cs typeface="Arial" panose="020B0604020202020204" pitchFamily="34" charset="0"/>
                  </a:rPr>
                  <a:t> After Tumor Cell Implant</a:t>
                </a:r>
                <a:endParaRPr lang="en-US"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crossAx val="229093448"/>
        <c:crosses val="autoZero"/>
        <c:crossBetween val="midCat"/>
        <c:majorUnit val="7"/>
        <c:minorUnit val="1"/>
      </c:valAx>
      <c:valAx>
        <c:axId val="229093448"/>
        <c:scaling>
          <c:orientation val="minMax"/>
          <c:max val="70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b="1" dirty="0">
                    <a:solidFill>
                      <a:schemeClr val="tx1"/>
                    </a:solidFill>
                    <a:latin typeface="Arial" panose="020B0604020202020204" pitchFamily="34" charset="0"/>
                    <a:cs typeface="Arial" panose="020B0604020202020204" pitchFamily="34" charset="0"/>
                  </a:rPr>
                  <a:t>Tumor</a:t>
                </a:r>
                <a:r>
                  <a:rPr lang="en-US" b="1" baseline="0" dirty="0">
                    <a:solidFill>
                      <a:schemeClr val="tx1"/>
                    </a:solidFill>
                    <a:latin typeface="Arial" panose="020B0604020202020204" pitchFamily="34" charset="0"/>
                    <a:cs typeface="Arial" panose="020B0604020202020204" pitchFamily="34" charset="0"/>
                  </a:rPr>
                  <a:t> Volume (mm</a:t>
                </a:r>
                <a:r>
                  <a:rPr lang="en-US" b="1" baseline="30000" dirty="0">
                    <a:solidFill>
                      <a:schemeClr val="tx1"/>
                    </a:solidFill>
                    <a:latin typeface="Arial" panose="020B0604020202020204" pitchFamily="34" charset="0"/>
                    <a:cs typeface="Arial" panose="020B0604020202020204" pitchFamily="34" charset="0"/>
                  </a:rPr>
                  <a:t>3</a:t>
                </a:r>
                <a:r>
                  <a:rPr lang="en-US" b="1" baseline="0" dirty="0">
                    <a:solidFill>
                      <a:schemeClr val="tx1"/>
                    </a:solidFill>
                    <a:latin typeface="Arial" panose="020B0604020202020204" pitchFamily="34" charset="0"/>
                    <a:cs typeface="Arial" panose="020B0604020202020204" pitchFamily="34" charset="0"/>
                  </a:rPr>
                  <a:t>)</a:t>
                </a:r>
                <a:endParaRPr lang="en-US" b="1" dirty="0">
                  <a:solidFill>
                    <a:schemeClr val="tx1"/>
                  </a:solidFill>
                  <a:latin typeface="Arial" panose="020B0604020202020204" pitchFamily="34" charset="0"/>
                  <a:cs typeface="Arial" panose="020B0604020202020204" pitchFamily="34" charset="0"/>
                </a:endParaRPr>
              </a:p>
            </c:rich>
          </c:tx>
          <c:layout>
            <c:manualLayout>
              <c:xMode val="edge"/>
              <c:yMode val="edge"/>
              <c:x val="2.4302158108182238E-2"/>
              <c:y val="0.2778381562737140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title>
        <c:numFmt formatCode="#,##0" sourceLinked="0"/>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IL"/>
          </a:p>
        </c:txPr>
        <c:crossAx val="229085216"/>
        <c:crosses val="autoZero"/>
        <c:crossBetween val="midCat"/>
        <c:majorUnit val="1000"/>
      </c:valAx>
      <c:spPr>
        <a:noFill/>
        <a:ln>
          <a:noFill/>
        </a:ln>
        <a:effectLst/>
      </c:spPr>
    </c:plotArea>
    <c:plotVisOnly val="1"/>
    <c:dispBlanksAs val="gap"/>
    <c:showDLblsOverMax val="0"/>
  </c:chart>
  <c:spPr>
    <a:noFill/>
    <a:ln>
      <a:noFill/>
    </a:ln>
    <a:effectLst/>
  </c:spPr>
  <c:txPr>
    <a:bodyPr/>
    <a:lstStyle/>
    <a:p>
      <a:pPr>
        <a:defRPr/>
      </a:pPr>
      <a:endParaRPr lang="en-I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0.79388</cdr:x>
      <cdr:y>0.69727</cdr:y>
    </cdr:from>
    <cdr:to>
      <cdr:x>0.89659</cdr:x>
      <cdr:y>0.88042</cdr:y>
    </cdr:to>
    <cdr:sp macro="" textlink="">
      <cdr:nvSpPr>
        <cdr:cNvPr id="3" name="TextBox 2"/>
        <cdr:cNvSpPr txBox="1"/>
      </cdr:nvSpPr>
      <cdr:spPr>
        <a:xfrm xmlns:a="http://schemas.openxmlformats.org/drawingml/2006/main">
          <a:off x="7067384" y="34812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2" tIns="46581" rIns="93162" bIns="46581"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62" tIns="46581" rIns="93162" bIns="46581" rtlCol="0"/>
          <a:lstStyle>
            <a:lvl1pPr algn="r">
              <a:defRPr sz="1200"/>
            </a:lvl1pPr>
          </a:lstStyle>
          <a:p>
            <a:fld id="{CAABDD59-D017-BF45-991D-EEAC9E477BDF}" type="datetimeFigureOut">
              <a:rPr lang="en-US" smtClean="0"/>
              <a:pPr/>
              <a:t>9/13/2022</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3162" tIns="46581" rIns="93162" bIns="46581"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62" tIns="46581" rIns="93162" bIns="46581" rtlCol="0" anchor="b"/>
          <a:lstStyle>
            <a:lvl1pPr algn="r">
              <a:defRPr sz="1200"/>
            </a:lvl1pPr>
          </a:lstStyle>
          <a:p>
            <a:fld id="{0EC20E6A-FD5D-5845-879C-47580BC0C492}" type="slidenum">
              <a:rPr lang="en-US" smtClean="0"/>
              <a:pPr/>
              <a:t>‹#›</a:t>
            </a:fld>
            <a:endParaRPr lang="en-US"/>
          </a:p>
        </p:txBody>
      </p:sp>
    </p:spTree>
    <p:extLst>
      <p:ext uri="{BB962C8B-B14F-4D97-AF65-F5344CB8AC3E}">
        <p14:creationId xmlns:p14="http://schemas.microsoft.com/office/powerpoint/2010/main" val="355749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62" tIns="46581" rIns="93162" bIns="46581"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62" tIns="46581" rIns="93162" bIns="46581" rtlCol="0"/>
          <a:lstStyle>
            <a:lvl1pPr algn="r">
              <a:defRPr sz="1200"/>
            </a:lvl1pPr>
          </a:lstStyle>
          <a:p>
            <a:fld id="{2B768637-A41A-42AD-AF86-A2F9B1931AEC}" type="datetimeFigureOut">
              <a:rPr lang="en-US" smtClean="0"/>
              <a:pPr/>
              <a:t>9/13/2022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2" tIns="46581" rIns="93162" bIns="46581"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2" tIns="46581" rIns="93162"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3162" tIns="46581" rIns="93162" bIns="46581"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2" tIns="46581" rIns="93162" bIns="46581" rtlCol="0" anchor="b"/>
          <a:lstStyle>
            <a:lvl1pPr algn="r">
              <a:defRPr sz="1200"/>
            </a:lvl1pPr>
          </a:lstStyle>
          <a:p>
            <a:fld id="{C6667B97-9C6A-460C-A43C-E1864A0664F8}" type="slidenum">
              <a:rPr lang="en-US" smtClean="0"/>
              <a:pPr/>
              <a:t>‹#›</a:t>
            </a:fld>
            <a:endParaRPr lang="en-US"/>
          </a:p>
        </p:txBody>
      </p:sp>
    </p:spTree>
    <p:extLst>
      <p:ext uri="{BB962C8B-B14F-4D97-AF65-F5344CB8AC3E}">
        <p14:creationId xmlns:p14="http://schemas.microsoft.com/office/powerpoint/2010/main" val="74345764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67B97-9C6A-460C-A43C-E1864A0664F8}" type="slidenum">
              <a:rPr lang="en-US" smtClean="0"/>
              <a:pPr/>
              <a:t>1</a:t>
            </a:fld>
            <a:endParaRPr lang="en-US"/>
          </a:p>
        </p:txBody>
      </p:sp>
    </p:spTree>
    <p:extLst>
      <p:ext uri="{BB962C8B-B14F-4D97-AF65-F5344CB8AC3E}">
        <p14:creationId xmlns:p14="http://schemas.microsoft.com/office/powerpoint/2010/main" val="2924723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667B97-9C6A-460C-A43C-E1864A0664F8}" type="slidenum">
              <a:rPr lang="en-US" smtClean="0"/>
              <a:pPr/>
              <a:t>10</a:t>
            </a:fld>
            <a:endParaRPr lang="en-US"/>
          </a:p>
        </p:txBody>
      </p:sp>
    </p:spTree>
    <p:extLst>
      <p:ext uri="{BB962C8B-B14F-4D97-AF65-F5344CB8AC3E}">
        <p14:creationId xmlns:p14="http://schemas.microsoft.com/office/powerpoint/2010/main" val="4017730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667B97-9C6A-460C-A43C-E1864A0664F8}" type="slidenum">
              <a:rPr lang="en-US" smtClean="0"/>
              <a:pPr/>
              <a:t>11</a:t>
            </a:fld>
            <a:endParaRPr lang="en-US"/>
          </a:p>
        </p:txBody>
      </p:sp>
    </p:spTree>
    <p:extLst>
      <p:ext uri="{BB962C8B-B14F-4D97-AF65-F5344CB8AC3E}">
        <p14:creationId xmlns:p14="http://schemas.microsoft.com/office/powerpoint/2010/main" val="3193806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667B97-9C6A-460C-A43C-E1864A0664F8}" type="slidenum">
              <a:rPr lang="en-US" smtClean="0"/>
              <a:pPr/>
              <a:t>12</a:t>
            </a:fld>
            <a:endParaRPr lang="en-US"/>
          </a:p>
        </p:txBody>
      </p:sp>
    </p:spTree>
    <p:extLst>
      <p:ext uri="{BB962C8B-B14F-4D97-AF65-F5344CB8AC3E}">
        <p14:creationId xmlns:p14="http://schemas.microsoft.com/office/powerpoint/2010/main" val="2447371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667B97-9C6A-460C-A43C-E1864A0664F8}" type="slidenum">
              <a:rPr lang="en-US" smtClean="0"/>
              <a:pPr/>
              <a:t>13</a:t>
            </a:fld>
            <a:endParaRPr lang="en-US"/>
          </a:p>
        </p:txBody>
      </p:sp>
    </p:spTree>
    <p:extLst>
      <p:ext uri="{BB962C8B-B14F-4D97-AF65-F5344CB8AC3E}">
        <p14:creationId xmlns:p14="http://schemas.microsoft.com/office/powerpoint/2010/main" val="2781518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667B97-9C6A-460C-A43C-E1864A0664F8}" type="slidenum">
              <a:rPr lang="en-US" smtClean="0"/>
              <a:pPr/>
              <a:t>14</a:t>
            </a:fld>
            <a:endParaRPr lang="en-US"/>
          </a:p>
        </p:txBody>
      </p:sp>
    </p:spTree>
    <p:extLst>
      <p:ext uri="{BB962C8B-B14F-4D97-AF65-F5344CB8AC3E}">
        <p14:creationId xmlns:p14="http://schemas.microsoft.com/office/powerpoint/2010/main" val="1692264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667B97-9C6A-460C-A43C-E1864A0664F8}" type="slidenum">
              <a:rPr lang="en-US" smtClean="0"/>
              <a:pPr/>
              <a:t>15</a:t>
            </a:fld>
            <a:endParaRPr lang="en-US"/>
          </a:p>
        </p:txBody>
      </p:sp>
    </p:spTree>
    <p:extLst>
      <p:ext uri="{BB962C8B-B14F-4D97-AF65-F5344CB8AC3E}">
        <p14:creationId xmlns:p14="http://schemas.microsoft.com/office/powerpoint/2010/main" val="2765226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667B97-9C6A-460C-A43C-E1864A0664F8}" type="slidenum">
              <a:rPr lang="en-US" smtClean="0"/>
              <a:pPr/>
              <a:t>16</a:t>
            </a:fld>
            <a:endParaRPr lang="en-US"/>
          </a:p>
        </p:txBody>
      </p:sp>
    </p:spTree>
    <p:extLst>
      <p:ext uri="{BB962C8B-B14F-4D97-AF65-F5344CB8AC3E}">
        <p14:creationId xmlns:p14="http://schemas.microsoft.com/office/powerpoint/2010/main" val="1380263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667B97-9C6A-460C-A43C-E1864A0664F8}" type="slidenum">
              <a:rPr lang="en-US" smtClean="0"/>
              <a:pPr/>
              <a:t>17</a:t>
            </a:fld>
            <a:endParaRPr lang="en-US"/>
          </a:p>
        </p:txBody>
      </p:sp>
    </p:spTree>
    <p:extLst>
      <p:ext uri="{BB962C8B-B14F-4D97-AF65-F5344CB8AC3E}">
        <p14:creationId xmlns:p14="http://schemas.microsoft.com/office/powerpoint/2010/main" val="3691907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667B97-9C6A-460C-A43C-E1864A0664F8}" type="slidenum">
              <a:rPr lang="en-US" smtClean="0"/>
              <a:pPr/>
              <a:t>18</a:t>
            </a:fld>
            <a:endParaRPr lang="en-US"/>
          </a:p>
        </p:txBody>
      </p:sp>
    </p:spTree>
    <p:extLst>
      <p:ext uri="{BB962C8B-B14F-4D97-AF65-F5344CB8AC3E}">
        <p14:creationId xmlns:p14="http://schemas.microsoft.com/office/powerpoint/2010/main" val="4094241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667B97-9C6A-460C-A43C-E1864A0664F8}" type="slidenum">
              <a:rPr lang="en-US" smtClean="0"/>
              <a:pPr/>
              <a:t>19</a:t>
            </a:fld>
            <a:endParaRPr lang="en-US"/>
          </a:p>
        </p:txBody>
      </p:sp>
    </p:spTree>
    <p:extLst>
      <p:ext uri="{BB962C8B-B14F-4D97-AF65-F5344CB8AC3E}">
        <p14:creationId xmlns:p14="http://schemas.microsoft.com/office/powerpoint/2010/main" val="3863347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67B97-9C6A-460C-A43C-E1864A0664F8}" type="slidenum">
              <a:rPr lang="en-US" smtClean="0"/>
              <a:pPr/>
              <a:t>2</a:t>
            </a:fld>
            <a:endParaRPr lang="en-US"/>
          </a:p>
        </p:txBody>
      </p:sp>
    </p:spTree>
    <p:extLst>
      <p:ext uri="{BB962C8B-B14F-4D97-AF65-F5344CB8AC3E}">
        <p14:creationId xmlns:p14="http://schemas.microsoft.com/office/powerpoint/2010/main" val="1644911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667B97-9C6A-460C-A43C-E1864A0664F8}" type="slidenum">
              <a:rPr lang="en-US" smtClean="0"/>
              <a:pPr/>
              <a:t>20</a:t>
            </a:fld>
            <a:endParaRPr lang="en-US"/>
          </a:p>
        </p:txBody>
      </p:sp>
    </p:spTree>
    <p:extLst>
      <p:ext uri="{BB962C8B-B14F-4D97-AF65-F5344CB8AC3E}">
        <p14:creationId xmlns:p14="http://schemas.microsoft.com/office/powerpoint/2010/main" val="3690040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667B97-9C6A-460C-A43C-E1864A0664F8}" type="slidenum">
              <a:rPr lang="en-US" smtClean="0"/>
              <a:pPr/>
              <a:t>21</a:t>
            </a:fld>
            <a:endParaRPr lang="en-US"/>
          </a:p>
        </p:txBody>
      </p:sp>
    </p:spTree>
    <p:extLst>
      <p:ext uri="{BB962C8B-B14F-4D97-AF65-F5344CB8AC3E}">
        <p14:creationId xmlns:p14="http://schemas.microsoft.com/office/powerpoint/2010/main" val="1562477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667B97-9C6A-460C-A43C-E1864A0664F8}" type="slidenum">
              <a:rPr lang="en-US" smtClean="0"/>
              <a:pPr/>
              <a:t>22</a:t>
            </a:fld>
            <a:endParaRPr lang="en-US"/>
          </a:p>
        </p:txBody>
      </p:sp>
    </p:spTree>
    <p:extLst>
      <p:ext uri="{BB962C8B-B14F-4D97-AF65-F5344CB8AC3E}">
        <p14:creationId xmlns:p14="http://schemas.microsoft.com/office/powerpoint/2010/main" val="1839283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667B97-9C6A-460C-A43C-E1864A0664F8}" type="slidenum">
              <a:rPr lang="en-US" smtClean="0"/>
              <a:pPr/>
              <a:t>23</a:t>
            </a:fld>
            <a:endParaRPr lang="en-US"/>
          </a:p>
        </p:txBody>
      </p:sp>
    </p:spTree>
    <p:extLst>
      <p:ext uri="{BB962C8B-B14F-4D97-AF65-F5344CB8AC3E}">
        <p14:creationId xmlns:p14="http://schemas.microsoft.com/office/powerpoint/2010/main" val="3451716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667B97-9C6A-460C-A43C-E1864A0664F8}" type="slidenum">
              <a:rPr lang="en-US" smtClean="0"/>
              <a:pPr/>
              <a:t>24</a:t>
            </a:fld>
            <a:endParaRPr lang="en-US"/>
          </a:p>
        </p:txBody>
      </p:sp>
    </p:spTree>
    <p:extLst>
      <p:ext uri="{BB962C8B-B14F-4D97-AF65-F5344CB8AC3E}">
        <p14:creationId xmlns:p14="http://schemas.microsoft.com/office/powerpoint/2010/main" val="1893926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667B97-9C6A-460C-A43C-E1864A0664F8}" type="slidenum">
              <a:rPr lang="en-US" smtClean="0"/>
              <a:pPr/>
              <a:t>25</a:t>
            </a:fld>
            <a:endParaRPr lang="en-US"/>
          </a:p>
        </p:txBody>
      </p:sp>
    </p:spTree>
    <p:extLst>
      <p:ext uri="{BB962C8B-B14F-4D97-AF65-F5344CB8AC3E}">
        <p14:creationId xmlns:p14="http://schemas.microsoft.com/office/powerpoint/2010/main" val="3346343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667B97-9C6A-460C-A43C-E1864A0664F8}" type="slidenum">
              <a:rPr lang="en-US" smtClean="0"/>
              <a:pPr/>
              <a:t>26</a:t>
            </a:fld>
            <a:endParaRPr lang="en-US"/>
          </a:p>
        </p:txBody>
      </p:sp>
    </p:spTree>
    <p:extLst>
      <p:ext uri="{BB962C8B-B14F-4D97-AF65-F5344CB8AC3E}">
        <p14:creationId xmlns:p14="http://schemas.microsoft.com/office/powerpoint/2010/main" val="4124340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67B97-9C6A-460C-A43C-E1864A0664F8}" type="slidenum">
              <a:rPr lang="en-US" smtClean="0"/>
              <a:pPr/>
              <a:t>3</a:t>
            </a:fld>
            <a:endParaRPr lang="en-US"/>
          </a:p>
        </p:txBody>
      </p:sp>
    </p:spTree>
    <p:extLst>
      <p:ext uri="{BB962C8B-B14F-4D97-AF65-F5344CB8AC3E}">
        <p14:creationId xmlns:p14="http://schemas.microsoft.com/office/powerpoint/2010/main" val="1811619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67B97-9C6A-460C-A43C-E1864A0664F8}" type="slidenum">
              <a:rPr lang="en-US" smtClean="0"/>
              <a:pPr/>
              <a:t>4</a:t>
            </a:fld>
            <a:endParaRPr lang="en-US"/>
          </a:p>
        </p:txBody>
      </p:sp>
    </p:spTree>
    <p:extLst>
      <p:ext uri="{BB962C8B-B14F-4D97-AF65-F5344CB8AC3E}">
        <p14:creationId xmlns:p14="http://schemas.microsoft.com/office/powerpoint/2010/main" val="2323232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67B97-9C6A-460C-A43C-E1864A0664F8}" type="slidenum">
              <a:rPr lang="en-US" smtClean="0"/>
              <a:pPr/>
              <a:t>5</a:t>
            </a:fld>
            <a:endParaRPr lang="en-US"/>
          </a:p>
        </p:txBody>
      </p:sp>
    </p:spTree>
    <p:extLst>
      <p:ext uri="{BB962C8B-B14F-4D97-AF65-F5344CB8AC3E}">
        <p14:creationId xmlns:p14="http://schemas.microsoft.com/office/powerpoint/2010/main" val="1795099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67B97-9C6A-460C-A43C-E1864A0664F8}" type="slidenum">
              <a:rPr lang="en-US" smtClean="0"/>
              <a:pPr/>
              <a:t>6</a:t>
            </a:fld>
            <a:endParaRPr lang="en-US"/>
          </a:p>
        </p:txBody>
      </p:sp>
    </p:spTree>
    <p:extLst>
      <p:ext uri="{BB962C8B-B14F-4D97-AF65-F5344CB8AC3E}">
        <p14:creationId xmlns:p14="http://schemas.microsoft.com/office/powerpoint/2010/main" val="1680553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67B97-9C6A-460C-A43C-E1864A0664F8}" type="slidenum">
              <a:rPr lang="en-US" smtClean="0"/>
              <a:pPr/>
              <a:t>7</a:t>
            </a:fld>
            <a:endParaRPr lang="en-US"/>
          </a:p>
        </p:txBody>
      </p:sp>
    </p:spTree>
    <p:extLst>
      <p:ext uri="{BB962C8B-B14F-4D97-AF65-F5344CB8AC3E}">
        <p14:creationId xmlns:p14="http://schemas.microsoft.com/office/powerpoint/2010/main" val="755230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67B97-9C6A-460C-A43C-E1864A0664F8}" type="slidenum">
              <a:rPr lang="en-US" smtClean="0"/>
              <a:pPr/>
              <a:t>8</a:t>
            </a:fld>
            <a:endParaRPr lang="en-US"/>
          </a:p>
        </p:txBody>
      </p:sp>
    </p:spTree>
    <p:extLst>
      <p:ext uri="{BB962C8B-B14F-4D97-AF65-F5344CB8AC3E}">
        <p14:creationId xmlns:p14="http://schemas.microsoft.com/office/powerpoint/2010/main" val="2531209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67B97-9C6A-460C-A43C-E1864A0664F8}" type="slidenum">
              <a:rPr lang="en-US" smtClean="0"/>
              <a:pPr/>
              <a:t>9</a:t>
            </a:fld>
            <a:endParaRPr lang="en-US"/>
          </a:p>
        </p:txBody>
      </p:sp>
    </p:spTree>
    <p:extLst>
      <p:ext uri="{BB962C8B-B14F-4D97-AF65-F5344CB8AC3E}">
        <p14:creationId xmlns:p14="http://schemas.microsoft.com/office/powerpoint/2010/main" val="31000257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emf"/><Relationship Id="rId1" Type="http://schemas.openxmlformats.org/officeDocument/2006/relationships/slideMaster" Target="../slideMasters/slideMaster1.xml"/><Relationship Id="rId4" Type="http://schemas.openxmlformats.org/officeDocument/2006/relationships/image" Target="../media/image14.tif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4.tif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Divider 1">
    <p:spTree>
      <p:nvGrpSpPr>
        <p:cNvPr id="1" name=""/>
        <p:cNvGrpSpPr/>
        <p:nvPr/>
      </p:nvGrpSpPr>
      <p:grpSpPr>
        <a:xfrm>
          <a:off x="0" y="0"/>
          <a:ext cx="0" cy="0"/>
          <a:chOff x="0" y="0"/>
          <a:chExt cx="0" cy="0"/>
        </a:xfrm>
      </p:grpSpPr>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latin typeface="Montserrat" pitchFamily="2" charset="77"/>
              </a:defRPr>
            </a:lvl1pPr>
          </a:lstStyle>
          <a:p>
            <a:fld id="{D8225FCD-C8BD-0A44-9961-FB1CAAEE0F5D}" type="slidenum">
              <a:rPr lang="en-US" smtClean="0"/>
              <a:pPr/>
              <a:t>‹#›</a:t>
            </a:fld>
            <a:endParaRPr lang="en-US"/>
          </a:p>
        </p:txBody>
      </p:sp>
      <p:sp>
        <p:nvSpPr>
          <p:cNvPr id="2" name="Title 1">
            <a:extLst>
              <a:ext uri="{FF2B5EF4-FFF2-40B4-BE49-F238E27FC236}">
                <a16:creationId xmlns:a16="http://schemas.microsoft.com/office/drawing/2014/main" id="{145D22C9-F1DD-0A48-9022-E2B4CB7385A9}"/>
              </a:ext>
            </a:extLst>
          </p:cNvPr>
          <p:cNvSpPr>
            <a:spLocks noGrp="1"/>
          </p:cNvSpPr>
          <p:nvPr>
            <p:ph type="title" hasCustomPrompt="1"/>
          </p:nvPr>
        </p:nvSpPr>
        <p:spPr>
          <a:xfrm>
            <a:off x="152400" y="155104"/>
            <a:ext cx="10512425" cy="609600"/>
          </a:xfrm>
          <a:prstGeom prst="rect">
            <a:avLst/>
          </a:prstGeom>
        </p:spPr>
        <p:txBody>
          <a:bodyPr/>
          <a:lstStyle>
            <a:lvl1pPr>
              <a:defRPr lang="en-US" sz="3200" b="1" i="0" u="none" kern="1200" smtClean="0">
                <a:solidFill>
                  <a:schemeClr val="accent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dirty="0"/>
              <a:t>CLICK TO EDIT MASTER TITLE STYLE</a:t>
            </a:r>
          </a:p>
        </p:txBody>
      </p:sp>
      <p:cxnSp>
        <p:nvCxnSpPr>
          <p:cNvPr id="5" name="Straight Connector 4">
            <a:extLst>
              <a:ext uri="{FF2B5EF4-FFF2-40B4-BE49-F238E27FC236}">
                <a16:creationId xmlns:a16="http://schemas.microsoft.com/office/drawing/2014/main" id="{785AE03B-3290-0F58-7D7D-F2730A23900A}"/>
              </a:ext>
            </a:extLst>
          </p:cNvPr>
          <p:cNvCxnSpPr>
            <a:cxnSpLocks/>
          </p:cNvCxnSpPr>
          <p:nvPr userDrawn="1"/>
        </p:nvCxnSpPr>
        <p:spPr>
          <a:xfrm flipH="1">
            <a:off x="72424" y="787192"/>
            <a:ext cx="2311012" cy="0"/>
          </a:xfrm>
          <a:prstGeom prst="line">
            <a:avLst/>
          </a:prstGeom>
          <a:ln w="28575">
            <a:gradFill flip="none" rotWithShape="1">
              <a:gsLst>
                <a:gs pos="45000">
                  <a:schemeClr val="accent1"/>
                </a:gs>
                <a:gs pos="93000">
                  <a:schemeClr val="bg1"/>
                </a:gs>
                <a:gs pos="18000">
                  <a:schemeClr val="tx2"/>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FF41DCB7-0BF2-9603-19C1-6AC8E34D0F61}"/>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accent2"/>
                </a:solidFill>
                <a:latin typeface="Montserrat" pitchFamily="2" charset="77"/>
                <a:cs typeface="Poppins" pitchFamily="2" charset="77"/>
              </a:rPr>
              <a:t>NASDAQ: INDP</a:t>
            </a:r>
          </a:p>
        </p:txBody>
      </p:sp>
      <p:grpSp>
        <p:nvGrpSpPr>
          <p:cNvPr id="3" name="Group 2">
            <a:extLst>
              <a:ext uri="{FF2B5EF4-FFF2-40B4-BE49-F238E27FC236}">
                <a16:creationId xmlns:a16="http://schemas.microsoft.com/office/drawing/2014/main" id="{D54B7E81-1692-678C-84A1-47A8E6AFD384}"/>
              </a:ext>
            </a:extLst>
          </p:cNvPr>
          <p:cNvGrpSpPr/>
          <p:nvPr userDrawn="1"/>
        </p:nvGrpSpPr>
        <p:grpSpPr>
          <a:xfrm>
            <a:off x="10059563" y="225231"/>
            <a:ext cx="1900061" cy="420228"/>
            <a:chOff x="3567023" y="4763857"/>
            <a:chExt cx="5012815" cy="1108663"/>
          </a:xfrm>
        </p:grpSpPr>
        <p:pic>
          <p:nvPicPr>
            <p:cNvPr id="7" name="Picture 2" descr="Indaptus Therapeutics">
              <a:extLst>
                <a:ext uri="{FF2B5EF4-FFF2-40B4-BE49-F238E27FC236}">
                  <a16:creationId xmlns:a16="http://schemas.microsoft.com/office/drawing/2014/main" id="{F5030B61-62E5-32FA-111D-657EBA09C654}"/>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22300"/>
            <a:stretch/>
          </p:blipFill>
          <p:spPr bwMode="auto">
            <a:xfrm>
              <a:off x="4658264" y="4763857"/>
              <a:ext cx="3921574" cy="11086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ndaptus Therapeutics">
              <a:extLst>
                <a:ext uri="{FF2B5EF4-FFF2-40B4-BE49-F238E27FC236}">
                  <a16:creationId xmlns:a16="http://schemas.microsoft.com/office/drawing/2014/main" id="{73EE8452-4BB2-F30D-AE38-E0BAA5FE5F0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67023" y="4812992"/>
              <a:ext cx="1018138" cy="10293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13521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9_Divi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1FE5F6-C320-6C35-A629-E0298D4939D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7089" r="20558" b="20156"/>
          <a:stretch/>
        </p:blipFill>
        <p:spPr>
          <a:xfrm>
            <a:off x="987682" y="0"/>
            <a:ext cx="11330897" cy="6967169"/>
          </a:xfrm>
          <a:prstGeom prst="rect">
            <a:avLst/>
          </a:prstGeom>
        </p:spPr>
      </p:pic>
      <p:pic>
        <p:nvPicPr>
          <p:cNvPr id="8" name="Picture 7">
            <a:extLst>
              <a:ext uri="{FF2B5EF4-FFF2-40B4-BE49-F238E27FC236}">
                <a16:creationId xmlns:a16="http://schemas.microsoft.com/office/drawing/2014/main" id="{FD419F35-3433-AB8E-8CDE-5E590504D493}"/>
              </a:ext>
            </a:extLst>
          </p:cNvPr>
          <p:cNvPicPr>
            <a:picLocks noChangeAspect="1"/>
          </p:cNvPicPr>
          <p:nvPr userDrawn="1"/>
        </p:nvPicPr>
        <p:blipFill>
          <a:blip r:embed="rId3">
            <a:alphaModFix amt="89000"/>
          </a:blip>
          <a:stretch>
            <a:fillRect/>
          </a:stretch>
        </p:blipFill>
        <p:spPr>
          <a:xfrm>
            <a:off x="4394984" y="0"/>
            <a:ext cx="4581042" cy="6967169"/>
          </a:xfrm>
          <a:prstGeom prst="rect">
            <a:avLst/>
          </a:prstGeom>
        </p:spPr>
      </p:pic>
      <p:pic>
        <p:nvPicPr>
          <p:cNvPr id="4" name="Picture 3">
            <a:extLst>
              <a:ext uri="{FF2B5EF4-FFF2-40B4-BE49-F238E27FC236}">
                <a16:creationId xmlns:a16="http://schemas.microsoft.com/office/drawing/2014/main" id="{8D34C8E2-D845-ABCB-5106-19DE3E9F50F3}"/>
              </a:ext>
            </a:extLst>
          </p:cNvPr>
          <p:cNvPicPr>
            <a:picLocks noChangeAspect="1"/>
          </p:cNvPicPr>
          <p:nvPr userDrawn="1"/>
        </p:nvPicPr>
        <p:blipFill>
          <a:blip r:embed="rId3">
            <a:alphaModFix amt="89000"/>
          </a:blip>
          <a:stretch>
            <a:fillRect/>
          </a:stretch>
        </p:blipFill>
        <p:spPr>
          <a:xfrm>
            <a:off x="-6" y="35184"/>
            <a:ext cx="7951309" cy="6896803"/>
          </a:xfrm>
          <a:prstGeom prst="rect">
            <a:avLst/>
          </a:prstGeom>
          <a:effectLst>
            <a:outerShdw blurRad="50800" dist="50800" dir="5400000" algn="ctr" rotWithShape="0">
              <a:schemeClr val="bg1"/>
            </a:outerShdw>
          </a:effectLst>
        </p:spPr>
      </p:pic>
      <p:sp>
        <p:nvSpPr>
          <p:cNvPr id="9" name="Slide Number Placeholder 11">
            <a:extLst>
              <a:ext uri="{FF2B5EF4-FFF2-40B4-BE49-F238E27FC236}">
                <a16:creationId xmlns:a16="http://schemas.microsoft.com/office/drawing/2014/main" id="{CDB0FAE2-DBB0-759B-D029-262EECBFC4E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latin typeface="Montserrat" pitchFamily="2" charset="77"/>
              </a:defRPr>
            </a:lvl1pPr>
          </a:lstStyle>
          <a:p>
            <a:fld id="{D8225FCD-C8BD-0A44-9961-FB1CAAEE0F5D}" type="slidenum">
              <a:rPr lang="en-US" smtClean="0"/>
              <a:pPr/>
              <a:t>‹#›</a:t>
            </a:fld>
            <a:endParaRPr lang="en-US"/>
          </a:p>
        </p:txBody>
      </p:sp>
      <p:sp>
        <p:nvSpPr>
          <p:cNvPr id="12" name="TextBox 11">
            <a:extLst>
              <a:ext uri="{FF2B5EF4-FFF2-40B4-BE49-F238E27FC236}">
                <a16:creationId xmlns:a16="http://schemas.microsoft.com/office/drawing/2014/main" id="{189FA9EA-758E-A54F-D8BC-265A968A21F6}"/>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accent2"/>
                </a:solidFill>
                <a:latin typeface="Montserrat" pitchFamily="2" charset="77"/>
                <a:cs typeface="Poppins" pitchFamily="2" charset="77"/>
              </a:rPr>
              <a:t>NASDAQ: INDP</a:t>
            </a:r>
          </a:p>
        </p:txBody>
      </p:sp>
      <p:pic>
        <p:nvPicPr>
          <p:cNvPr id="3" name="Picture 2">
            <a:extLst>
              <a:ext uri="{FF2B5EF4-FFF2-40B4-BE49-F238E27FC236}">
                <a16:creationId xmlns:a16="http://schemas.microsoft.com/office/drawing/2014/main" id="{1D74BE65-3A59-FF74-2FBB-6FD23CBD5AD2}"/>
              </a:ext>
            </a:extLst>
          </p:cNvPr>
          <p:cNvPicPr>
            <a:picLocks noChangeAspect="1"/>
          </p:cNvPicPr>
          <p:nvPr userDrawn="1"/>
        </p:nvPicPr>
        <p:blipFill>
          <a:blip r:embed="rId3">
            <a:alphaModFix amt="89000"/>
          </a:blip>
          <a:stretch>
            <a:fillRect/>
          </a:stretch>
        </p:blipFill>
        <p:spPr>
          <a:xfrm>
            <a:off x="1764633" y="0"/>
            <a:ext cx="3738688" cy="6896803"/>
          </a:xfrm>
          <a:prstGeom prst="rect">
            <a:avLst/>
          </a:prstGeom>
        </p:spPr>
      </p:pic>
      <p:pic>
        <p:nvPicPr>
          <p:cNvPr id="5" name="Picture 4">
            <a:extLst>
              <a:ext uri="{FF2B5EF4-FFF2-40B4-BE49-F238E27FC236}">
                <a16:creationId xmlns:a16="http://schemas.microsoft.com/office/drawing/2014/main" id="{A8F37CF4-200F-152D-AAEF-8434F8F3C046}"/>
              </a:ext>
            </a:extLst>
          </p:cNvPr>
          <p:cNvPicPr>
            <a:picLocks noChangeAspect="1"/>
          </p:cNvPicPr>
          <p:nvPr userDrawn="1"/>
        </p:nvPicPr>
        <p:blipFill>
          <a:blip r:embed="rId3">
            <a:alphaModFix amt="89000"/>
          </a:blip>
          <a:stretch>
            <a:fillRect/>
          </a:stretch>
        </p:blipFill>
        <p:spPr>
          <a:xfrm>
            <a:off x="4172587" y="35184"/>
            <a:ext cx="3142613" cy="6822816"/>
          </a:xfrm>
          <a:prstGeom prst="rect">
            <a:avLst/>
          </a:prstGeom>
          <a:effectLst>
            <a:outerShdw blurRad="50800" dist="50800" dir="5400000" algn="ctr" rotWithShape="0">
              <a:schemeClr val="bg1"/>
            </a:outerShdw>
          </a:effectLst>
        </p:spPr>
      </p:pic>
      <p:sp>
        <p:nvSpPr>
          <p:cNvPr id="2" name="Title 1">
            <a:extLst>
              <a:ext uri="{FF2B5EF4-FFF2-40B4-BE49-F238E27FC236}">
                <a16:creationId xmlns:a16="http://schemas.microsoft.com/office/drawing/2014/main" id="{BF589309-7398-C020-171F-FF38EEC960D5}"/>
              </a:ext>
            </a:extLst>
          </p:cNvPr>
          <p:cNvSpPr>
            <a:spLocks noGrp="1"/>
          </p:cNvSpPr>
          <p:nvPr>
            <p:ph type="title" hasCustomPrompt="1"/>
          </p:nvPr>
        </p:nvSpPr>
        <p:spPr>
          <a:xfrm>
            <a:off x="152400" y="155104"/>
            <a:ext cx="10512425" cy="609600"/>
          </a:xfrm>
          <a:prstGeom prst="rect">
            <a:avLst/>
          </a:prstGeom>
        </p:spPr>
        <p:txBody>
          <a:bodyPr/>
          <a:lstStyle>
            <a:lvl1pPr>
              <a:defRPr lang="en-US" sz="3200" b="1" i="0" u="none" kern="1200" smtClean="0">
                <a:solidFill>
                  <a:schemeClr val="accent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F04C7363-CBA5-1D28-9D54-BBDAD8A72A62}"/>
              </a:ext>
            </a:extLst>
          </p:cNvPr>
          <p:cNvCxnSpPr>
            <a:cxnSpLocks/>
          </p:cNvCxnSpPr>
          <p:nvPr userDrawn="1"/>
        </p:nvCxnSpPr>
        <p:spPr>
          <a:xfrm flipH="1">
            <a:off x="72424" y="787192"/>
            <a:ext cx="2311012" cy="0"/>
          </a:xfrm>
          <a:prstGeom prst="line">
            <a:avLst/>
          </a:prstGeom>
          <a:ln w="28575">
            <a:gradFill flip="none" rotWithShape="1">
              <a:gsLst>
                <a:gs pos="45000">
                  <a:schemeClr val="accent1"/>
                </a:gs>
                <a:gs pos="93000">
                  <a:schemeClr val="bg1"/>
                </a:gs>
                <a:gs pos="18000">
                  <a:schemeClr val="tx2"/>
                </a:gs>
              </a:gsLst>
              <a:lin ang="10800000" scaled="1"/>
              <a:tileRect/>
            </a:gradFill>
          </a:ln>
        </p:spPr>
        <p:style>
          <a:lnRef idx="1">
            <a:schemeClr val="accent2"/>
          </a:lnRef>
          <a:fillRef idx="0">
            <a:schemeClr val="accent2"/>
          </a:fillRef>
          <a:effectRef idx="0">
            <a:schemeClr val="accent2"/>
          </a:effectRef>
          <a:fontRef idx="minor">
            <a:schemeClr val="tx1"/>
          </a:fontRef>
        </p:style>
      </p:cxnSp>
      <p:grpSp>
        <p:nvGrpSpPr>
          <p:cNvPr id="13" name="Group 12">
            <a:extLst>
              <a:ext uri="{FF2B5EF4-FFF2-40B4-BE49-F238E27FC236}">
                <a16:creationId xmlns:a16="http://schemas.microsoft.com/office/drawing/2014/main" id="{AC240A01-8A76-20D0-18E9-B8D4FD201843}"/>
              </a:ext>
            </a:extLst>
          </p:cNvPr>
          <p:cNvGrpSpPr/>
          <p:nvPr userDrawn="1"/>
        </p:nvGrpSpPr>
        <p:grpSpPr>
          <a:xfrm>
            <a:off x="10059563" y="225231"/>
            <a:ext cx="1900061" cy="420228"/>
            <a:chOff x="3567023" y="4763857"/>
            <a:chExt cx="5012815" cy="1108663"/>
          </a:xfrm>
        </p:grpSpPr>
        <p:pic>
          <p:nvPicPr>
            <p:cNvPr id="14" name="Picture 2" descr="Indaptus Therapeutics">
              <a:extLst>
                <a:ext uri="{FF2B5EF4-FFF2-40B4-BE49-F238E27FC236}">
                  <a16:creationId xmlns:a16="http://schemas.microsoft.com/office/drawing/2014/main" id="{D0FC9DEC-E2A2-1FE1-0848-46FA7850895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2300"/>
            <a:stretch/>
          </p:blipFill>
          <p:spPr bwMode="auto">
            <a:xfrm>
              <a:off x="4658264" y="4763857"/>
              <a:ext cx="3921574" cy="11086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ndaptus Therapeutics">
              <a:extLst>
                <a:ext uri="{FF2B5EF4-FFF2-40B4-BE49-F238E27FC236}">
                  <a16:creationId xmlns:a16="http://schemas.microsoft.com/office/drawing/2014/main" id="{32B2B2F6-4927-8D48-92D1-767FFE94CCB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67023" y="4812992"/>
              <a:ext cx="1018138" cy="10293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2551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8_Divi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1FE5F6-C320-6C35-A629-E0298D4939D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2858" r="484" b="12374"/>
          <a:stretch/>
        </p:blipFill>
        <p:spPr>
          <a:xfrm>
            <a:off x="72424" y="0"/>
            <a:ext cx="12188827" cy="6931985"/>
          </a:xfrm>
          <a:prstGeom prst="rect">
            <a:avLst/>
          </a:prstGeom>
        </p:spPr>
      </p:pic>
      <p:pic>
        <p:nvPicPr>
          <p:cNvPr id="8" name="Picture 7">
            <a:extLst>
              <a:ext uri="{FF2B5EF4-FFF2-40B4-BE49-F238E27FC236}">
                <a16:creationId xmlns:a16="http://schemas.microsoft.com/office/drawing/2014/main" id="{FD419F35-3433-AB8E-8CDE-5E590504D493}"/>
              </a:ext>
            </a:extLst>
          </p:cNvPr>
          <p:cNvPicPr>
            <a:picLocks noChangeAspect="1"/>
          </p:cNvPicPr>
          <p:nvPr userDrawn="1"/>
        </p:nvPicPr>
        <p:blipFill>
          <a:blip r:embed="rId3">
            <a:alphaModFix amt="89000"/>
          </a:blip>
          <a:stretch>
            <a:fillRect/>
          </a:stretch>
        </p:blipFill>
        <p:spPr>
          <a:xfrm>
            <a:off x="-1" y="0"/>
            <a:ext cx="8903369" cy="6896803"/>
          </a:xfrm>
          <a:prstGeom prst="rect">
            <a:avLst/>
          </a:prstGeom>
        </p:spPr>
      </p:pic>
      <p:pic>
        <p:nvPicPr>
          <p:cNvPr id="4" name="Picture 3">
            <a:extLst>
              <a:ext uri="{FF2B5EF4-FFF2-40B4-BE49-F238E27FC236}">
                <a16:creationId xmlns:a16="http://schemas.microsoft.com/office/drawing/2014/main" id="{8D34C8E2-D845-ABCB-5106-19DE3E9F50F3}"/>
              </a:ext>
            </a:extLst>
          </p:cNvPr>
          <p:cNvPicPr>
            <a:picLocks noChangeAspect="1"/>
          </p:cNvPicPr>
          <p:nvPr userDrawn="1"/>
        </p:nvPicPr>
        <p:blipFill>
          <a:blip r:embed="rId3">
            <a:alphaModFix amt="89000"/>
          </a:blip>
          <a:stretch>
            <a:fillRect/>
          </a:stretch>
        </p:blipFill>
        <p:spPr>
          <a:xfrm>
            <a:off x="-5" y="35184"/>
            <a:ext cx="7716258" cy="6896803"/>
          </a:xfrm>
          <a:prstGeom prst="rect">
            <a:avLst/>
          </a:prstGeom>
          <a:effectLst>
            <a:outerShdw blurRad="50800" dist="50800" dir="5400000" algn="ctr" rotWithShape="0">
              <a:schemeClr val="bg1"/>
            </a:outerShdw>
          </a:effectLst>
        </p:spPr>
      </p:pic>
      <p:sp>
        <p:nvSpPr>
          <p:cNvPr id="9" name="Slide Number Placeholder 11">
            <a:extLst>
              <a:ext uri="{FF2B5EF4-FFF2-40B4-BE49-F238E27FC236}">
                <a16:creationId xmlns:a16="http://schemas.microsoft.com/office/drawing/2014/main" id="{CDB0FAE2-DBB0-759B-D029-262EECBFC4E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latin typeface="Montserrat" pitchFamily="2" charset="77"/>
              </a:defRPr>
            </a:lvl1pPr>
          </a:lstStyle>
          <a:p>
            <a:fld id="{D8225FCD-C8BD-0A44-9961-FB1CAAEE0F5D}" type="slidenum">
              <a:rPr lang="en-US" smtClean="0"/>
              <a:pPr/>
              <a:t>‹#›</a:t>
            </a:fld>
            <a:endParaRPr lang="en-US"/>
          </a:p>
        </p:txBody>
      </p:sp>
      <p:sp>
        <p:nvSpPr>
          <p:cNvPr id="12" name="TextBox 11">
            <a:extLst>
              <a:ext uri="{FF2B5EF4-FFF2-40B4-BE49-F238E27FC236}">
                <a16:creationId xmlns:a16="http://schemas.microsoft.com/office/drawing/2014/main" id="{189FA9EA-758E-A54F-D8BC-265A968A21F6}"/>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accent2"/>
                </a:solidFill>
                <a:latin typeface="Montserrat" pitchFamily="2" charset="77"/>
                <a:cs typeface="Poppins" pitchFamily="2" charset="77"/>
              </a:rPr>
              <a:t>NASDAQ: INDP</a:t>
            </a:r>
          </a:p>
        </p:txBody>
      </p:sp>
      <p:cxnSp>
        <p:nvCxnSpPr>
          <p:cNvPr id="3" name="Straight Connector 2">
            <a:extLst>
              <a:ext uri="{FF2B5EF4-FFF2-40B4-BE49-F238E27FC236}">
                <a16:creationId xmlns:a16="http://schemas.microsoft.com/office/drawing/2014/main" id="{2234AB5D-EC87-D724-1010-43CDDD240AFD}"/>
              </a:ext>
            </a:extLst>
          </p:cNvPr>
          <p:cNvCxnSpPr>
            <a:cxnSpLocks/>
          </p:cNvCxnSpPr>
          <p:nvPr userDrawn="1"/>
        </p:nvCxnSpPr>
        <p:spPr>
          <a:xfrm flipH="1">
            <a:off x="72424" y="1130737"/>
            <a:ext cx="2311012" cy="0"/>
          </a:xfrm>
          <a:prstGeom prst="line">
            <a:avLst/>
          </a:prstGeom>
          <a:ln w="28575">
            <a:gradFill flip="none" rotWithShape="1">
              <a:gsLst>
                <a:gs pos="45000">
                  <a:schemeClr val="accent1"/>
                </a:gs>
                <a:gs pos="93000">
                  <a:schemeClr val="bg1"/>
                </a:gs>
                <a:gs pos="18000">
                  <a:schemeClr val="tx2"/>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5" name="Title 1">
            <a:extLst>
              <a:ext uri="{FF2B5EF4-FFF2-40B4-BE49-F238E27FC236}">
                <a16:creationId xmlns:a16="http://schemas.microsoft.com/office/drawing/2014/main" id="{74A53546-6BE2-5364-49EB-0BAF95A1DE25}"/>
              </a:ext>
            </a:extLst>
          </p:cNvPr>
          <p:cNvSpPr>
            <a:spLocks noGrp="1"/>
          </p:cNvSpPr>
          <p:nvPr>
            <p:ph type="title" hasCustomPrompt="1"/>
          </p:nvPr>
        </p:nvSpPr>
        <p:spPr>
          <a:xfrm>
            <a:off x="152400" y="468462"/>
            <a:ext cx="10512425" cy="609600"/>
          </a:xfrm>
          <a:prstGeom prst="rect">
            <a:avLst/>
          </a:prstGeom>
        </p:spPr>
        <p:txBody>
          <a:bodyPr/>
          <a:lstStyle>
            <a:lvl1pPr>
              <a:defRPr lang="en-US" sz="3200" b="1" i="0" u="none" kern="1200" smtClean="0">
                <a:solidFill>
                  <a:schemeClr val="accent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dirty="0"/>
              <a:t>CLICK TO EDIT MASTER TITLE STYLE</a:t>
            </a:r>
          </a:p>
        </p:txBody>
      </p:sp>
      <p:grpSp>
        <p:nvGrpSpPr>
          <p:cNvPr id="10" name="Group 9">
            <a:extLst>
              <a:ext uri="{FF2B5EF4-FFF2-40B4-BE49-F238E27FC236}">
                <a16:creationId xmlns:a16="http://schemas.microsoft.com/office/drawing/2014/main" id="{E6269653-27CF-FF80-0635-3C766B7D406A}"/>
              </a:ext>
            </a:extLst>
          </p:cNvPr>
          <p:cNvGrpSpPr/>
          <p:nvPr userDrawn="1"/>
        </p:nvGrpSpPr>
        <p:grpSpPr>
          <a:xfrm>
            <a:off x="10059563" y="225231"/>
            <a:ext cx="1900061" cy="420228"/>
            <a:chOff x="3567023" y="4763857"/>
            <a:chExt cx="5012815" cy="1108663"/>
          </a:xfrm>
        </p:grpSpPr>
        <p:pic>
          <p:nvPicPr>
            <p:cNvPr id="11" name="Picture 2" descr="Indaptus Therapeutics">
              <a:extLst>
                <a:ext uri="{FF2B5EF4-FFF2-40B4-BE49-F238E27FC236}">
                  <a16:creationId xmlns:a16="http://schemas.microsoft.com/office/drawing/2014/main" id="{64453009-D039-2E18-A8FD-F28030B4A26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2300"/>
            <a:stretch/>
          </p:blipFill>
          <p:spPr bwMode="auto">
            <a:xfrm>
              <a:off x="4658264" y="4763857"/>
              <a:ext cx="3921574" cy="11086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ndaptus Therapeutics">
              <a:extLst>
                <a:ext uri="{FF2B5EF4-FFF2-40B4-BE49-F238E27FC236}">
                  <a16:creationId xmlns:a16="http://schemas.microsoft.com/office/drawing/2014/main" id="{918A8496-7FFD-061B-9998-1CBF0DA9D71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67023" y="4812992"/>
              <a:ext cx="1018138" cy="10293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2113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7_Divi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1FE5F6-C320-6C35-A629-E0298D4939D7}"/>
              </a:ext>
            </a:extLst>
          </p:cNvPr>
          <p:cNvPicPr>
            <a:picLocks noChangeAspect="1"/>
          </p:cNvPicPr>
          <p:nvPr userDrawn="1"/>
        </p:nvPicPr>
        <p:blipFill>
          <a:blip r:embed="rId2" cstate="print">
            <a:extLst>
              <a:ext uri="{28A0092B-C50C-407E-A947-70E740481C1C}">
                <a14:useLocalDpi xmlns:a14="http://schemas.microsoft.com/office/drawing/2010/main"/>
              </a:ext>
            </a:extLst>
          </a:blip>
          <a:srcRect t="7346" b="7346"/>
          <a:stretch/>
        </p:blipFill>
        <p:spPr>
          <a:xfrm>
            <a:off x="1987825" y="1130511"/>
            <a:ext cx="10200999" cy="5801474"/>
          </a:xfrm>
          <a:prstGeom prst="rect">
            <a:avLst/>
          </a:prstGeom>
        </p:spPr>
      </p:pic>
      <p:pic>
        <p:nvPicPr>
          <p:cNvPr id="8" name="Picture 7">
            <a:extLst>
              <a:ext uri="{FF2B5EF4-FFF2-40B4-BE49-F238E27FC236}">
                <a16:creationId xmlns:a16="http://schemas.microsoft.com/office/drawing/2014/main" id="{FD419F35-3433-AB8E-8CDE-5E590504D493}"/>
              </a:ext>
            </a:extLst>
          </p:cNvPr>
          <p:cNvPicPr>
            <a:picLocks noChangeAspect="1"/>
          </p:cNvPicPr>
          <p:nvPr userDrawn="1"/>
        </p:nvPicPr>
        <p:blipFill>
          <a:blip r:embed="rId3">
            <a:alphaModFix amt="89000"/>
          </a:blip>
          <a:stretch>
            <a:fillRect/>
          </a:stretch>
        </p:blipFill>
        <p:spPr>
          <a:xfrm>
            <a:off x="-1" y="0"/>
            <a:ext cx="8903369" cy="6896803"/>
          </a:xfrm>
          <a:prstGeom prst="rect">
            <a:avLst/>
          </a:prstGeom>
        </p:spPr>
      </p:pic>
      <p:pic>
        <p:nvPicPr>
          <p:cNvPr id="4" name="Picture 3">
            <a:extLst>
              <a:ext uri="{FF2B5EF4-FFF2-40B4-BE49-F238E27FC236}">
                <a16:creationId xmlns:a16="http://schemas.microsoft.com/office/drawing/2014/main" id="{8D34C8E2-D845-ABCB-5106-19DE3E9F50F3}"/>
              </a:ext>
            </a:extLst>
          </p:cNvPr>
          <p:cNvPicPr>
            <a:picLocks noChangeAspect="1"/>
          </p:cNvPicPr>
          <p:nvPr userDrawn="1"/>
        </p:nvPicPr>
        <p:blipFill>
          <a:blip r:embed="rId3">
            <a:alphaModFix amt="89000"/>
          </a:blip>
          <a:stretch>
            <a:fillRect/>
          </a:stretch>
        </p:blipFill>
        <p:spPr>
          <a:xfrm>
            <a:off x="-2" y="35182"/>
            <a:ext cx="8764765" cy="6896803"/>
          </a:xfrm>
          <a:prstGeom prst="rect">
            <a:avLst/>
          </a:prstGeom>
          <a:effectLst>
            <a:outerShdw blurRad="50800" dist="50800" dir="5400000" algn="ctr" rotWithShape="0">
              <a:schemeClr val="bg1"/>
            </a:outerShdw>
          </a:effectLst>
        </p:spPr>
      </p:pic>
      <p:sp>
        <p:nvSpPr>
          <p:cNvPr id="9" name="Slide Number Placeholder 11">
            <a:extLst>
              <a:ext uri="{FF2B5EF4-FFF2-40B4-BE49-F238E27FC236}">
                <a16:creationId xmlns:a16="http://schemas.microsoft.com/office/drawing/2014/main" id="{CDB0FAE2-DBB0-759B-D029-262EECBFC4E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latin typeface="Montserrat" pitchFamily="2" charset="77"/>
              </a:defRPr>
            </a:lvl1pPr>
          </a:lstStyle>
          <a:p>
            <a:fld id="{D8225FCD-C8BD-0A44-9961-FB1CAAEE0F5D}" type="slidenum">
              <a:rPr lang="en-US" smtClean="0"/>
              <a:pPr/>
              <a:t>‹#›</a:t>
            </a:fld>
            <a:endParaRPr lang="en-US"/>
          </a:p>
        </p:txBody>
      </p:sp>
      <p:sp>
        <p:nvSpPr>
          <p:cNvPr id="12" name="TextBox 11">
            <a:extLst>
              <a:ext uri="{FF2B5EF4-FFF2-40B4-BE49-F238E27FC236}">
                <a16:creationId xmlns:a16="http://schemas.microsoft.com/office/drawing/2014/main" id="{189FA9EA-758E-A54F-D8BC-265A968A21F6}"/>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accent2"/>
                </a:solidFill>
                <a:latin typeface="Montserrat" pitchFamily="2" charset="77"/>
                <a:cs typeface="Poppins" pitchFamily="2" charset="77"/>
              </a:rPr>
              <a:t>NASDAQ: INDP</a:t>
            </a:r>
          </a:p>
        </p:txBody>
      </p:sp>
      <p:grpSp>
        <p:nvGrpSpPr>
          <p:cNvPr id="13" name="Group 12">
            <a:extLst>
              <a:ext uri="{FF2B5EF4-FFF2-40B4-BE49-F238E27FC236}">
                <a16:creationId xmlns:a16="http://schemas.microsoft.com/office/drawing/2014/main" id="{AC240A01-8A76-20D0-18E9-B8D4FD201843}"/>
              </a:ext>
            </a:extLst>
          </p:cNvPr>
          <p:cNvGrpSpPr/>
          <p:nvPr userDrawn="1"/>
        </p:nvGrpSpPr>
        <p:grpSpPr>
          <a:xfrm>
            <a:off x="10059563" y="225231"/>
            <a:ext cx="1900061" cy="420228"/>
            <a:chOff x="3567023" y="4763857"/>
            <a:chExt cx="5012815" cy="1108663"/>
          </a:xfrm>
        </p:grpSpPr>
        <p:pic>
          <p:nvPicPr>
            <p:cNvPr id="14" name="Picture 2" descr="Indaptus Therapeutics">
              <a:extLst>
                <a:ext uri="{FF2B5EF4-FFF2-40B4-BE49-F238E27FC236}">
                  <a16:creationId xmlns:a16="http://schemas.microsoft.com/office/drawing/2014/main" id="{D0FC9DEC-E2A2-1FE1-0848-46FA7850895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2300"/>
            <a:stretch/>
          </p:blipFill>
          <p:spPr bwMode="auto">
            <a:xfrm>
              <a:off x="4658264" y="4763857"/>
              <a:ext cx="3921574" cy="11086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ndaptus Therapeutics">
              <a:extLst>
                <a:ext uri="{FF2B5EF4-FFF2-40B4-BE49-F238E27FC236}">
                  <a16:creationId xmlns:a16="http://schemas.microsoft.com/office/drawing/2014/main" id="{32B2B2F6-4927-8D48-92D1-767FFE94CCB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67023" y="4812992"/>
              <a:ext cx="1018138" cy="102933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 name="Straight Connector 2">
            <a:extLst>
              <a:ext uri="{FF2B5EF4-FFF2-40B4-BE49-F238E27FC236}">
                <a16:creationId xmlns:a16="http://schemas.microsoft.com/office/drawing/2014/main" id="{27E4CB86-E2FC-A13B-E7FE-CE5FCBB30B2A}"/>
              </a:ext>
            </a:extLst>
          </p:cNvPr>
          <p:cNvCxnSpPr>
            <a:cxnSpLocks/>
          </p:cNvCxnSpPr>
          <p:nvPr userDrawn="1"/>
        </p:nvCxnSpPr>
        <p:spPr>
          <a:xfrm flipH="1">
            <a:off x="72424" y="1130737"/>
            <a:ext cx="2311012" cy="0"/>
          </a:xfrm>
          <a:prstGeom prst="line">
            <a:avLst/>
          </a:prstGeom>
          <a:ln w="28575">
            <a:gradFill flip="none" rotWithShape="1">
              <a:gsLst>
                <a:gs pos="45000">
                  <a:schemeClr val="accent1"/>
                </a:gs>
                <a:gs pos="93000">
                  <a:schemeClr val="bg1"/>
                </a:gs>
                <a:gs pos="18000">
                  <a:schemeClr val="tx2"/>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5" name="Title 1">
            <a:extLst>
              <a:ext uri="{FF2B5EF4-FFF2-40B4-BE49-F238E27FC236}">
                <a16:creationId xmlns:a16="http://schemas.microsoft.com/office/drawing/2014/main" id="{50652670-6AAF-01BD-5B42-F698F34DD19D}"/>
              </a:ext>
            </a:extLst>
          </p:cNvPr>
          <p:cNvSpPr>
            <a:spLocks noGrp="1"/>
          </p:cNvSpPr>
          <p:nvPr>
            <p:ph type="title" hasCustomPrompt="1"/>
          </p:nvPr>
        </p:nvSpPr>
        <p:spPr>
          <a:xfrm>
            <a:off x="152400" y="468462"/>
            <a:ext cx="10512425" cy="609600"/>
          </a:xfrm>
          <a:prstGeom prst="rect">
            <a:avLst/>
          </a:prstGeom>
        </p:spPr>
        <p:txBody>
          <a:bodyPr/>
          <a:lstStyle>
            <a:lvl1pPr>
              <a:defRPr lang="en-US" sz="3200" b="1" i="0" u="none" kern="1200" smtClean="0">
                <a:solidFill>
                  <a:schemeClr val="accent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dirty="0"/>
              <a:t>CLICK TO EDIT MASTER TITLE STYLE</a:t>
            </a:r>
          </a:p>
        </p:txBody>
      </p:sp>
    </p:spTree>
    <p:extLst>
      <p:ext uri="{BB962C8B-B14F-4D97-AF65-F5344CB8AC3E}">
        <p14:creationId xmlns:p14="http://schemas.microsoft.com/office/powerpoint/2010/main" val="1606877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9_Divider 1">
    <p:spTree>
      <p:nvGrpSpPr>
        <p:cNvPr id="1" name=""/>
        <p:cNvGrpSpPr/>
        <p:nvPr/>
      </p:nvGrpSpPr>
      <p:grpSpPr>
        <a:xfrm>
          <a:off x="0" y="0"/>
          <a:ext cx="0" cy="0"/>
          <a:chOff x="0" y="0"/>
          <a:chExt cx="0" cy="0"/>
        </a:xfrm>
      </p:grpSpPr>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spTree>
    <p:extLst>
      <p:ext uri="{BB962C8B-B14F-4D97-AF65-F5344CB8AC3E}">
        <p14:creationId xmlns:p14="http://schemas.microsoft.com/office/powerpoint/2010/main" val="4102433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4_Divider 1">
    <p:spTree>
      <p:nvGrpSpPr>
        <p:cNvPr id="1" name=""/>
        <p:cNvGrpSpPr/>
        <p:nvPr/>
      </p:nvGrpSpPr>
      <p:grpSpPr>
        <a:xfrm>
          <a:off x="0" y="0"/>
          <a:ext cx="0" cy="0"/>
          <a:chOff x="0" y="0"/>
          <a:chExt cx="0" cy="0"/>
        </a:xfrm>
      </p:grpSpPr>
      <p:pic>
        <p:nvPicPr>
          <p:cNvPr id="18" name="Picture 17" descr="Shape&#10;&#10;Description automatically generated with low confidence">
            <a:extLst>
              <a:ext uri="{FF2B5EF4-FFF2-40B4-BE49-F238E27FC236}">
                <a16:creationId xmlns:a16="http://schemas.microsoft.com/office/drawing/2014/main" id="{4A441E0D-B25E-3636-AA40-C76F92A1D4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03946" y="217017"/>
            <a:ext cx="655679" cy="655679"/>
          </a:xfrm>
          <a:prstGeom prst="rect">
            <a:avLst/>
          </a:prstGeom>
        </p:spPr>
      </p:pic>
      <p:sp>
        <p:nvSpPr>
          <p:cNvPr id="20" name="Title 1">
            <a:extLst>
              <a:ext uri="{FF2B5EF4-FFF2-40B4-BE49-F238E27FC236}">
                <a16:creationId xmlns:a16="http://schemas.microsoft.com/office/drawing/2014/main" id="{1F262075-5578-9385-B2D1-665A82438BB2}"/>
              </a:ext>
            </a:extLst>
          </p:cNvPr>
          <p:cNvSpPr>
            <a:spLocks noGrp="1"/>
          </p:cNvSpPr>
          <p:nvPr>
            <p:ph type="title" hasCustomPrompt="1"/>
          </p:nvPr>
        </p:nvSpPr>
        <p:spPr>
          <a:xfrm>
            <a:off x="152400" y="155104"/>
            <a:ext cx="10512425" cy="609600"/>
          </a:xfrm>
          <a:prstGeom prst="rect">
            <a:avLst/>
          </a:prstGeom>
        </p:spPr>
        <p:txBody>
          <a:bodyPr/>
          <a:lstStyle>
            <a:lvl1pPr>
              <a:defRPr lang="en-US" sz="3200" b="1" i="0" u="none" kern="1200" smtClean="0">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dirty="0"/>
              <a:t>CLICK TO EDIT MASTER TITLE STYLE</a:t>
            </a:r>
          </a:p>
        </p:txBody>
      </p:sp>
      <p:cxnSp>
        <p:nvCxnSpPr>
          <p:cNvPr id="21" name="Straight Connector 20">
            <a:extLst>
              <a:ext uri="{FF2B5EF4-FFF2-40B4-BE49-F238E27FC236}">
                <a16:creationId xmlns:a16="http://schemas.microsoft.com/office/drawing/2014/main" id="{91F889F7-B2BF-2639-21B9-63612D547C42}"/>
              </a:ext>
            </a:extLst>
          </p:cNvPr>
          <p:cNvCxnSpPr>
            <a:cxnSpLocks/>
          </p:cNvCxnSpPr>
          <p:nvPr userDrawn="1"/>
        </p:nvCxnSpPr>
        <p:spPr>
          <a:xfrm flipH="1">
            <a:off x="72424" y="787192"/>
            <a:ext cx="2311012" cy="0"/>
          </a:xfrm>
          <a:prstGeom prst="line">
            <a:avLst/>
          </a:prstGeom>
          <a:ln w="28575">
            <a:gradFill flip="none" rotWithShape="1">
              <a:gsLst>
                <a:gs pos="45000">
                  <a:schemeClr val="accent1"/>
                </a:gs>
                <a:gs pos="93000">
                  <a:schemeClr val="bg1"/>
                </a:gs>
                <a:gs pos="18000">
                  <a:schemeClr val="accent2"/>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22" name="Slide Number Placeholder 11">
            <a:extLst>
              <a:ext uri="{FF2B5EF4-FFF2-40B4-BE49-F238E27FC236}">
                <a16:creationId xmlns:a16="http://schemas.microsoft.com/office/drawing/2014/main" id="{598DD459-9EA6-45A6-77A9-B386275E2989}"/>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latin typeface="Montserrat" pitchFamily="2" charset="77"/>
              </a:defRPr>
            </a:lvl1pPr>
          </a:lstStyle>
          <a:p>
            <a:fld id="{D8225FCD-C8BD-0A44-9961-FB1CAAEE0F5D}" type="slidenum">
              <a:rPr lang="en-US" smtClean="0"/>
              <a:pPr/>
              <a:t>‹#›</a:t>
            </a:fld>
            <a:endParaRPr lang="en-US"/>
          </a:p>
        </p:txBody>
      </p:sp>
      <p:sp>
        <p:nvSpPr>
          <p:cNvPr id="23" name="TextBox 22">
            <a:extLst>
              <a:ext uri="{FF2B5EF4-FFF2-40B4-BE49-F238E27FC236}">
                <a16:creationId xmlns:a16="http://schemas.microsoft.com/office/drawing/2014/main" id="{AC94CE23-B4BB-7FAC-C3C9-80D7B0A98550}"/>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tx2"/>
                </a:solidFill>
                <a:latin typeface="Montserrat" pitchFamily="2" charset="77"/>
                <a:cs typeface="Poppins" pitchFamily="2" charset="77"/>
              </a:rPr>
              <a:t>NASDAQ: YVR</a:t>
            </a:r>
          </a:p>
        </p:txBody>
      </p:sp>
    </p:spTree>
    <p:extLst>
      <p:ext uri="{BB962C8B-B14F-4D97-AF65-F5344CB8AC3E}">
        <p14:creationId xmlns:p14="http://schemas.microsoft.com/office/powerpoint/2010/main" val="1962656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4_Divide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426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8_Divider 1">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218D5A12-C5F3-5FCB-16C9-E71F8D537371}"/>
              </a:ext>
            </a:extLst>
          </p:cNvPr>
          <p:cNvPicPr>
            <a:picLocks noChangeAspect="1"/>
          </p:cNvPicPr>
          <p:nvPr userDrawn="1"/>
        </p:nvPicPr>
        <p:blipFill>
          <a:blip r:embed="rId2">
            <a:alphaModFix amt="89000"/>
          </a:blip>
          <a:stretch>
            <a:fillRect/>
          </a:stretch>
        </p:blipFill>
        <p:spPr>
          <a:xfrm rot="16200000">
            <a:off x="5940524" y="-4763013"/>
            <a:ext cx="307778" cy="12188825"/>
          </a:xfrm>
          <a:prstGeom prst="rect">
            <a:avLst/>
          </a:prstGeom>
          <a:effectLst>
            <a:outerShdw blurRad="50800" dist="50800" dir="5400000" algn="ctr" rotWithShape="0">
              <a:schemeClr val="bg1"/>
            </a:outerShdw>
          </a:effectLst>
        </p:spPr>
      </p:pic>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spTree>
    <p:extLst>
      <p:ext uri="{BB962C8B-B14F-4D97-AF65-F5344CB8AC3E}">
        <p14:creationId xmlns:p14="http://schemas.microsoft.com/office/powerpoint/2010/main" val="1312276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5_Divider 1">
    <p:spTree>
      <p:nvGrpSpPr>
        <p:cNvPr id="1" name=""/>
        <p:cNvGrpSpPr/>
        <p:nvPr/>
      </p:nvGrpSpPr>
      <p:grpSpPr>
        <a:xfrm>
          <a:off x="0" y="0"/>
          <a:ext cx="0" cy="0"/>
          <a:chOff x="0" y="0"/>
          <a:chExt cx="0" cy="0"/>
        </a:xfrm>
      </p:grpSpPr>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sp>
        <p:nvSpPr>
          <p:cNvPr id="11" name="TextBox 10">
            <a:extLst>
              <a:ext uri="{FF2B5EF4-FFF2-40B4-BE49-F238E27FC236}">
                <a16:creationId xmlns:a16="http://schemas.microsoft.com/office/drawing/2014/main" id="{5FD352AC-8961-3CCF-6083-CEC0DEFC6737}"/>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accent1"/>
                </a:solidFill>
                <a:latin typeface="Poppins" pitchFamily="2" charset="77"/>
                <a:cs typeface="Poppins" pitchFamily="2" charset="77"/>
              </a:rPr>
              <a:t>NASDAQ: YVR</a:t>
            </a:r>
          </a:p>
        </p:txBody>
      </p:sp>
    </p:spTree>
    <p:extLst>
      <p:ext uri="{BB962C8B-B14F-4D97-AF65-F5344CB8AC3E}">
        <p14:creationId xmlns:p14="http://schemas.microsoft.com/office/powerpoint/2010/main" val="3254462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Divider 1">
    <p:spTree>
      <p:nvGrpSpPr>
        <p:cNvPr id="1" name=""/>
        <p:cNvGrpSpPr/>
        <p:nvPr/>
      </p:nvGrpSpPr>
      <p:grpSpPr>
        <a:xfrm>
          <a:off x="0" y="0"/>
          <a:ext cx="0" cy="0"/>
          <a:chOff x="0" y="0"/>
          <a:chExt cx="0" cy="0"/>
        </a:xfrm>
      </p:grpSpPr>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sp>
        <p:nvSpPr>
          <p:cNvPr id="2" name="Title 1">
            <a:extLst>
              <a:ext uri="{FF2B5EF4-FFF2-40B4-BE49-F238E27FC236}">
                <a16:creationId xmlns:a16="http://schemas.microsoft.com/office/drawing/2014/main" id="{145D22C9-F1DD-0A48-9022-E2B4CB7385A9}"/>
              </a:ext>
            </a:extLst>
          </p:cNvPr>
          <p:cNvSpPr>
            <a:spLocks noGrp="1"/>
          </p:cNvSpPr>
          <p:nvPr>
            <p:ph type="title" hasCustomPrompt="1"/>
          </p:nvPr>
        </p:nvSpPr>
        <p:spPr>
          <a:xfrm>
            <a:off x="152400" y="35184"/>
            <a:ext cx="10512425" cy="609600"/>
          </a:xfrm>
          <a:prstGeom prst="rect">
            <a:avLst/>
          </a:prstGeom>
        </p:spPr>
        <p:txBody>
          <a:bodyPr/>
          <a:lstStyle>
            <a:lvl1pPr>
              <a:defRPr lang="en-US" sz="3200" u="none" kern="1200" smtClean="0">
                <a:solidFill>
                  <a:schemeClr val="tx2"/>
                </a:solidFill>
                <a:latin typeface="Poppins" pitchFamily="2" charset="77"/>
                <a:ea typeface="+mj-ea"/>
                <a:cs typeface="Poppins" pitchFamily="2" charset="77"/>
              </a:defRPr>
            </a:lvl1pPr>
          </a:lstStyle>
          <a:p>
            <a:r>
              <a:rPr lang="en-US" dirty="0"/>
              <a:t>CLICK TO EDIT MASTER TITLE STYLE</a:t>
            </a:r>
          </a:p>
        </p:txBody>
      </p:sp>
      <p:grpSp>
        <p:nvGrpSpPr>
          <p:cNvPr id="12" name="Group 11">
            <a:extLst>
              <a:ext uri="{FF2B5EF4-FFF2-40B4-BE49-F238E27FC236}">
                <a16:creationId xmlns:a16="http://schemas.microsoft.com/office/drawing/2014/main" id="{CFB7B544-3968-BC13-E747-30064EBB954A}"/>
              </a:ext>
            </a:extLst>
          </p:cNvPr>
          <p:cNvGrpSpPr/>
          <p:nvPr userDrawn="1"/>
        </p:nvGrpSpPr>
        <p:grpSpPr>
          <a:xfrm>
            <a:off x="11315449" y="217017"/>
            <a:ext cx="644176" cy="655679"/>
            <a:chOff x="7151077" y="-3141785"/>
            <a:chExt cx="2625969" cy="2672862"/>
          </a:xfrm>
        </p:grpSpPr>
        <p:sp>
          <p:nvSpPr>
            <p:cNvPr id="13" name="Rectangle 12">
              <a:extLst>
                <a:ext uri="{FF2B5EF4-FFF2-40B4-BE49-F238E27FC236}">
                  <a16:creationId xmlns:a16="http://schemas.microsoft.com/office/drawing/2014/main" id="{D7CC6900-4DDF-5EE8-CFFE-3B0FE56B8D20}"/>
                </a:ext>
              </a:extLst>
            </p:cNvPr>
            <p:cNvSpPr/>
            <p:nvPr userDrawn="1"/>
          </p:nvSpPr>
          <p:spPr>
            <a:xfrm>
              <a:off x="7151077" y="-3141785"/>
              <a:ext cx="2625969" cy="2672862"/>
            </a:xfrm>
            <a:prstGeom prst="rect">
              <a:avLst/>
            </a:prstGeom>
            <a:gradFill>
              <a:gsLst>
                <a:gs pos="26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Image" descr="Image">
              <a:extLst>
                <a:ext uri="{FF2B5EF4-FFF2-40B4-BE49-F238E27FC236}">
                  <a16:creationId xmlns:a16="http://schemas.microsoft.com/office/drawing/2014/main" id="{1A297574-ED6D-7347-B162-BE5C3AD6ACD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22399" y="-2865561"/>
              <a:ext cx="2083323" cy="2128503"/>
            </a:xfrm>
            <a:prstGeom prst="rect">
              <a:avLst/>
            </a:prstGeom>
            <a:ln w="12700">
              <a:miter lim="400000"/>
            </a:ln>
          </p:spPr>
        </p:pic>
      </p:grpSp>
    </p:spTree>
    <p:extLst>
      <p:ext uri="{BB962C8B-B14F-4D97-AF65-F5344CB8AC3E}">
        <p14:creationId xmlns:p14="http://schemas.microsoft.com/office/powerpoint/2010/main" val="3964573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6_Divider 1">
    <p:spTree>
      <p:nvGrpSpPr>
        <p:cNvPr id="1" name=""/>
        <p:cNvGrpSpPr/>
        <p:nvPr/>
      </p:nvGrpSpPr>
      <p:grpSpPr>
        <a:xfrm>
          <a:off x="0" y="0"/>
          <a:ext cx="0" cy="0"/>
          <a:chOff x="0" y="0"/>
          <a:chExt cx="0" cy="0"/>
        </a:xfrm>
      </p:grpSpPr>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grpSp>
        <p:nvGrpSpPr>
          <p:cNvPr id="11" name="Group 10">
            <a:extLst>
              <a:ext uri="{FF2B5EF4-FFF2-40B4-BE49-F238E27FC236}">
                <a16:creationId xmlns:a16="http://schemas.microsoft.com/office/drawing/2014/main" id="{AB0FDEC9-08E5-440E-C173-5809C30A3AB1}"/>
              </a:ext>
            </a:extLst>
          </p:cNvPr>
          <p:cNvGrpSpPr/>
          <p:nvPr userDrawn="1"/>
        </p:nvGrpSpPr>
        <p:grpSpPr>
          <a:xfrm>
            <a:off x="12695725" y="3095967"/>
            <a:ext cx="1032742" cy="1051184"/>
            <a:chOff x="7151077" y="-3141785"/>
            <a:chExt cx="2625969" cy="2672862"/>
          </a:xfrm>
        </p:grpSpPr>
        <p:sp>
          <p:nvSpPr>
            <p:cNvPr id="12" name="Rectangle 11">
              <a:extLst>
                <a:ext uri="{FF2B5EF4-FFF2-40B4-BE49-F238E27FC236}">
                  <a16:creationId xmlns:a16="http://schemas.microsoft.com/office/drawing/2014/main" id="{46B79163-FF90-E831-60E6-5526E526DB8D}"/>
                </a:ext>
              </a:extLst>
            </p:cNvPr>
            <p:cNvSpPr/>
            <p:nvPr userDrawn="1"/>
          </p:nvSpPr>
          <p:spPr>
            <a:xfrm>
              <a:off x="7151077" y="-3141785"/>
              <a:ext cx="2625969" cy="2672862"/>
            </a:xfrm>
            <a:prstGeom prst="rect">
              <a:avLst/>
            </a:prstGeom>
            <a:gradFill>
              <a:gsLst>
                <a:gs pos="26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Image" descr="Image">
              <a:extLst>
                <a:ext uri="{FF2B5EF4-FFF2-40B4-BE49-F238E27FC236}">
                  <a16:creationId xmlns:a16="http://schemas.microsoft.com/office/drawing/2014/main" id="{6D49A266-9F50-D8E8-D150-5D755A4933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22399" y="-2865561"/>
              <a:ext cx="2083323" cy="2128503"/>
            </a:xfrm>
            <a:prstGeom prst="rect">
              <a:avLst/>
            </a:prstGeom>
            <a:ln w="12700">
              <a:miter lim="400000"/>
            </a:ln>
          </p:spPr>
        </p:pic>
      </p:grpSp>
    </p:spTree>
    <p:extLst>
      <p:ext uri="{BB962C8B-B14F-4D97-AF65-F5344CB8AC3E}">
        <p14:creationId xmlns:p14="http://schemas.microsoft.com/office/powerpoint/2010/main" val="3485395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6_Divider 1">
    <p:spTree>
      <p:nvGrpSpPr>
        <p:cNvPr id="1" name=""/>
        <p:cNvGrpSpPr/>
        <p:nvPr/>
      </p:nvGrpSpPr>
      <p:grpSpPr>
        <a:xfrm>
          <a:off x="0" y="0"/>
          <a:ext cx="0" cy="0"/>
          <a:chOff x="0" y="0"/>
          <a:chExt cx="0" cy="0"/>
        </a:xfrm>
      </p:grpSpPr>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latin typeface="Montserrat" pitchFamily="2" charset="77"/>
              </a:defRPr>
            </a:lvl1pPr>
          </a:lstStyle>
          <a:p>
            <a:fld id="{D8225FCD-C8BD-0A44-9961-FB1CAAEE0F5D}" type="slidenum">
              <a:rPr lang="en-US" smtClean="0"/>
              <a:pPr/>
              <a:t>‹#›</a:t>
            </a:fld>
            <a:endParaRPr lang="en-US"/>
          </a:p>
        </p:txBody>
      </p:sp>
      <p:sp>
        <p:nvSpPr>
          <p:cNvPr id="12" name="Title 1">
            <a:extLst>
              <a:ext uri="{FF2B5EF4-FFF2-40B4-BE49-F238E27FC236}">
                <a16:creationId xmlns:a16="http://schemas.microsoft.com/office/drawing/2014/main" id="{3E8F3253-B4E8-69BB-3E2D-AB4F9DCB2C0A}"/>
              </a:ext>
            </a:extLst>
          </p:cNvPr>
          <p:cNvSpPr>
            <a:spLocks noGrp="1"/>
          </p:cNvSpPr>
          <p:nvPr>
            <p:ph type="title" hasCustomPrompt="1"/>
          </p:nvPr>
        </p:nvSpPr>
        <p:spPr>
          <a:xfrm>
            <a:off x="152400" y="155104"/>
            <a:ext cx="10512425" cy="609600"/>
          </a:xfrm>
          <a:prstGeom prst="rect">
            <a:avLst/>
          </a:prstGeom>
        </p:spPr>
        <p:txBody>
          <a:bodyPr/>
          <a:lstStyle>
            <a:lvl1pPr>
              <a:defRPr lang="en-US" sz="3200" b="1" i="0" u="none" kern="1200" smtClean="0">
                <a:solidFill>
                  <a:schemeClr val="accent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F4D093B3-AB6F-845C-EB01-6E62BDA512C3}"/>
              </a:ext>
            </a:extLst>
          </p:cNvPr>
          <p:cNvCxnSpPr>
            <a:cxnSpLocks/>
          </p:cNvCxnSpPr>
          <p:nvPr userDrawn="1"/>
        </p:nvCxnSpPr>
        <p:spPr>
          <a:xfrm flipH="1">
            <a:off x="72424" y="787192"/>
            <a:ext cx="2311012" cy="0"/>
          </a:xfrm>
          <a:prstGeom prst="line">
            <a:avLst/>
          </a:prstGeom>
          <a:ln w="28575">
            <a:gradFill flip="none" rotWithShape="1">
              <a:gsLst>
                <a:gs pos="45000">
                  <a:schemeClr val="accent1"/>
                </a:gs>
                <a:gs pos="93000">
                  <a:schemeClr val="bg1"/>
                </a:gs>
                <a:gs pos="18000">
                  <a:schemeClr val="tx2"/>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46FC78B5-A4C2-1341-7805-24754065195F}"/>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accent2"/>
                </a:solidFill>
                <a:latin typeface="Montserrat" pitchFamily="2" charset="77"/>
                <a:cs typeface="Poppins" pitchFamily="2" charset="77"/>
              </a:rPr>
              <a:t>NASDAQ: INDP</a:t>
            </a:r>
          </a:p>
        </p:txBody>
      </p:sp>
      <p:grpSp>
        <p:nvGrpSpPr>
          <p:cNvPr id="15" name="Group 14">
            <a:extLst>
              <a:ext uri="{FF2B5EF4-FFF2-40B4-BE49-F238E27FC236}">
                <a16:creationId xmlns:a16="http://schemas.microsoft.com/office/drawing/2014/main" id="{05253609-BED1-42B8-1B4C-781571F5872C}"/>
              </a:ext>
            </a:extLst>
          </p:cNvPr>
          <p:cNvGrpSpPr/>
          <p:nvPr userDrawn="1"/>
        </p:nvGrpSpPr>
        <p:grpSpPr>
          <a:xfrm>
            <a:off x="10059563" y="225231"/>
            <a:ext cx="1900061" cy="420228"/>
            <a:chOff x="3567023" y="4763857"/>
            <a:chExt cx="5012815" cy="1108663"/>
          </a:xfrm>
        </p:grpSpPr>
        <p:pic>
          <p:nvPicPr>
            <p:cNvPr id="16" name="Picture 2" descr="Indaptus Therapeutics">
              <a:extLst>
                <a:ext uri="{FF2B5EF4-FFF2-40B4-BE49-F238E27FC236}">
                  <a16:creationId xmlns:a16="http://schemas.microsoft.com/office/drawing/2014/main" id="{6628DF61-E985-86A6-0357-79BA75866482}"/>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22300"/>
            <a:stretch/>
          </p:blipFill>
          <p:spPr bwMode="auto">
            <a:xfrm>
              <a:off x="4658264" y="4763857"/>
              <a:ext cx="3921574" cy="110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ndaptus Therapeutics">
              <a:extLst>
                <a:ext uri="{FF2B5EF4-FFF2-40B4-BE49-F238E27FC236}">
                  <a16:creationId xmlns:a16="http://schemas.microsoft.com/office/drawing/2014/main" id="{F63157D4-CEA7-4315-8244-C6BBEA7817C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67023" y="4812992"/>
              <a:ext cx="1018138" cy="10293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926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Divider 1">
    <p:spTree>
      <p:nvGrpSpPr>
        <p:cNvPr id="1" name=""/>
        <p:cNvGrpSpPr/>
        <p:nvPr/>
      </p:nvGrpSpPr>
      <p:grpSpPr>
        <a:xfrm>
          <a:off x="0" y="0"/>
          <a:ext cx="0" cy="0"/>
          <a:chOff x="0" y="0"/>
          <a:chExt cx="0" cy="0"/>
        </a:xfrm>
      </p:grpSpPr>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spTree>
    <p:extLst>
      <p:ext uri="{BB962C8B-B14F-4D97-AF65-F5344CB8AC3E}">
        <p14:creationId xmlns:p14="http://schemas.microsoft.com/office/powerpoint/2010/main" val="778836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7_Divider 1">
    <p:spTree>
      <p:nvGrpSpPr>
        <p:cNvPr id="1" name=""/>
        <p:cNvGrpSpPr/>
        <p:nvPr/>
      </p:nvGrpSpPr>
      <p:grpSpPr>
        <a:xfrm>
          <a:off x="0" y="0"/>
          <a:ext cx="0" cy="0"/>
          <a:chOff x="0" y="0"/>
          <a:chExt cx="0" cy="0"/>
        </a:xfrm>
      </p:grpSpPr>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sp>
        <p:nvSpPr>
          <p:cNvPr id="12" name="Title 1">
            <a:extLst>
              <a:ext uri="{FF2B5EF4-FFF2-40B4-BE49-F238E27FC236}">
                <a16:creationId xmlns:a16="http://schemas.microsoft.com/office/drawing/2014/main" id="{FC0BEAFE-AEBE-6496-8BDD-FA49FADAA5D2}"/>
              </a:ext>
            </a:extLst>
          </p:cNvPr>
          <p:cNvSpPr>
            <a:spLocks noGrp="1"/>
          </p:cNvSpPr>
          <p:nvPr>
            <p:ph type="title" hasCustomPrompt="1"/>
          </p:nvPr>
        </p:nvSpPr>
        <p:spPr>
          <a:xfrm>
            <a:off x="152400" y="35184"/>
            <a:ext cx="10512425" cy="609600"/>
          </a:xfrm>
          <a:prstGeom prst="rect">
            <a:avLst/>
          </a:prstGeom>
        </p:spPr>
        <p:txBody>
          <a:bodyPr/>
          <a:lstStyle>
            <a:lvl1pPr>
              <a:defRPr lang="en-US" sz="3200" u="none" kern="1200" smtClean="0">
                <a:solidFill>
                  <a:schemeClr val="tx1"/>
                </a:solidFill>
                <a:latin typeface="Poppins" pitchFamily="2" charset="77"/>
                <a:ea typeface="+mj-ea"/>
                <a:cs typeface="Poppins" pitchFamily="2" charset="77"/>
              </a:defRPr>
            </a:lvl1pPr>
          </a:lstStyle>
          <a:p>
            <a:r>
              <a:rPr lang="en-US" dirty="0"/>
              <a:t>CLICK TO EDIT MASTER TITLE STYLE</a:t>
            </a:r>
          </a:p>
        </p:txBody>
      </p:sp>
      <p:cxnSp>
        <p:nvCxnSpPr>
          <p:cNvPr id="4" name="Straight Connector 3">
            <a:extLst>
              <a:ext uri="{FF2B5EF4-FFF2-40B4-BE49-F238E27FC236}">
                <a16:creationId xmlns:a16="http://schemas.microsoft.com/office/drawing/2014/main" id="{33223A64-EE6B-B99B-E1BA-6EC2CE397F7F}"/>
              </a:ext>
            </a:extLst>
          </p:cNvPr>
          <p:cNvCxnSpPr>
            <a:cxnSpLocks/>
          </p:cNvCxnSpPr>
          <p:nvPr userDrawn="1"/>
        </p:nvCxnSpPr>
        <p:spPr>
          <a:xfrm flipH="1">
            <a:off x="72424" y="622302"/>
            <a:ext cx="11887201" cy="0"/>
          </a:xfrm>
          <a:prstGeom prst="line">
            <a:avLst/>
          </a:prstGeom>
          <a:ln w="28575">
            <a:gradFill flip="none" rotWithShape="1">
              <a:gsLst>
                <a:gs pos="45000">
                  <a:schemeClr val="accent1"/>
                </a:gs>
                <a:gs pos="93000">
                  <a:schemeClr val="bg1"/>
                </a:gs>
                <a:gs pos="18000">
                  <a:schemeClr val="accent2"/>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FD092C2D-A895-76C4-5284-3609C7943A8F}"/>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accent1"/>
                </a:solidFill>
                <a:latin typeface="Poppins" pitchFamily="2" charset="77"/>
                <a:cs typeface="Poppins" pitchFamily="2" charset="77"/>
              </a:rPr>
              <a:t>NASDAQ: YVR</a:t>
            </a:r>
          </a:p>
        </p:txBody>
      </p:sp>
      <p:grpSp>
        <p:nvGrpSpPr>
          <p:cNvPr id="6" name="Group 5">
            <a:extLst>
              <a:ext uri="{FF2B5EF4-FFF2-40B4-BE49-F238E27FC236}">
                <a16:creationId xmlns:a16="http://schemas.microsoft.com/office/drawing/2014/main" id="{64A30787-3611-AEA1-DE58-7484BB4FBD9E}"/>
              </a:ext>
            </a:extLst>
          </p:cNvPr>
          <p:cNvGrpSpPr/>
          <p:nvPr userDrawn="1"/>
        </p:nvGrpSpPr>
        <p:grpSpPr>
          <a:xfrm>
            <a:off x="11315449" y="217017"/>
            <a:ext cx="644176" cy="655679"/>
            <a:chOff x="7151077" y="-3141785"/>
            <a:chExt cx="2625969" cy="2672862"/>
          </a:xfrm>
        </p:grpSpPr>
        <p:sp>
          <p:nvSpPr>
            <p:cNvPr id="7" name="Rectangle 6">
              <a:extLst>
                <a:ext uri="{FF2B5EF4-FFF2-40B4-BE49-F238E27FC236}">
                  <a16:creationId xmlns:a16="http://schemas.microsoft.com/office/drawing/2014/main" id="{4866B81F-B657-5EAB-7095-CCDBAD70A221}"/>
                </a:ext>
              </a:extLst>
            </p:cNvPr>
            <p:cNvSpPr/>
            <p:nvPr userDrawn="1"/>
          </p:nvSpPr>
          <p:spPr>
            <a:xfrm>
              <a:off x="7151077" y="-3141785"/>
              <a:ext cx="2625969" cy="2672862"/>
            </a:xfrm>
            <a:prstGeom prst="rect">
              <a:avLst/>
            </a:prstGeom>
            <a:gradFill>
              <a:gsLst>
                <a:gs pos="26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Image" descr="Image">
              <a:extLst>
                <a:ext uri="{FF2B5EF4-FFF2-40B4-BE49-F238E27FC236}">
                  <a16:creationId xmlns:a16="http://schemas.microsoft.com/office/drawing/2014/main" id="{D01AEF88-1C7B-01A9-C50B-FEF70DB2AC7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22399" y="-2865561"/>
              <a:ext cx="2083323" cy="2128503"/>
            </a:xfrm>
            <a:prstGeom prst="rect">
              <a:avLst/>
            </a:prstGeom>
            <a:ln w="12700">
              <a:miter lim="400000"/>
            </a:ln>
          </p:spPr>
        </p:pic>
      </p:grpSp>
    </p:spTree>
    <p:extLst>
      <p:ext uri="{BB962C8B-B14F-4D97-AF65-F5344CB8AC3E}">
        <p14:creationId xmlns:p14="http://schemas.microsoft.com/office/powerpoint/2010/main" val="956439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5_Divider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419F35-3433-AB8E-8CDE-5E590504D493}"/>
              </a:ext>
            </a:extLst>
          </p:cNvPr>
          <p:cNvPicPr>
            <a:picLocks noChangeAspect="1"/>
          </p:cNvPicPr>
          <p:nvPr userDrawn="1"/>
        </p:nvPicPr>
        <p:blipFill>
          <a:blip r:embed="rId2">
            <a:alphaModFix amt="89000"/>
          </a:blip>
          <a:stretch>
            <a:fillRect/>
          </a:stretch>
        </p:blipFill>
        <p:spPr>
          <a:xfrm>
            <a:off x="-1" y="0"/>
            <a:ext cx="11557394" cy="6896803"/>
          </a:xfrm>
          <a:prstGeom prst="rect">
            <a:avLst/>
          </a:prstGeom>
        </p:spPr>
      </p:pic>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pic>
        <p:nvPicPr>
          <p:cNvPr id="4" name="Picture 3">
            <a:extLst>
              <a:ext uri="{FF2B5EF4-FFF2-40B4-BE49-F238E27FC236}">
                <a16:creationId xmlns:a16="http://schemas.microsoft.com/office/drawing/2014/main" id="{8D34C8E2-D845-ABCB-5106-19DE3E9F50F3}"/>
              </a:ext>
            </a:extLst>
          </p:cNvPr>
          <p:cNvPicPr>
            <a:picLocks noChangeAspect="1"/>
          </p:cNvPicPr>
          <p:nvPr userDrawn="1"/>
        </p:nvPicPr>
        <p:blipFill>
          <a:blip r:embed="rId2">
            <a:alphaModFix amt="89000"/>
          </a:blip>
          <a:stretch>
            <a:fillRect/>
          </a:stretch>
        </p:blipFill>
        <p:spPr>
          <a:xfrm>
            <a:off x="935666" y="35184"/>
            <a:ext cx="9071508" cy="6896803"/>
          </a:xfrm>
          <a:prstGeom prst="rect">
            <a:avLst/>
          </a:prstGeom>
          <a:effectLst>
            <a:outerShdw blurRad="50800" dist="50800" dir="5400000" algn="ctr" rotWithShape="0">
              <a:schemeClr val="bg1"/>
            </a:outerShdw>
          </a:effectLst>
        </p:spPr>
      </p:pic>
      <p:sp>
        <p:nvSpPr>
          <p:cNvPr id="3" name="Title 1">
            <a:extLst>
              <a:ext uri="{FF2B5EF4-FFF2-40B4-BE49-F238E27FC236}">
                <a16:creationId xmlns:a16="http://schemas.microsoft.com/office/drawing/2014/main" id="{1654BECC-08C9-32E4-94B0-E1D981C5D6E3}"/>
              </a:ext>
            </a:extLst>
          </p:cNvPr>
          <p:cNvSpPr>
            <a:spLocks noGrp="1"/>
          </p:cNvSpPr>
          <p:nvPr>
            <p:ph type="title" hasCustomPrompt="1"/>
          </p:nvPr>
        </p:nvSpPr>
        <p:spPr>
          <a:xfrm>
            <a:off x="152400" y="601241"/>
            <a:ext cx="10512425" cy="609600"/>
          </a:xfrm>
          <a:prstGeom prst="rect">
            <a:avLst/>
          </a:prstGeom>
        </p:spPr>
        <p:txBody>
          <a:bodyPr/>
          <a:lstStyle>
            <a:lvl1pPr>
              <a:defRPr lang="en-US" sz="3200" u="none" kern="1200" smtClean="0">
                <a:solidFill>
                  <a:schemeClr val="tx1"/>
                </a:solidFill>
                <a:latin typeface="Poppins" pitchFamily="2" charset="77"/>
                <a:ea typeface="+mj-ea"/>
                <a:cs typeface="Poppins" pitchFamily="2" charset="77"/>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DD661FF2-0E42-952A-E1A5-8EBD996FF8C1}"/>
              </a:ext>
            </a:extLst>
          </p:cNvPr>
          <p:cNvCxnSpPr>
            <a:cxnSpLocks/>
          </p:cNvCxnSpPr>
          <p:nvPr userDrawn="1"/>
        </p:nvCxnSpPr>
        <p:spPr>
          <a:xfrm flipH="1">
            <a:off x="72424" y="1187518"/>
            <a:ext cx="11887201" cy="0"/>
          </a:xfrm>
          <a:prstGeom prst="line">
            <a:avLst/>
          </a:prstGeom>
          <a:ln w="28575">
            <a:gradFill flip="none" rotWithShape="1">
              <a:gsLst>
                <a:gs pos="45000">
                  <a:schemeClr val="accent1"/>
                </a:gs>
                <a:gs pos="93000">
                  <a:schemeClr val="bg1"/>
                </a:gs>
                <a:gs pos="18000">
                  <a:schemeClr val="accent2"/>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9E735100-4AAF-F036-A35D-3F716DBBFCCA}"/>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accent1"/>
                </a:solidFill>
                <a:latin typeface="Poppins" pitchFamily="2" charset="77"/>
                <a:cs typeface="Poppins" pitchFamily="2" charset="77"/>
              </a:rPr>
              <a:t>NASDAQ: YVR</a:t>
            </a:r>
          </a:p>
        </p:txBody>
      </p:sp>
      <p:grpSp>
        <p:nvGrpSpPr>
          <p:cNvPr id="12" name="Group 11">
            <a:extLst>
              <a:ext uri="{FF2B5EF4-FFF2-40B4-BE49-F238E27FC236}">
                <a16:creationId xmlns:a16="http://schemas.microsoft.com/office/drawing/2014/main" id="{DB373E01-B41C-B922-D879-8D2F9090BBD6}"/>
              </a:ext>
            </a:extLst>
          </p:cNvPr>
          <p:cNvGrpSpPr/>
          <p:nvPr userDrawn="1"/>
        </p:nvGrpSpPr>
        <p:grpSpPr>
          <a:xfrm>
            <a:off x="11315449" y="217017"/>
            <a:ext cx="644176" cy="655679"/>
            <a:chOff x="7151077" y="-3141785"/>
            <a:chExt cx="2625969" cy="2672862"/>
          </a:xfrm>
        </p:grpSpPr>
        <p:sp>
          <p:nvSpPr>
            <p:cNvPr id="13" name="Rectangle 12">
              <a:extLst>
                <a:ext uri="{FF2B5EF4-FFF2-40B4-BE49-F238E27FC236}">
                  <a16:creationId xmlns:a16="http://schemas.microsoft.com/office/drawing/2014/main" id="{CEAFB2C0-C1E7-5E89-B337-626C3C5AB4DC}"/>
                </a:ext>
              </a:extLst>
            </p:cNvPr>
            <p:cNvSpPr/>
            <p:nvPr userDrawn="1"/>
          </p:nvSpPr>
          <p:spPr>
            <a:xfrm>
              <a:off x="7151077" y="-3141785"/>
              <a:ext cx="2625969" cy="2672862"/>
            </a:xfrm>
            <a:prstGeom prst="rect">
              <a:avLst/>
            </a:prstGeom>
            <a:gradFill>
              <a:gsLst>
                <a:gs pos="26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Image" descr="Image">
              <a:extLst>
                <a:ext uri="{FF2B5EF4-FFF2-40B4-BE49-F238E27FC236}">
                  <a16:creationId xmlns:a16="http://schemas.microsoft.com/office/drawing/2014/main" id="{2B189DA0-390A-80A9-CD70-E16DED7AA3F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2399" y="-2865561"/>
              <a:ext cx="2083323" cy="2128503"/>
            </a:xfrm>
            <a:prstGeom prst="rect">
              <a:avLst/>
            </a:prstGeom>
            <a:ln w="12700">
              <a:miter lim="400000"/>
            </a:ln>
          </p:spPr>
        </p:pic>
      </p:grpSp>
    </p:spTree>
    <p:extLst>
      <p:ext uri="{BB962C8B-B14F-4D97-AF65-F5344CB8AC3E}">
        <p14:creationId xmlns:p14="http://schemas.microsoft.com/office/powerpoint/2010/main" val="8997324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6_Divider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419F35-3433-AB8E-8CDE-5E590504D493}"/>
              </a:ext>
            </a:extLst>
          </p:cNvPr>
          <p:cNvPicPr>
            <a:picLocks noChangeAspect="1"/>
          </p:cNvPicPr>
          <p:nvPr userDrawn="1"/>
        </p:nvPicPr>
        <p:blipFill>
          <a:blip r:embed="rId2">
            <a:alphaModFix amt="89000"/>
          </a:blip>
          <a:stretch>
            <a:fillRect/>
          </a:stretch>
        </p:blipFill>
        <p:spPr>
          <a:xfrm>
            <a:off x="-1" y="0"/>
            <a:ext cx="8903369" cy="6896803"/>
          </a:xfrm>
          <a:prstGeom prst="rect">
            <a:avLst/>
          </a:prstGeom>
        </p:spPr>
      </p:pic>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pic>
        <p:nvPicPr>
          <p:cNvPr id="4" name="Picture 3">
            <a:extLst>
              <a:ext uri="{FF2B5EF4-FFF2-40B4-BE49-F238E27FC236}">
                <a16:creationId xmlns:a16="http://schemas.microsoft.com/office/drawing/2014/main" id="{8D34C8E2-D845-ABCB-5106-19DE3E9F50F3}"/>
              </a:ext>
            </a:extLst>
          </p:cNvPr>
          <p:cNvPicPr>
            <a:picLocks noChangeAspect="1"/>
          </p:cNvPicPr>
          <p:nvPr userDrawn="1"/>
        </p:nvPicPr>
        <p:blipFill>
          <a:blip r:embed="rId2">
            <a:alphaModFix amt="89000"/>
          </a:blip>
          <a:stretch>
            <a:fillRect/>
          </a:stretch>
        </p:blipFill>
        <p:spPr>
          <a:xfrm>
            <a:off x="-5" y="35184"/>
            <a:ext cx="6260129" cy="6896803"/>
          </a:xfrm>
          <a:prstGeom prst="rect">
            <a:avLst/>
          </a:prstGeom>
          <a:effectLst>
            <a:outerShdw blurRad="50800" dist="50800" dir="5400000" algn="ctr" rotWithShape="0">
              <a:schemeClr val="bg1"/>
            </a:outerShdw>
          </a:effectLst>
        </p:spPr>
      </p:pic>
      <p:sp>
        <p:nvSpPr>
          <p:cNvPr id="12" name="Title 1">
            <a:extLst>
              <a:ext uri="{FF2B5EF4-FFF2-40B4-BE49-F238E27FC236}">
                <a16:creationId xmlns:a16="http://schemas.microsoft.com/office/drawing/2014/main" id="{FC0BEAFE-AEBE-6496-8BDD-FA49FADAA5D2}"/>
              </a:ext>
            </a:extLst>
          </p:cNvPr>
          <p:cNvSpPr>
            <a:spLocks noGrp="1"/>
          </p:cNvSpPr>
          <p:nvPr>
            <p:ph type="title" hasCustomPrompt="1"/>
          </p:nvPr>
        </p:nvSpPr>
        <p:spPr>
          <a:xfrm>
            <a:off x="152400" y="35184"/>
            <a:ext cx="10512425" cy="609600"/>
          </a:xfrm>
          <a:prstGeom prst="rect">
            <a:avLst/>
          </a:prstGeom>
        </p:spPr>
        <p:txBody>
          <a:bodyPr/>
          <a:lstStyle>
            <a:lvl1pPr>
              <a:defRPr lang="en-US" sz="3200" u="none" kern="1200" smtClean="0">
                <a:solidFill>
                  <a:schemeClr val="tx1"/>
                </a:solidFill>
                <a:latin typeface="Poppins" pitchFamily="2" charset="77"/>
                <a:ea typeface="+mj-ea"/>
                <a:cs typeface="Poppins" pitchFamily="2" charset="77"/>
              </a:defRPr>
            </a:lvl1pPr>
          </a:lstStyle>
          <a:p>
            <a:r>
              <a:rPr lang="en-US" dirty="0"/>
              <a:t>CLICK TO EDIT MASTER TITLE STYLE</a:t>
            </a:r>
          </a:p>
        </p:txBody>
      </p:sp>
      <p:cxnSp>
        <p:nvCxnSpPr>
          <p:cNvPr id="5" name="Straight Connector 4">
            <a:extLst>
              <a:ext uri="{FF2B5EF4-FFF2-40B4-BE49-F238E27FC236}">
                <a16:creationId xmlns:a16="http://schemas.microsoft.com/office/drawing/2014/main" id="{CC21F727-A2E4-4E1A-6A17-BB6504D067FF}"/>
              </a:ext>
            </a:extLst>
          </p:cNvPr>
          <p:cNvCxnSpPr>
            <a:cxnSpLocks/>
          </p:cNvCxnSpPr>
          <p:nvPr userDrawn="1"/>
        </p:nvCxnSpPr>
        <p:spPr>
          <a:xfrm flipH="1">
            <a:off x="72424" y="622302"/>
            <a:ext cx="11887201" cy="0"/>
          </a:xfrm>
          <a:prstGeom prst="line">
            <a:avLst/>
          </a:prstGeom>
          <a:ln w="28575">
            <a:gradFill flip="none" rotWithShape="1">
              <a:gsLst>
                <a:gs pos="45000">
                  <a:schemeClr val="accent1"/>
                </a:gs>
                <a:gs pos="93000">
                  <a:schemeClr val="bg1"/>
                </a:gs>
                <a:gs pos="18000">
                  <a:schemeClr val="accent2"/>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477B4B1E-5946-D9B8-AB2A-2D333F381EBA}"/>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accent1"/>
                </a:solidFill>
                <a:latin typeface="Poppins" pitchFamily="2" charset="77"/>
                <a:cs typeface="Poppins" pitchFamily="2" charset="77"/>
              </a:rPr>
              <a:t>NASDAQ: YVR</a:t>
            </a:r>
          </a:p>
        </p:txBody>
      </p:sp>
      <p:grpSp>
        <p:nvGrpSpPr>
          <p:cNvPr id="9" name="Group 8">
            <a:extLst>
              <a:ext uri="{FF2B5EF4-FFF2-40B4-BE49-F238E27FC236}">
                <a16:creationId xmlns:a16="http://schemas.microsoft.com/office/drawing/2014/main" id="{5D13EA3D-FE92-2195-D89A-A37852A1F70C}"/>
              </a:ext>
            </a:extLst>
          </p:cNvPr>
          <p:cNvGrpSpPr/>
          <p:nvPr userDrawn="1"/>
        </p:nvGrpSpPr>
        <p:grpSpPr>
          <a:xfrm>
            <a:off x="11315449" y="217017"/>
            <a:ext cx="644176" cy="655679"/>
            <a:chOff x="7151077" y="-3141785"/>
            <a:chExt cx="2625969" cy="2672862"/>
          </a:xfrm>
        </p:grpSpPr>
        <p:sp>
          <p:nvSpPr>
            <p:cNvPr id="10" name="Rectangle 9">
              <a:extLst>
                <a:ext uri="{FF2B5EF4-FFF2-40B4-BE49-F238E27FC236}">
                  <a16:creationId xmlns:a16="http://schemas.microsoft.com/office/drawing/2014/main" id="{3A4010E9-40D2-6107-46BC-BE6E4ED5CAC9}"/>
                </a:ext>
              </a:extLst>
            </p:cNvPr>
            <p:cNvSpPr/>
            <p:nvPr userDrawn="1"/>
          </p:nvSpPr>
          <p:spPr>
            <a:xfrm>
              <a:off x="7151077" y="-3141785"/>
              <a:ext cx="2625969" cy="2672862"/>
            </a:xfrm>
            <a:prstGeom prst="rect">
              <a:avLst/>
            </a:prstGeom>
            <a:gradFill>
              <a:gsLst>
                <a:gs pos="26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Image" descr="Image">
              <a:extLst>
                <a:ext uri="{FF2B5EF4-FFF2-40B4-BE49-F238E27FC236}">
                  <a16:creationId xmlns:a16="http://schemas.microsoft.com/office/drawing/2014/main" id="{7BF3644E-0D5E-F34C-4BE1-DB9376466E6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2399" y="-2865561"/>
              <a:ext cx="2083323" cy="2128503"/>
            </a:xfrm>
            <a:prstGeom prst="rect">
              <a:avLst/>
            </a:prstGeom>
            <a:ln w="12700">
              <a:miter lim="400000"/>
            </a:ln>
          </p:spPr>
        </p:pic>
      </p:grpSp>
    </p:spTree>
    <p:extLst>
      <p:ext uri="{BB962C8B-B14F-4D97-AF65-F5344CB8AC3E}">
        <p14:creationId xmlns:p14="http://schemas.microsoft.com/office/powerpoint/2010/main" val="3898390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1_Divider 1">
    <p:spTree>
      <p:nvGrpSpPr>
        <p:cNvPr id="1" name=""/>
        <p:cNvGrpSpPr/>
        <p:nvPr/>
      </p:nvGrpSpPr>
      <p:grpSpPr>
        <a:xfrm>
          <a:off x="0" y="0"/>
          <a:ext cx="0" cy="0"/>
          <a:chOff x="0" y="0"/>
          <a:chExt cx="0" cy="0"/>
        </a:xfrm>
      </p:grpSpPr>
      <p:sp>
        <p:nvSpPr>
          <p:cNvPr id="34" name="Slide Number Placeholder 11">
            <a:extLst>
              <a:ext uri="{FF2B5EF4-FFF2-40B4-BE49-F238E27FC236}">
                <a16:creationId xmlns:a16="http://schemas.microsoft.com/office/drawing/2014/main" id="{F200B8B8-102B-3D43-EECE-1909835EB247}"/>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sp>
        <p:nvSpPr>
          <p:cNvPr id="5" name="TextBox 4">
            <a:extLst>
              <a:ext uri="{FF2B5EF4-FFF2-40B4-BE49-F238E27FC236}">
                <a16:creationId xmlns:a16="http://schemas.microsoft.com/office/drawing/2014/main" id="{8DF5B6E4-AFEE-FD38-ED6D-040E7E69C358}"/>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accent1"/>
                </a:solidFill>
                <a:latin typeface="Poppins" pitchFamily="2" charset="77"/>
                <a:cs typeface="Poppins" pitchFamily="2" charset="77"/>
              </a:rPr>
              <a:t>NASDAQ: YVR</a:t>
            </a:r>
          </a:p>
        </p:txBody>
      </p:sp>
      <p:pic>
        <p:nvPicPr>
          <p:cNvPr id="3" name="Picture 2">
            <a:extLst>
              <a:ext uri="{FF2B5EF4-FFF2-40B4-BE49-F238E27FC236}">
                <a16:creationId xmlns:a16="http://schemas.microsoft.com/office/drawing/2014/main" id="{9109FC8C-16DE-C193-7D92-3F0E6D91EA4D}"/>
              </a:ext>
            </a:extLst>
          </p:cNvPr>
          <p:cNvPicPr>
            <a:picLocks noChangeAspect="1" noChangeArrowheads="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1" y="470537"/>
            <a:ext cx="12189253" cy="13049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4AF771E-CE37-25FF-62CE-EEF4EF7F7C61}"/>
              </a:ext>
            </a:extLst>
          </p:cNvPr>
          <p:cNvPicPr>
            <a:picLocks noChangeAspect="1"/>
          </p:cNvPicPr>
          <p:nvPr userDrawn="1"/>
        </p:nvPicPr>
        <p:blipFill>
          <a:blip r:embed="rId3">
            <a:alphaModFix amt="89000"/>
          </a:blip>
          <a:stretch>
            <a:fillRect/>
          </a:stretch>
        </p:blipFill>
        <p:spPr>
          <a:xfrm rot="16200000">
            <a:off x="5940524" y="-4285933"/>
            <a:ext cx="307778" cy="12188825"/>
          </a:xfrm>
          <a:prstGeom prst="rect">
            <a:avLst/>
          </a:prstGeom>
          <a:effectLst>
            <a:outerShdw blurRad="50800" dist="50800" dir="5400000" algn="ctr" rotWithShape="0">
              <a:schemeClr val="bg1"/>
            </a:outerShdw>
          </a:effectLst>
        </p:spPr>
      </p:pic>
      <p:sp>
        <p:nvSpPr>
          <p:cNvPr id="17" name="Title 1">
            <a:extLst>
              <a:ext uri="{FF2B5EF4-FFF2-40B4-BE49-F238E27FC236}">
                <a16:creationId xmlns:a16="http://schemas.microsoft.com/office/drawing/2014/main" id="{92ABC0B9-05DA-1189-AEDE-830E1EB8147F}"/>
              </a:ext>
            </a:extLst>
          </p:cNvPr>
          <p:cNvSpPr>
            <a:spLocks noGrp="1"/>
          </p:cNvSpPr>
          <p:nvPr>
            <p:ph type="title" hasCustomPrompt="1"/>
          </p:nvPr>
        </p:nvSpPr>
        <p:spPr>
          <a:xfrm>
            <a:off x="152400" y="513432"/>
            <a:ext cx="10512425" cy="609600"/>
          </a:xfrm>
          <a:prstGeom prst="rect">
            <a:avLst/>
          </a:prstGeom>
        </p:spPr>
        <p:txBody>
          <a:bodyPr/>
          <a:lstStyle>
            <a:lvl1pPr>
              <a:defRPr lang="en-US" sz="3200" b="1" i="0" u="none" kern="1200" dirty="0">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dirty="0"/>
              <a:t>CLICK TO EDIT MASTER TITLE STYLE</a:t>
            </a:r>
          </a:p>
        </p:txBody>
      </p:sp>
      <p:sp>
        <p:nvSpPr>
          <p:cNvPr id="2" name="Slide Number Placeholder 11">
            <a:extLst>
              <a:ext uri="{FF2B5EF4-FFF2-40B4-BE49-F238E27FC236}">
                <a16:creationId xmlns:a16="http://schemas.microsoft.com/office/drawing/2014/main" id="{896F2D6D-26FD-478D-94F0-B63C6A99D440}"/>
              </a:ext>
            </a:extLst>
          </p:cNvPr>
          <p:cNvSpPr txBox="1">
            <a:spLocks/>
          </p:cNvSpPr>
          <p:nvPr userDrawn="1"/>
        </p:nvSpPr>
        <p:spPr>
          <a:xfrm>
            <a:off x="11557394" y="6530621"/>
            <a:ext cx="402231" cy="366183"/>
          </a:xfrm>
          <a:prstGeom prst="rect">
            <a:avLst/>
          </a:prstGeom>
        </p:spPr>
        <p:txBody>
          <a:bodyPr vert="horz" lIns="91440" tIns="45720" rIns="91440" bIns="45720" rtlCol="0" anchor="ctr"/>
          <a:lstStyle>
            <a:defPPr>
              <a:defRPr lang="en-US"/>
            </a:defPPr>
            <a:lvl1pPr marL="0" algn="r" defTabSz="609493" rtl="0" eaLnBrk="1" latinLnBrk="0" hangingPunct="1">
              <a:defRPr sz="933" kern="1200">
                <a:solidFill>
                  <a:schemeClr val="tx1">
                    <a:tint val="75000"/>
                  </a:schemeClr>
                </a:solidFill>
                <a:latin typeface="Montserrat" pitchFamily="2" charset="77"/>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fld id="{D8225FCD-C8BD-0A44-9961-FB1CAAEE0F5D}" type="slidenum">
              <a:rPr lang="en-US" smtClean="0"/>
              <a:pPr/>
              <a:t>‹#›</a:t>
            </a:fld>
            <a:endParaRPr lang="en-US"/>
          </a:p>
        </p:txBody>
      </p:sp>
      <p:cxnSp>
        <p:nvCxnSpPr>
          <p:cNvPr id="6" name="Straight Connector 5">
            <a:extLst>
              <a:ext uri="{FF2B5EF4-FFF2-40B4-BE49-F238E27FC236}">
                <a16:creationId xmlns:a16="http://schemas.microsoft.com/office/drawing/2014/main" id="{2B10F8B3-1E5B-63F5-C83C-1F86ECB6882C}"/>
              </a:ext>
            </a:extLst>
          </p:cNvPr>
          <p:cNvCxnSpPr>
            <a:cxnSpLocks/>
          </p:cNvCxnSpPr>
          <p:nvPr userDrawn="1"/>
        </p:nvCxnSpPr>
        <p:spPr>
          <a:xfrm flipH="1">
            <a:off x="72424" y="622302"/>
            <a:ext cx="2311012" cy="0"/>
          </a:xfrm>
          <a:prstGeom prst="line">
            <a:avLst/>
          </a:prstGeom>
          <a:ln w="28575">
            <a:gradFill flip="none" rotWithShape="1">
              <a:gsLst>
                <a:gs pos="45000">
                  <a:schemeClr val="accent1"/>
                </a:gs>
                <a:gs pos="93000">
                  <a:schemeClr val="bg1"/>
                </a:gs>
                <a:gs pos="18000">
                  <a:schemeClr val="accent2"/>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EDEC73E2-6F26-B392-384E-7899875C1F8B}"/>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tx2"/>
                </a:solidFill>
                <a:latin typeface="Montserrat" pitchFamily="2" charset="77"/>
                <a:cs typeface="Poppins" pitchFamily="2" charset="77"/>
              </a:rPr>
              <a:t>NASDAQ: YVR</a:t>
            </a:r>
          </a:p>
        </p:txBody>
      </p:sp>
      <p:pic>
        <p:nvPicPr>
          <p:cNvPr id="8" name="Picture 7" descr="Shape&#10;&#10;Description automatically generated with low confidence">
            <a:extLst>
              <a:ext uri="{FF2B5EF4-FFF2-40B4-BE49-F238E27FC236}">
                <a16:creationId xmlns:a16="http://schemas.microsoft.com/office/drawing/2014/main" id="{F1524A43-8FA3-1F95-B328-980598655E2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303946" y="217017"/>
            <a:ext cx="655679" cy="655679"/>
          </a:xfrm>
          <a:prstGeom prst="rect">
            <a:avLst/>
          </a:prstGeom>
        </p:spPr>
      </p:pic>
    </p:spTree>
    <p:extLst>
      <p:ext uri="{BB962C8B-B14F-4D97-AF65-F5344CB8AC3E}">
        <p14:creationId xmlns:p14="http://schemas.microsoft.com/office/powerpoint/2010/main" val="2314272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6_Divider 1">
    <p:spTree>
      <p:nvGrpSpPr>
        <p:cNvPr id="1" name=""/>
        <p:cNvGrpSpPr/>
        <p:nvPr/>
      </p:nvGrpSpPr>
      <p:grpSpPr>
        <a:xfrm>
          <a:off x="0" y="0"/>
          <a:ext cx="0" cy="0"/>
          <a:chOff x="0" y="0"/>
          <a:chExt cx="0" cy="0"/>
        </a:xfrm>
      </p:grpSpPr>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spTree>
    <p:extLst>
      <p:ext uri="{BB962C8B-B14F-4D97-AF65-F5344CB8AC3E}">
        <p14:creationId xmlns:p14="http://schemas.microsoft.com/office/powerpoint/2010/main" val="31367858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5_Divi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0E6EB5-52B7-2F3A-9F70-FAAC97D39232}"/>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47187" t="2728" r="5075" b="1354"/>
          <a:stretch/>
        </p:blipFill>
        <p:spPr bwMode="auto">
          <a:xfrm>
            <a:off x="4531056" y="-3617"/>
            <a:ext cx="7657769" cy="68616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D419F35-3433-AB8E-8CDE-5E590504D493}"/>
              </a:ext>
            </a:extLst>
          </p:cNvPr>
          <p:cNvPicPr>
            <a:picLocks noChangeAspect="1"/>
          </p:cNvPicPr>
          <p:nvPr userDrawn="1"/>
        </p:nvPicPr>
        <p:blipFill>
          <a:blip r:embed="rId3">
            <a:alphaModFix amt="89000"/>
          </a:blip>
          <a:stretch>
            <a:fillRect/>
          </a:stretch>
        </p:blipFill>
        <p:spPr>
          <a:xfrm>
            <a:off x="-1" y="0"/>
            <a:ext cx="8903369" cy="6896803"/>
          </a:xfrm>
          <a:prstGeom prst="rect">
            <a:avLst/>
          </a:prstGeom>
        </p:spPr>
      </p:pic>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pic>
        <p:nvPicPr>
          <p:cNvPr id="4" name="Picture 3">
            <a:extLst>
              <a:ext uri="{FF2B5EF4-FFF2-40B4-BE49-F238E27FC236}">
                <a16:creationId xmlns:a16="http://schemas.microsoft.com/office/drawing/2014/main" id="{8D34C8E2-D845-ABCB-5106-19DE3E9F50F3}"/>
              </a:ext>
            </a:extLst>
          </p:cNvPr>
          <p:cNvPicPr>
            <a:picLocks noChangeAspect="1"/>
          </p:cNvPicPr>
          <p:nvPr userDrawn="1"/>
        </p:nvPicPr>
        <p:blipFill>
          <a:blip r:embed="rId3">
            <a:alphaModFix amt="89000"/>
          </a:blip>
          <a:stretch>
            <a:fillRect/>
          </a:stretch>
        </p:blipFill>
        <p:spPr>
          <a:xfrm>
            <a:off x="1804047" y="-3617"/>
            <a:ext cx="7657767" cy="6900420"/>
          </a:xfrm>
          <a:prstGeom prst="rect">
            <a:avLst/>
          </a:prstGeom>
          <a:effectLst>
            <a:outerShdw blurRad="50800" dist="50800" dir="5400000" algn="ctr" rotWithShape="0">
              <a:schemeClr val="bg1"/>
            </a:outerShdw>
          </a:effectLst>
        </p:spPr>
      </p:pic>
      <p:sp>
        <p:nvSpPr>
          <p:cNvPr id="5" name="Title 1">
            <a:extLst>
              <a:ext uri="{FF2B5EF4-FFF2-40B4-BE49-F238E27FC236}">
                <a16:creationId xmlns:a16="http://schemas.microsoft.com/office/drawing/2014/main" id="{840D5CAE-FF2E-1B2F-7DC1-06089EBA70E1}"/>
              </a:ext>
            </a:extLst>
          </p:cNvPr>
          <p:cNvSpPr>
            <a:spLocks noGrp="1"/>
          </p:cNvSpPr>
          <p:nvPr>
            <p:ph type="title" hasCustomPrompt="1"/>
          </p:nvPr>
        </p:nvSpPr>
        <p:spPr>
          <a:xfrm>
            <a:off x="152400" y="155104"/>
            <a:ext cx="10512425" cy="609600"/>
          </a:xfrm>
          <a:prstGeom prst="rect">
            <a:avLst/>
          </a:prstGeom>
        </p:spPr>
        <p:txBody>
          <a:bodyPr/>
          <a:lstStyle>
            <a:lvl1pPr>
              <a:defRPr lang="en-US" sz="3200" b="1" i="0" u="none" kern="1200" smtClean="0">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0FB596A9-F322-2DC1-3889-408B41698627}"/>
              </a:ext>
            </a:extLst>
          </p:cNvPr>
          <p:cNvCxnSpPr>
            <a:cxnSpLocks/>
          </p:cNvCxnSpPr>
          <p:nvPr userDrawn="1"/>
        </p:nvCxnSpPr>
        <p:spPr>
          <a:xfrm flipH="1">
            <a:off x="72424" y="787192"/>
            <a:ext cx="2311012" cy="0"/>
          </a:xfrm>
          <a:prstGeom prst="line">
            <a:avLst/>
          </a:prstGeom>
          <a:ln w="28575">
            <a:gradFill flip="none" rotWithShape="1">
              <a:gsLst>
                <a:gs pos="45000">
                  <a:schemeClr val="accent1"/>
                </a:gs>
                <a:gs pos="93000">
                  <a:schemeClr val="bg1"/>
                </a:gs>
                <a:gs pos="18000">
                  <a:schemeClr val="accent2"/>
                </a:gs>
              </a:gsLst>
              <a:lin ang="10800000" scaled="1"/>
              <a:tileRect/>
            </a:gradFill>
          </a:ln>
        </p:spPr>
        <p:style>
          <a:lnRef idx="1">
            <a:schemeClr val="accent2"/>
          </a:lnRef>
          <a:fillRef idx="0">
            <a:schemeClr val="accent2"/>
          </a:fillRef>
          <a:effectRef idx="0">
            <a:schemeClr val="accent2"/>
          </a:effectRef>
          <a:fontRef idx="minor">
            <a:schemeClr val="tx1"/>
          </a:fontRef>
        </p:style>
      </p:cxnSp>
      <p:pic>
        <p:nvPicPr>
          <p:cNvPr id="9" name="Image" descr="Image">
            <a:extLst>
              <a:ext uri="{FF2B5EF4-FFF2-40B4-BE49-F238E27FC236}">
                <a16:creationId xmlns:a16="http://schemas.microsoft.com/office/drawing/2014/main" id="{5958410C-AA3B-47CD-4F3E-392501E4C0E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303946" y="217017"/>
            <a:ext cx="655679" cy="669899"/>
          </a:xfrm>
          <a:prstGeom prst="rect">
            <a:avLst/>
          </a:prstGeom>
          <a:ln w="12700">
            <a:miter lim="400000"/>
          </a:ln>
        </p:spPr>
      </p:pic>
      <p:sp>
        <p:nvSpPr>
          <p:cNvPr id="10" name="TextBox 9">
            <a:extLst>
              <a:ext uri="{FF2B5EF4-FFF2-40B4-BE49-F238E27FC236}">
                <a16:creationId xmlns:a16="http://schemas.microsoft.com/office/drawing/2014/main" id="{F94FF73F-56FA-C27D-28C8-C893F3969820}"/>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tx2"/>
                </a:solidFill>
                <a:latin typeface="Montserrat" pitchFamily="2" charset="77"/>
                <a:cs typeface="Poppins" pitchFamily="2" charset="77"/>
              </a:rPr>
              <a:t>NASDAQ: YVR</a:t>
            </a:r>
          </a:p>
        </p:txBody>
      </p:sp>
    </p:spTree>
    <p:extLst>
      <p:ext uri="{BB962C8B-B14F-4D97-AF65-F5344CB8AC3E}">
        <p14:creationId xmlns:p14="http://schemas.microsoft.com/office/powerpoint/2010/main" val="2653019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0_Divi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0E6EB5-52B7-2F3A-9F70-FAAC97D39232}"/>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15437" r="4585"/>
          <a:stretch/>
        </p:blipFill>
        <p:spPr bwMode="auto">
          <a:xfrm>
            <a:off x="4531056" y="1"/>
            <a:ext cx="765776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D419F35-3433-AB8E-8CDE-5E590504D493}"/>
              </a:ext>
            </a:extLst>
          </p:cNvPr>
          <p:cNvPicPr>
            <a:picLocks noChangeAspect="1"/>
          </p:cNvPicPr>
          <p:nvPr userDrawn="1"/>
        </p:nvPicPr>
        <p:blipFill>
          <a:blip r:embed="rId3">
            <a:alphaModFix amt="89000"/>
          </a:blip>
          <a:stretch>
            <a:fillRect/>
          </a:stretch>
        </p:blipFill>
        <p:spPr>
          <a:xfrm>
            <a:off x="-1" y="0"/>
            <a:ext cx="8903369" cy="6896803"/>
          </a:xfrm>
          <a:prstGeom prst="rect">
            <a:avLst/>
          </a:prstGeom>
        </p:spPr>
      </p:pic>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pic>
        <p:nvPicPr>
          <p:cNvPr id="4" name="Picture 3">
            <a:extLst>
              <a:ext uri="{FF2B5EF4-FFF2-40B4-BE49-F238E27FC236}">
                <a16:creationId xmlns:a16="http://schemas.microsoft.com/office/drawing/2014/main" id="{8D34C8E2-D845-ABCB-5106-19DE3E9F50F3}"/>
              </a:ext>
            </a:extLst>
          </p:cNvPr>
          <p:cNvPicPr>
            <a:picLocks noChangeAspect="1"/>
          </p:cNvPicPr>
          <p:nvPr userDrawn="1"/>
        </p:nvPicPr>
        <p:blipFill>
          <a:blip r:embed="rId3">
            <a:alphaModFix amt="89000"/>
          </a:blip>
          <a:stretch>
            <a:fillRect/>
          </a:stretch>
        </p:blipFill>
        <p:spPr>
          <a:xfrm>
            <a:off x="4413504" y="0"/>
            <a:ext cx="6132591" cy="6896803"/>
          </a:xfrm>
          <a:prstGeom prst="rect">
            <a:avLst/>
          </a:prstGeom>
          <a:effectLst>
            <a:outerShdw blurRad="50800" dist="50800" dir="5400000" algn="ctr" rotWithShape="0">
              <a:schemeClr val="bg1"/>
            </a:outerShdw>
          </a:effectLst>
        </p:spPr>
      </p:pic>
      <p:sp>
        <p:nvSpPr>
          <p:cNvPr id="2" name="TextBox 1">
            <a:extLst>
              <a:ext uri="{FF2B5EF4-FFF2-40B4-BE49-F238E27FC236}">
                <a16:creationId xmlns:a16="http://schemas.microsoft.com/office/drawing/2014/main" id="{C2ABE096-307D-6D7A-8A50-E134175419BB}"/>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tx2"/>
                </a:solidFill>
                <a:latin typeface="Montserrat" pitchFamily="2" charset="77"/>
                <a:cs typeface="Poppins" pitchFamily="2" charset="77"/>
              </a:rPr>
              <a:t>NASDAQ: YVR</a:t>
            </a:r>
          </a:p>
        </p:txBody>
      </p:sp>
      <p:pic>
        <p:nvPicPr>
          <p:cNvPr id="12" name="Image" descr="Image">
            <a:extLst>
              <a:ext uri="{FF2B5EF4-FFF2-40B4-BE49-F238E27FC236}">
                <a16:creationId xmlns:a16="http://schemas.microsoft.com/office/drawing/2014/main" id="{4CE551E7-8C7C-7133-F2FF-118CE0EF329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303946" y="217017"/>
            <a:ext cx="655679" cy="669899"/>
          </a:xfrm>
          <a:prstGeom prst="rect">
            <a:avLst/>
          </a:prstGeom>
          <a:ln w="12700">
            <a:miter lim="400000"/>
          </a:ln>
        </p:spPr>
      </p:pic>
      <p:sp>
        <p:nvSpPr>
          <p:cNvPr id="13" name="Title 1">
            <a:extLst>
              <a:ext uri="{FF2B5EF4-FFF2-40B4-BE49-F238E27FC236}">
                <a16:creationId xmlns:a16="http://schemas.microsoft.com/office/drawing/2014/main" id="{8FFE20AF-D0AD-884F-4799-18658B0403DD}"/>
              </a:ext>
            </a:extLst>
          </p:cNvPr>
          <p:cNvSpPr>
            <a:spLocks noGrp="1"/>
          </p:cNvSpPr>
          <p:nvPr>
            <p:ph type="title" hasCustomPrompt="1"/>
          </p:nvPr>
        </p:nvSpPr>
        <p:spPr>
          <a:xfrm>
            <a:off x="152400" y="155104"/>
            <a:ext cx="10512425" cy="609600"/>
          </a:xfrm>
          <a:prstGeom prst="rect">
            <a:avLst/>
          </a:prstGeom>
        </p:spPr>
        <p:txBody>
          <a:bodyPr/>
          <a:lstStyle>
            <a:lvl1pPr>
              <a:defRPr lang="en-US" sz="3200" b="1" i="0" u="none" kern="1200" smtClean="0">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58BB52F0-1EFD-AF21-16D5-80E46AC77A51}"/>
              </a:ext>
            </a:extLst>
          </p:cNvPr>
          <p:cNvCxnSpPr>
            <a:cxnSpLocks/>
          </p:cNvCxnSpPr>
          <p:nvPr userDrawn="1"/>
        </p:nvCxnSpPr>
        <p:spPr>
          <a:xfrm flipH="1">
            <a:off x="72424" y="787192"/>
            <a:ext cx="2311012" cy="0"/>
          </a:xfrm>
          <a:prstGeom prst="line">
            <a:avLst/>
          </a:prstGeom>
          <a:ln w="28575">
            <a:gradFill flip="none" rotWithShape="1">
              <a:gsLst>
                <a:gs pos="45000">
                  <a:schemeClr val="accent1"/>
                </a:gs>
                <a:gs pos="93000">
                  <a:schemeClr val="bg1"/>
                </a:gs>
                <a:gs pos="18000">
                  <a:schemeClr val="accent2"/>
                </a:gs>
              </a:gsLst>
              <a:lin ang="10800000" scaled="1"/>
              <a:tileRect/>
            </a:gra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08676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4_Divider 1">
    <p:spTree>
      <p:nvGrpSpPr>
        <p:cNvPr id="1" name=""/>
        <p:cNvGrpSpPr/>
        <p:nvPr/>
      </p:nvGrpSpPr>
      <p:grpSpPr>
        <a:xfrm>
          <a:off x="0" y="0"/>
          <a:ext cx="0" cy="0"/>
          <a:chOff x="0" y="0"/>
          <a:chExt cx="0" cy="0"/>
        </a:xfrm>
      </p:grpSpPr>
      <p:sp>
        <p:nvSpPr>
          <p:cNvPr id="31" name="Slide Number Placeholder 11">
            <a:extLst>
              <a:ext uri="{FF2B5EF4-FFF2-40B4-BE49-F238E27FC236}">
                <a16:creationId xmlns:a16="http://schemas.microsoft.com/office/drawing/2014/main" id="{C17A8A24-6BDD-4731-CD8F-04604305E23D}"/>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spTree>
    <p:extLst>
      <p:ext uri="{BB962C8B-B14F-4D97-AF65-F5344CB8AC3E}">
        <p14:creationId xmlns:p14="http://schemas.microsoft.com/office/powerpoint/2010/main" val="3072836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5_Divider 1">
    <p:spTree>
      <p:nvGrpSpPr>
        <p:cNvPr id="1" name=""/>
        <p:cNvGrpSpPr/>
        <p:nvPr/>
      </p:nvGrpSpPr>
      <p:grpSpPr>
        <a:xfrm>
          <a:off x="0" y="0"/>
          <a:ext cx="0" cy="0"/>
          <a:chOff x="0" y="0"/>
          <a:chExt cx="0" cy="0"/>
        </a:xfrm>
      </p:grpSpPr>
      <p:sp>
        <p:nvSpPr>
          <p:cNvPr id="31" name="Slide Number Placeholder 11">
            <a:extLst>
              <a:ext uri="{FF2B5EF4-FFF2-40B4-BE49-F238E27FC236}">
                <a16:creationId xmlns:a16="http://schemas.microsoft.com/office/drawing/2014/main" id="{C17A8A24-6BDD-4731-CD8F-04604305E23D}"/>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spTree>
    <p:extLst>
      <p:ext uri="{BB962C8B-B14F-4D97-AF65-F5344CB8AC3E}">
        <p14:creationId xmlns:p14="http://schemas.microsoft.com/office/powerpoint/2010/main" val="2878395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7_Divider 1">
    <p:spTree>
      <p:nvGrpSpPr>
        <p:cNvPr id="1" name=""/>
        <p:cNvGrpSpPr/>
        <p:nvPr/>
      </p:nvGrpSpPr>
      <p:grpSpPr>
        <a:xfrm>
          <a:off x="0" y="0"/>
          <a:ext cx="0" cy="0"/>
          <a:chOff x="0" y="0"/>
          <a:chExt cx="0" cy="0"/>
        </a:xfrm>
      </p:grpSpPr>
      <p:sp>
        <p:nvSpPr>
          <p:cNvPr id="9" name="Slide Number Placeholder 11">
            <a:extLst>
              <a:ext uri="{FF2B5EF4-FFF2-40B4-BE49-F238E27FC236}">
                <a16:creationId xmlns:a16="http://schemas.microsoft.com/office/drawing/2014/main" id="{EB6783FA-4E62-3EA6-7CCF-3D3ACABB4494}"/>
              </a:ext>
            </a:extLst>
          </p:cNvPr>
          <p:cNvSpPr txBox="1">
            <a:spLocks/>
          </p:cNvSpPr>
          <p:nvPr userDrawn="1"/>
        </p:nvSpPr>
        <p:spPr>
          <a:xfrm>
            <a:off x="11557394" y="6530621"/>
            <a:ext cx="402231" cy="366183"/>
          </a:xfrm>
          <a:prstGeom prst="rect">
            <a:avLst/>
          </a:prstGeom>
        </p:spPr>
        <p:txBody>
          <a:bodyPr vert="horz" lIns="91440" tIns="45720" rIns="91440" bIns="45720" rtlCol="0" anchor="ctr"/>
          <a:lstStyle>
            <a:defPPr>
              <a:defRPr lang="en-US"/>
            </a:defPPr>
            <a:lvl1pPr marL="0" algn="r" defTabSz="609493" rtl="0" eaLnBrk="1" latinLnBrk="0" hangingPunct="1">
              <a:defRPr sz="933" kern="1200">
                <a:solidFill>
                  <a:schemeClr val="tx1">
                    <a:tint val="75000"/>
                  </a:schemeClr>
                </a:solidFill>
                <a:latin typeface="Montserrat" pitchFamily="2" charset="77"/>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fld id="{D8225FCD-C8BD-0A44-9961-FB1CAAEE0F5D}" type="slidenum">
              <a:rPr lang="en-US" smtClean="0"/>
              <a:pPr/>
              <a:t>‹#›</a:t>
            </a:fld>
            <a:endParaRPr lang="en-US"/>
          </a:p>
        </p:txBody>
      </p:sp>
      <p:cxnSp>
        <p:nvCxnSpPr>
          <p:cNvPr id="13" name="Straight Connector 12">
            <a:extLst>
              <a:ext uri="{FF2B5EF4-FFF2-40B4-BE49-F238E27FC236}">
                <a16:creationId xmlns:a16="http://schemas.microsoft.com/office/drawing/2014/main" id="{401F19D1-2F7B-CCD9-584F-E70A9EA3DAD1}"/>
              </a:ext>
            </a:extLst>
          </p:cNvPr>
          <p:cNvCxnSpPr>
            <a:cxnSpLocks/>
          </p:cNvCxnSpPr>
          <p:nvPr userDrawn="1"/>
        </p:nvCxnSpPr>
        <p:spPr>
          <a:xfrm flipH="1">
            <a:off x="72424" y="1130737"/>
            <a:ext cx="2311012" cy="0"/>
          </a:xfrm>
          <a:prstGeom prst="line">
            <a:avLst/>
          </a:prstGeom>
          <a:ln w="28575">
            <a:gradFill flip="none" rotWithShape="1">
              <a:gsLst>
                <a:gs pos="45000">
                  <a:schemeClr val="accent1"/>
                </a:gs>
                <a:gs pos="93000">
                  <a:schemeClr val="bg1"/>
                </a:gs>
                <a:gs pos="18000">
                  <a:schemeClr val="tx2"/>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2D076C6D-D590-D13F-C7DF-19E9B7B7A494}"/>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accent2"/>
                </a:solidFill>
                <a:latin typeface="Montserrat" pitchFamily="2" charset="77"/>
                <a:cs typeface="Poppins" pitchFamily="2" charset="77"/>
              </a:rPr>
              <a:t>NASDAQ: INDP</a:t>
            </a:r>
          </a:p>
        </p:txBody>
      </p:sp>
      <p:grpSp>
        <p:nvGrpSpPr>
          <p:cNvPr id="15" name="Group 14">
            <a:extLst>
              <a:ext uri="{FF2B5EF4-FFF2-40B4-BE49-F238E27FC236}">
                <a16:creationId xmlns:a16="http://schemas.microsoft.com/office/drawing/2014/main" id="{2D2050EB-593A-5060-250C-2DB155DCB35C}"/>
              </a:ext>
            </a:extLst>
          </p:cNvPr>
          <p:cNvGrpSpPr/>
          <p:nvPr userDrawn="1"/>
        </p:nvGrpSpPr>
        <p:grpSpPr>
          <a:xfrm>
            <a:off x="10059563" y="225231"/>
            <a:ext cx="1900061" cy="420228"/>
            <a:chOff x="3567023" y="4763857"/>
            <a:chExt cx="5012815" cy="1108663"/>
          </a:xfrm>
        </p:grpSpPr>
        <p:pic>
          <p:nvPicPr>
            <p:cNvPr id="16" name="Picture 2" descr="Indaptus Therapeutics">
              <a:extLst>
                <a:ext uri="{FF2B5EF4-FFF2-40B4-BE49-F238E27FC236}">
                  <a16:creationId xmlns:a16="http://schemas.microsoft.com/office/drawing/2014/main" id="{BA146737-E32B-73FE-E47B-8DAA69D1B59A}"/>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22300"/>
            <a:stretch/>
          </p:blipFill>
          <p:spPr bwMode="auto">
            <a:xfrm>
              <a:off x="4658264" y="4763857"/>
              <a:ext cx="3921574" cy="11086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Indaptus Therapeutics">
              <a:extLst>
                <a:ext uri="{FF2B5EF4-FFF2-40B4-BE49-F238E27FC236}">
                  <a16:creationId xmlns:a16="http://schemas.microsoft.com/office/drawing/2014/main" id="{40182A6A-CACB-40FF-FE95-6D848CC2DB1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67023" y="4812992"/>
              <a:ext cx="1018138" cy="1029337"/>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itle 1">
            <a:extLst>
              <a:ext uri="{FF2B5EF4-FFF2-40B4-BE49-F238E27FC236}">
                <a16:creationId xmlns:a16="http://schemas.microsoft.com/office/drawing/2014/main" id="{4FDBB5A8-44C9-C6BF-4714-057D736AD39D}"/>
              </a:ext>
            </a:extLst>
          </p:cNvPr>
          <p:cNvSpPr>
            <a:spLocks noGrp="1"/>
          </p:cNvSpPr>
          <p:nvPr>
            <p:ph type="title" hasCustomPrompt="1"/>
          </p:nvPr>
        </p:nvSpPr>
        <p:spPr>
          <a:xfrm>
            <a:off x="152400" y="468462"/>
            <a:ext cx="10512425" cy="609600"/>
          </a:xfrm>
          <a:prstGeom prst="rect">
            <a:avLst/>
          </a:prstGeom>
        </p:spPr>
        <p:txBody>
          <a:bodyPr/>
          <a:lstStyle>
            <a:lvl1pPr>
              <a:defRPr lang="en-US" sz="3200" b="1" i="0" u="none" kern="1200" smtClean="0">
                <a:solidFill>
                  <a:schemeClr val="accent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dirty="0"/>
              <a:t>CLICK TO EDIT MASTER TITLE STYLE</a:t>
            </a:r>
          </a:p>
        </p:txBody>
      </p:sp>
    </p:spTree>
    <p:extLst>
      <p:ext uri="{BB962C8B-B14F-4D97-AF65-F5344CB8AC3E}">
        <p14:creationId xmlns:p14="http://schemas.microsoft.com/office/powerpoint/2010/main" val="2631883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8_Divider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419F35-3433-AB8E-8CDE-5E590504D493}"/>
              </a:ext>
            </a:extLst>
          </p:cNvPr>
          <p:cNvPicPr>
            <a:picLocks noChangeAspect="1"/>
          </p:cNvPicPr>
          <p:nvPr userDrawn="1"/>
        </p:nvPicPr>
        <p:blipFill>
          <a:blip r:embed="rId2">
            <a:alphaModFix amt="89000"/>
          </a:blip>
          <a:stretch>
            <a:fillRect/>
          </a:stretch>
        </p:blipFill>
        <p:spPr>
          <a:xfrm>
            <a:off x="-1" y="0"/>
            <a:ext cx="9946105" cy="6896803"/>
          </a:xfrm>
          <a:prstGeom prst="rect">
            <a:avLst/>
          </a:prstGeom>
        </p:spPr>
      </p:pic>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pic>
        <p:nvPicPr>
          <p:cNvPr id="5" name="Picture 4">
            <a:extLst>
              <a:ext uri="{FF2B5EF4-FFF2-40B4-BE49-F238E27FC236}">
                <a16:creationId xmlns:a16="http://schemas.microsoft.com/office/drawing/2014/main" id="{22BA27B8-CB14-C5AE-FF23-10810A98AA07}"/>
              </a:ext>
            </a:extLst>
          </p:cNvPr>
          <p:cNvPicPr>
            <a:picLocks noChangeAspect="1"/>
          </p:cNvPicPr>
          <p:nvPr userDrawn="1"/>
        </p:nvPicPr>
        <p:blipFill>
          <a:blip r:embed="rId2">
            <a:alphaModFix amt="89000"/>
          </a:blip>
          <a:stretch>
            <a:fillRect/>
          </a:stretch>
        </p:blipFill>
        <p:spPr>
          <a:xfrm>
            <a:off x="-2" y="0"/>
            <a:ext cx="10972801" cy="6896803"/>
          </a:xfrm>
          <a:prstGeom prst="rect">
            <a:avLst/>
          </a:prstGeom>
          <a:effectLst>
            <a:outerShdw blurRad="50800" dist="50800" dir="5400000" algn="ctr" rotWithShape="0">
              <a:schemeClr val="bg1"/>
            </a:outerShdw>
          </a:effectLst>
        </p:spPr>
      </p:pic>
      <p:sp>
        <p:nvSpPr>
          <p:cNvPr id="12" name="Title 1">
            <a:extLst>
              <a:ext uri="{FF2B5EF4-FFF2-40B4-BE49-F238E27FC236}">
                <a16:creationId xmlns:a16="http://schemas.microsoft.com/office/drawing/2014/main" id="{FC0BEAFE-AEBE-6496-8BDD-FA49FADAA5D2}"/>
              </a:ext>
            </a:extLst>
          </p:cNvPr>
          <p:cNvSpPr>
            <a:spLocks noGrp="1"/>
          </p:cNvSpPr>
          <p:nvPr>
            <p:ph type="title" hasCustomPrompt="1"/>
          </p:nvPr>
        </p:nvSpPr>
        <p:spPr>
          <a:xfrm>
            <a:off x="152400" y="35184"/>
            <a:ext cx="10512425" cy="609600"/>
          </a:xfrm>
          <a:prstGeom prst="rect">
            <a:avLst/>
          </a:prstGeom>
        </p:spPr>
        <p:txBody>
          <a:bodyPr/>
          <a:lstStyle>
            <a:lvl1pPr>
              <a:defRPr lang="en-US" sz="3200" u="none" kern="1200" smtClean="0">
                <a:solidFill>
                  <a:schemeClr val="tx1"/>
                </a:solidFill>
                <a:latin typeface="Poppins" pitchFamily="2" charset="77"/>
                <a:ea typeface="+mj-ea"/>
                <a:cs typeface="Poppins" pitchFamily="2" charset="77"/>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EF33EF74-E733-C740-7E24-596B55B09667}"/>
              </a:ext>
            </a:extLst>
          </p:cNvPr>
          <p:cNvCxnSpPr>
            <a:cxnSpLocks/>
          </p:cNvCxnSpPr>
          <p:nvPr userDrawn="1"/>
        </p:nvCxnSpPr>
        <p:spPr>
          <a:xfrm flipH="1">
            <a:off x="72424" y="622302"/>
            <a:ext cx="11887201" cy="0"/>
          </a:xfrm>
          <a:prstGeom prst="line">
            <a:avLst/>
          </a:prstGeom>
          <a:ln w="28575">
            <a:gradFill flip="none" rotWithShape="1">
              <a:gsLst>
                <a:gs pos="45000">
                  <a:schemeClr val="accent1"/>
                </a:gs>
                <a:gs pos="93000">
                  <a:schemeClr val="bg1"/>
                </a:gs>
                <a:gs pos="18000">
                  <a:schemeClr val="accent2"/>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2378C180-87CA-FA37-DE11-B2CD734332F1}"/>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accent1"/>
                </a:solidFill>
                <a:latin typeface="Poppins" pitchFamily="2" charset="77"/>
                <a:cs typeface="Poppins" pitchFamily="2" charset="77"/>
              </a:rPr>
              <a:t>NASDAQ: YVR</a:t>
            </a:r>
          </a:p>
        </p:txBody>
      </p:sp>
      <p:grpSp>
        <p:nvGrpSpPr>
          <p:cNvPr id="9" name="Group 8">
            <a:extLst>
              <a:ext uri="{FF2B5EF4-FFF2-40B4-BE49-F238E27FC236}">
                <a16:creationId xmlns:a16="http://schemas.microsoft.com/office/drawing/2014/main" id="{04253649-644C-DCA9-CAF2-5A70BEC2DC76}"/>
              </a:ext>
            </a:extLst>
          </p:cNvPr>
          <p:cNvGrpSpPr/>
          <p:nvPr userDrawn="1"/>
        </p:nvGrpSpPr>
        <p:grpSpPr>
          <a:xfrm>
            <a:off x="11315449" y="217017"/>
            <a:ext cx="644176" cy="655679"/>
            <a:chOff x="7151077" y="-3141785"/>
            <a:chExt cx="2625969" cy="2672862"/>
          </a:xfrm>
        </p:grpSpPr>
        <p:sp>
          <p:nvSpPr>
            <p:cNvPr id="10" name="Rectangle 9">
              <a:extLst>
                <a:ext uri="{FF2B5EF4-FFF2-40B4-BE49-F238E27FC236}">
                  <a16:creationId xmlns:a16="http://schemas.microsoft.com/office/drawing/2014/main" id="{1D8860C2-ECE9-115F-4489-0C42889E17E9}"/>
                </a:ext>
              </a:extLst>
            </p:cNvPr>
            <p:cNvSpPr/>
            <p:nvPr userDrawn="1"/>
          </p:nvSpPr>
          <p:spPr>
            <a:xfrm>
              <a:off x="7151077" y="-3141785"/>
              <a:ext cx="2625969" cy="2672862"/>
            </a:xfrm>
            <a:prstGeom prst="rect">
              <a:avLst/>
            </a:prstGeom>
            <a:gradFill>
              <a:gsLst>
                <a:gs pos="26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Image" descr="Image">
              <a:extLst>
                <a:ext uri="{FF2B5EF4-FFF2-40B4-BE49-F238E27FC236}">
                  <a16:creationId xmlns:a16="http://schemas.microsoft.com/office/drawing/2014/main" id="{406EBF32-4864-9CBE-3712-D40BCDB2AE0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2399" y="-2865561"/>
              <a:ext cx="2083323" cy="2128503"/>
            </a:xfrm>
            <a:prstGeom prst="rect">
              <a:avLst/>
            </a:prstGeom>
            <a:ln w="12700">
              <a:miter lim="400000"/>
            </a:ln>
          </p:spPr>
        </p:pic>
      </p:grpSp>
    </p:spTree>
    <p:extLst>
      <p:ext uri="{BB962C8B-B14F-4D97-AF65-F5344CB8AC3E}">
        <p14:creationId xmlns:p14="http://schemas.microsoft.com/office/powerpoint/2010/main" val="1750991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9_Divider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419F35-3433-AB8E-8CDE-5E590504D493}"/>
              </a:ext>
            </a:extLst>
          </p:cNvPr>
          <p:cNvPicPr>
            <a:picLocks noChangeAspect="1"/>
          </p:cNvPicPr>
          <p:nvPr userDrawn="1"/>
        </p:nvPicPr>
        <p:blipFill>
          <a:blip r:embed="rId2">
            <a:alphaModFix amt="89000"/>
          </a:blip>
          <a:stretch>
            <a:fillRect/>
          </a:stretch>
        </p:blipFill>
        <p:spPr>
          <a:xfrm>
            <a:off x="-1" y="0"/>
            <a:ext cx="9946105" cy="6896803"/>
          </a:xfrm>
          <a:prstGeom prst="rect">
            <a:avLst/>
          </a:prstGeom>
        </p:spPr>
      </p:pic>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pic>
        <p:nvPicPr>
          <p:cNvPr id="5" name="Picture 4">
            <a:extLst>
              <a:ext uri="{FF2B5EF4-FFF2-40B4-BE49-F238E27FC236}">
                <a16:creationId xmlns:a16="http://schemas.microsoft.com/office/drawing/2014/main" id="{22BA27B8-CB14-C5AE-FF23-10810A98AA07}"/>
              </a:ext>
            </a:extLst>
          </p:cNvPr>
          <p:cNvPicPr>
            <a:picLocks noChangeAspect="1"/>
          </p:cNvPicPr>
          <p:nvPr userDrawn="1"/>
        </p:nvPicPr>
        <p:blipFill>
          <a:blip r:embed="rId2">
            <a:alphaModFix amt="89000"/>
          </a:blip>
          <a:stretch>
            <a:fillRect/>
          </a:stretch>
        </p:blipFill>
        <p:spPr>
          <a:xfrm>
            <a:off x="3481754" y="0"/>
            <a:ext cx="1699846" cy="6896803"/>
          </a:xfrm>
          <a:prstGeom prst="rect">
            <a:avLst/>
          </a:prstGeom>
          <a:effectLst>
            <a:outerShdw blurRad="50800" dist="50800" dir="5400000" algn="ctr" rotWithShape="0">
              <a:schemeClr val="bg1"/>
            </a:outerShdw>
          </a:effectLst>
        </p:spPr>
      </p:pic>
      <p:sp>
        <p:nvSpPr>
          <p:cNvPr id="12" name="Title 1">
            <a:extLst>
              <a:ext uri="{FF2B5EF4-FFF2-40B4-BE49-F238E27FC236}">
                <a16:creationId xmlns:a16="http://schemas.microsoft.com/office/drawing/2014/main" id="{FC0BEAFE-AEBE-6496-8BDD-FA49FADAA5D2}"/>
              </a:ext>
            </a:extLst>
          </p:cNvPr>
          <p:cNvSpPr>
            <a:spLocks noGrp="1"/>
          </p:cNvSpPr>
          <p:nvPr>
            <p:ph type="title" hasCustomPrompt="1"/>
          </p:nvPr>
        </p:nvSpPr>
        <p:spPr>
          <a:xfrm>
            <a:off x="152400" y="35184"/>
            <a:ext cx="10512425" cy="609600"/>
          </a:xfrm>
          <a:prstGeom prst="rect">
            <a:avLst/>
          </a:prstGeom>
        </p:spPr>
        <p:txBody>
          <a:bodyPr/>
          <a:lstStyle>
            <a:lvl1pPr>
              <a:defRPr lang="en-US" sz="3200" u="none" kern="1200" smtClean="0">
                <a:solidFill>
                  <a:schemeClr val="tx1"/>
                </a:solidFill>
                <a:latin typeface="Poppins" pitchFamily="2" charset="77"/>
                <a:ea typeface="+mj-ea"/>
                <a:cs typeface="Poppins" pitchFamily="2" charset="77"/>
              </a:defRPr>
            </a:lvl1pPr>
          </a:lstStyle>
          <a:p>
            <a:r>
              <a:rPr lang="en-US" dirty="0"/>
              <a:t>CLICK TO EDIT MASTER TITLE STYLE</a:t>
            </a:r>
          </a:p>
        </p:txBody>
      </p:sp>
      <p:cxnSp>
        <p:nvCxnSpPr>
          <p:cNvPr id="4" name="Straight Connector 3">
            <a:extLst>
              <a:ext uri="{FF2B5EF4-FFF2-40B4-BE49-F238E27FC236}">
                <a16:creationId xmlns:a16="http://schemas.microsoft.com/office/drawing/2014/main" id="{42EC8C63-BE30-28A3-1B67-BFD9EBE114FD}"/>
              </a:ext>
            </a:extLst>
          </p:cNvPr>
          <p:cNvCxnSpPr>
            <a:cxnSpLocks/>
          </p:cNvCxnSpPr>
          <p:nvPr userDrawn="1"/>
        </p:nvCxnSpPr>
        <p:spPr>
          <a:xfrm flipH="1">
            <a:off x="72424" y="622302"/>
            <a:ext cx="11887201" cy="0"/>
          </a:xfrm>
          <a:prstGeom prst="line">
            <a:avLst/>
          </a:prstGeom>
          <a:ln w="28575">
            <a:gradFill flip="none" rotWithShape="1">
              <a:gsLst>
                <a:gs pos="45000">
                  <a:schemeClr val="accent1"/>
                </a:gs>
                <a:gs pos="93000">
                  <a:schemeClr val="bg1"/>
                </a:gs>
                <a:gs pos="18000">
                  <a:schemeClr val="accent2"/>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A5AA81D8-3F06-8F9C-AD70-08261475FBEE}"/>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accent1"/>
                </a:solidFill>
                <a:latin typeface="Poppins" pitchFamily="2" charset="77"/>
                <a:cs typeface="Poppins" pitchFamily="2" charset="77"/>
              </a:rPr>
              <a:t>NASDAQ: YVR</a:t>
            </a:r>
          </a:p>
        </p:txBody>
      </p:sp>
      <p:grpSp>
        <p:nvGrpSpPr>
          <p:cNvPr id="7" name="Group 6">
            <a:extLst>
              <a:ext uri="{FF2B5EF4-FFF2-40B4-BE49-F238E27FC236}">
                <a16:creationId xmlns:a16="http://schemas.microsoft.com/office/drawing/2014/main" id="{757E6000-A6F2-EC1A-7043-3F927AF0D7F9}"/>
              </a:ext>
            </a:extLst>
          </p:cNvPr>
          <p:cNvGrpSpPr/>
          <p:nvPr userDrawn="1"/>
        </p:nvGrpSpPr>
        <p:grpSpPr>
          <a:xfrm>
            <a:off x="11315449" y="217017"/>
            <a:ext cx="644176" cy="655679"/>
            <a:chOff x="7151077" y="-3141785"/>
            <a:chExt cx="2625969" cy="2672862"/>
          </a:xfrm>
        </p:grpSpPr>
        <p:sp>
          <p:nvSpPr>
            <p:cNvPr id="9" name="Rectangle 8">
              <a:extLst>
                <a:ext uri="{FF2B5EF4-FFF2-40B4-BE49-F238E27FC236}">
                  <a16:creationId xmlns:a16="http://schemas.microsoft.com/office/drawing/2014/main" id="{5EF98739-DC18-8CD9-250A-66BF5B744091}"/>
                </a:ext>
              </a:extLst>
            </p:cNvPr>
            <p:cNvSpPr/>
            <p:nvPr userDrawn="1"/>
          </p:nvSpPr>
          <p:spPr>
            <a:xfrm>
              <a:off x="7151077" y="-3141785"/>
              <a:ext cx="2625969" cy="2672862"/>
            </a:xfrm>
            <a:prstGeom prst="rect">
              <a:avLst/>
            </a:prstGeom>
            <a:gradFill>
              <a:gsLst>
                <a:gs pos="26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Image" descr="Image">
              <a:extLst>
                <a:ext uri="{FF2B5EF4-FFF2-40B4-BE49-F238E27FC236}">
                  <a16:creationId xmlns:a16="http://schemas.microsoft.com/office/drawing/2014/main" id="{18D8A287-749C-CA87-DA98-715E9584E79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2399" y="-2865561"/>
              <a:ext cx="2083323" cy="2128503"/>
            </a:xfrm>
            <a:prstGeom prst="rect">
              <a:avLst/>
            </a:prstGeom>
            <a:ln w="12700">
              <a:miter lim="400000"/>
            </a:ln>
          </p:spPr>
        </p:pic>
      </p:grpSp>
    </p:spTree>
    <p:extLst>
      <p:ext uri="{BB962C8B-B14F-4D97-AF65-F5344CB8AC3E}">
        <p14:creationId xmlns:p14="http://schemas.microsoft.com/office/powerpoint/2010/main" val="1007011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0_Divider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419F35-3433-AB8E-8CDE-5E590504D493}"/>
              </a:ext>
            </a:extLst>
          </p:cNvPr>
          <p:cNvPicPr>
            <a:picLocks noChangeAspect="1"/>
          </p:cNvPicPr>
          <p:nvPr userDrawn="1"/>
        </p:nvPicPr>
        <p:blipFill>
          <a:blip r:embed="rId2">
            <a:alphaModFix amt="89000"/>
          </a:blip>
          <a:stretch>
            <a:fillRect/>
          </a:stretch>
        </p:blipFill>
        <p:spPr>
          <a:xfrm>
            <a:off x="-1" y="0"/>
            <a:ext cx="9946105" cy="6896803"/>
          </a:xfrm>
          <a:prstGeom prst="rect">
            <a:avLst/>
          </a:prstGeom>
        </p:spPr>
      </p:pic>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pic>
        <p:nvPicPr>
          <p:cNvPr id="5" name="Picture 4">
            <a:extLst>
              <a:ext uri="{FF2B5EF4-FFF2-40B4-BE49-F238E27FC236}">
                <a16:creationId xmlns:a16="http://schemas.microsoft.com/office/drawing/2014/main" id="{22BA27B8-CB14-C5AE-FF23-10810A98AA07}"/>
              </a:ext>
            </a:extLst>
          </p:cNvPr>
          <p:cNvPicPr>
            <a:picLocks noChangeAspect="1"/>
          </p:cNvPicPr>
          <p:nvPr userDrawn="1"/>
        </p:nvPicPr>
        <p:blipFill>
          <a:blip r:embed="rId2">
            <a:alphaModFix amt="89000"/>
          </a:blip>
          <a:stretch>
            <a:fillRect/>
          </a:stretch>
        </p:blipFill>
        <p:spPr>
          <a:xfrm>
            <a:off x="3481753" y="0"/>
            <a:ext cx="2612658" cy="6896803"/>
          </a:xfrm>
          <a:prstGeom prst="rect">
            <a:avLst/>
          </a:prstGeom>
          <a:effectLst>
            <a:outerShdw blurRad="50800" dist="50800" dir="5400000" algn="ctr" rotWithShape="0">
              <a:schemeClr val="bg1"/>
            </a:outerShdw>
          </a:effectLst>
        </p:spPr>
      </p:pic>
      <p:sp>
        <p:nvSpPr>
          <p:cNvPr id="12" name="Title 1">
            <a:extLst>
              <a:ext uri="{FF2B5EF4-FFF2-40B4-BE49-F238E27FC236}">
                <a16:creationId xmlns:a16="http://schemas.microsoft.com/office/drawing/2014/main" id="{FC0BEAFE-AEBE-6496-8BDD-FA49FADAA5D2}"/>
              </a:ext>
            </a:extLst>
          </p:cNvPr>
          <p:cNvSpPr>
            <a:spLocks noGrp="1"/>
          </p:cNvSpPr>
          <p:nvPr>
            <p:ph type="title" hasCustomPrompt="1"/>
          </p:nvPr>
        </p:nvSpPr>
        <p:spPr>
          <a:xfrm>
            <a:off x="152400" y="35184"/>
            <a:ext cx="10512425" cy="609600"/>
          </a:xfrm>
          <a:prstGeom prst="rect">
            <a:avLst/>
          </a:prstGeom>
        </p:spPr>
        <p:txBody>
          <a:bodyPr/>
          <a:lstStyle>
            <a:lvl1pPr>
              <a:defRPr lang="en-US" sz="3200" u="none" kern="1200" smtClean="0">
                <a:solidFill>
                  <a:schemeClr val="tx1"/>
                </a:solidFill>
                <a:latin typeface="Poppins" pitchFamily="2" charset="77"/>
                <a:ea typeface="+mj-ea"/>
                <a:cs typeface="Poppins" pitchFamily="2" charset="77"/>
              </a:defRPr>
            </a:lvl1pPr>
          </a:lstStyle>
          <a:p>
            <a:r>
              <a:rPr lang="en-US" dirty="0"/>
              <a:t>CLICK TO EDIT MASTER TITLE STYLE</a:t>
            </a:r>
          </a:p>
        </p:txBody>
      </p:sp>
      <p:cxnSp>
        <p:nvCxnSpPr>
          <p:cNvPr id="4" name="Straight Connector 3">
            <a:extLst>
              <a:ext uri="{FF2B5EF4-FFF2-40B4-BE49-F238E27FC236}">
                <a16:creationId xmlns:a16="http://schemas.microsoft.com/office/drawing/2014/main" id="{C5E1F9A7-6AA5-D03B-2DA9-2D8E5BFEAD93}"/>
              </a:ext>
            </a:extLst>
          </p:cNvPr>
          <p:cNvCxnSpPr>
            <a:cxnSpLocks/>
          </p:cNvCxnSpPr>
          <p:nvPr userDrawn="1"/>
        </p:nvCxnSpPr>
        <p:spPr>
          <a:xfrm flipH="1">
            <a:off x="72424" y="622302"/>
            <a:ext cx="11887201" cy="0"/>
          </a:xfrm>
          <a:prstGeom prst="line">
            <a:avLst/>
          </a:prstGeom>
          <a:ln w="28575">
            <a:gradFill flip="none" rotWithShape="1">
              <a:gsLst>
                <a:gs pos="45000">
                  <a:schemeClr val="accent1"/>
                </a:gs>
                <a:gs pos="93000">
                  <a:schemeClr val="bg1"/>
                </a:gs>
                <a:gs pos="18000">
                  <a:schemeClr val="accent2"/>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7E5598B2-44B9-31F3-A0E3-74489DE900BE}"/>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accent1"/>
                </a:solidFill>
                <a:latin typeface="Poppins" pitchFamily="2" charset="77"/>
                <a:cs typeface="Poppins" pitchFamily="2" charset="77"/>
              </a:rPr>
              <a:t>NASDAQ: YVR</a:t>
            </a:r>
          </a:p>
        </p:txBody>
      </p:sp>
      <p:grpSp>
        <p:nvGrpSpPr>
          <p:cNvPr id="7" name="Group 6">
            <a:extLst>
              <a:ext uri="{FF2B5EF4-FFF2-40B4-BE49-F238E27FC236}">
                <a16:creationId xmlns:a16="http://schemas.microsoft.com/office/drawing/2014/main" id="{1555A666-CD38-25B3-4B69-AEF79199BB2E}"/>
              </a:ext>
            </a:extLst>
          </p:cNvPr>
          <p:cNvGrpSpPr/>
          <p:nvPr userDrawn="1"/>
        </p:nvGrpSpPr>
        <p:grpSpPr>
          <a:xfrm>
            <a:off x="11315449" y="217017"/>
            <a:ext cx="644176" cy="655679"/>
            <a:chOff x="7151077" y="-3141785"/>
            <a:chExt cx="2625969" cy="2672862"/>
          </a:xfrm>
        </p:grpSpPr>
        <p:sp>
          <p:nvSpPr>
            <p:cNvPr id="9" name="Rectangle 8">
              <a:extLst>
                <a:ext uri="{FF2B5EF4-FFF2-40B4-BE49-F238E27FC236}">
                  <a16:creationId xmlns:a16="http://schemas.microsoft.com/office/drawing/2014/main" id="{CFDC8842-B784-D68D-3A91-E710E43F2FA0}"/>
                </a:ext>
              </a:extLst>
            </p:cNvPr>
            <p:cNvSpPr/>
            <p:nvPr userDrawn="1"/>
          </p:nvSpPr>
          <p:spPr>
            <a:xfrm>
              <a:off x="7151077" y="-3141785"/>
              <a:ext cx="2625969" cy="2672862"/>
            </a:xfrm>
            <a:prstGeom prst="rect">
              <a:avLst/>
            </a:prstGeom>
            <a:gradFill>
              <a:gsLst>
                <a:gs pos="26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Image" descr="Image">
              <a:extLst>
                <a:ext uri="{FF2B5EF4-FFF2-40B4-BE49-F238E27FC236}">
                  <a16:creationId xmlns:a16="http://schemas.microsoft.com/office/drawing/2014/main" id="{E660058D-B3FC-AD51-5018-9B58090E96E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2399" y="-2865561"/>
              <a:ext cx="2083323" cy="2128503"/>
            </a:xfrm>
            <a:prstGeom prst="rect">
              <a:avLst/>
            </a:prstGeom>
            <a:ln w="12700">
              <a:miter lim="400000"/>
            </a:ln>
          </p:spPr>
        </p:pic>
      </p:grpSp>
    </p:spTree>
    <p:extLst>
      <p:ext uri="{BB962C8B-B14F-4D97-AF65-F5344CB8AC3E}">
        <p14:creationId xmlns:p14="http://schemas.microsoft.com/office/powerpoint/2010/main" val="36087083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1_Divider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419F35-3433-AB8E-8CDE-5E590504D493}"/>
              </a:ext>
            </a:extLst>
          </p:cNvPr>
          <p:cNvPicPr>
            <a:picLocks noChangeAspect="1"/>
          </p:cNvPicPr>
          <p:nvPr userDrawn="1"/>
        </p:nvPicPr>
        <p:blipFill>
          <a:blip r:embed="rId2">
            <a:alphaModFix amt="89000"/>
          </a:blip>
          <a:stretch>
            <a:fillRect/>
          </a:stretch>
        </p:blipFill>
        <p:spPr>
          <a:xfrm>
            <a:off x="-1" y="0"/>
            <a:ext cx="9946105" cy="6896803"/>
          </a:xfrm>
          <a:prstGeom prst="rect">
            <a:avLst/>
          </a:prstGeom>
        </p:spPr>
      </p:pic>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pic>
        <p:nvPicPr>
          <p:cNvPr id="5" name="Picture 4">
            <a:extLst>
              <a:ext uri="{FF2B5EF4-FFF2-40B4-BE49-F238E27FC236}">
                <a16:creationId xmlns:a16="http://schemas.microsoft.com/office/drawing/2014/main" id="{22BA27B8-CB14-C5AE-FF23-10810A98AA07}"/>
              </a:ext>
            </a:extLst>
          </p:cNvPr>
          <p:cNvPicPr>
            <a:picLocks noChangeAspect="1"/>
          </p:cNvPicPr>
          <p:nvPr userDrawn="1"/>
        </p:nvPicPr>
        <p:blipFill>
          <a:blip r:embed="rId2">
            <a:alphaModFix amt="89000"/>
          </a:blip>
          <a:stretch>
            <a:fillRect/>
          </a:stretch>
        </p:blipFill>
        <p:spPr>
          <a:xfrm>
            <a:off x="2614246" y="0"/>
            <a:ext cx="3480165" cy="6896803"/>
          </a:xfrm>
          <a:prstGeom prst="rect">
            <a:avLst/>
          </a:prstGeom>
          <a:effectLst>
            <a:outerShdw blurRad="50800" dist="50800" dir="5400000" algn="ctr" rotWithShape="0">
              <a:schemeClr val="bg1"/>
            </a:outerShdw>
          </a:effectLst>
        </p:spPr>
      </p:pic>
      <p:sp>
        <p:nvSpPr>
          <p:cNvPr id="12" name="Title 1">
            <a:extLst>
              <a:ext uri="{FF2B5EF4-FFF2-40B4-BE49-F238E27FC236}">
                <a16:creationId xmlns:a16="http://schemas.microsoft.com/office/drawing/2014/main" id="{FC0BEAFE-AEBE-6496-8BDD-FA49FADAA5D2}"/>
              </a:ext>
            </a:extLst>
          </p:cNvPr>
          <p:cNvSpPr>
            <a:spLocks noGrp="1"/>
          </p:cNvSpPr>
          <p:nvPr>
            <p:ph type="title" hasCustomPrompt="1"/>
          </p:nvPr>
        </p:nvSpPr>
        <p:spPr>
          <a:xfrm>
            <a:off x="152400" y="35184"/>
            <a:ext cx="10512425" cy="609600"/>
          </a:xfrm>
          <a:prstGeom prst="rect">
            <a:avLst/>
          </a:prstGeom>
        </p:spPr>
        <p:txBody>
          <a:bodyPr/>
          <a:lstStyle>
            <a:lvl1pPr>
              <a:defRPr lang="en-US" sz="3200" u="none" kern="1200" smtClean="0">
                <a:solidFill>
                  <a:schemeClr val="tx1"/>
                </a:solidFill>
                <a:latin typeface="Poppins" pitchFamily="2" charset="77"/>
                <a:ea typeface="+mj-ea"/>
                <a:cs typeface="Poppins" pitchFamily="2" charset="77"/>
              </a:defRPr>
            </a:lvl1pPr>
          </a:lstStyle>
          <a:p>
            <a:r>
              <a:rPr lang="en-US" dirty="0"/>
              <a:t>CLICK TO EDIT MASTER TITLE STYLE</a:t>
            </a:r>
          </a:p>
        </p:txBody>
      </p:sp>
      <p:cxnSp>
        <p:nvCxnSpPr>
          <p:cNvPr id="4" name="Straight Connector 3">
            <a:extLst>
              <a:ext uri="{FF2B5EF4-FFF2-40B4-BE49-F238E27FC236}">
                <a16:creationId xmlns:a16="http://schemas.microsoft.com/office/drawing/2014/main" id="{19E95930-2C70-093B-103F-E50E1C538B31}"/>
              </a:ext>
            </a:extLst>
          </p:cNvPr>
          <p:cNvCxnSpPr>
            <a:cxnSpLocks/>
          </p:cNvCxnSpPr>
          <p:nvPr userDrawn="1"/>
        </p:nvCxnSpPr>
        <p:spPr>
          <a:xfrm flipH="1">
            <a:off x="72424" y="622302"/>
            <a:ext cx="11887201" cy="0"/>
          </a:xfrm>
          <a:prstGeom prst="line">
            <a:avLst/>
          </a:prstGeom>
          <a:ln w="28575">
            <a:gradFill flip="none" rotWithShape="1">
              <a:gsLst>
                <a:gs pos="45000">
                  <a:schemeClr val="accent1"/>
                </a:gs>
                <a:gs pos="93000">
                  <a:schemeClr val="bg1"/>
                </a:gs>
                <a:gs pos="18000">
                  <a:schemeClr val="accent2"/>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F0C51922-F23B-A0FD-5E66-C12E39057BCE}"/>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accent1"/>
                </a:solidFill>
                <a:latin typeface="Poppins" pitchFamily="2" charset="77"/>
                <a:cs typeface="Poppins" pitchFamily="2" charset="77"/>
              </a:rPr>
              <a:t>NASDAQ: YVR</a:t>
            </a:r>
          </a:p>
        </p:txBody>
      </p:sp>
      <p:grpSp>
        <p:nvGrpSpPr>
          <p:cNvPr id="7" name="Group 6">
            <a:extLst>
              <a:ext uri="{FF2B5EF4-FFF2-40B4-BE49-F238E27FC236}">
                <a16:creationId xmlns:a16="http://schemas.microsoft.com/office/drawing/2014/main" id="{9F9A5D5A-93C2-FF3F-32CA-3E962BA77D70}"/>
              </a:ext>
            </a:extLst>
          </p:cNvPr>
          <p:cNvGrpSpPr/>
          <p:nvPr userDrawn="1"/>
        </p:nvGrpSpPr>
        <p:grpSpPr>
          <a:xfrm>
            <a:off x="11315449" y="217017"/>
            <a:ext cx="644176" cy="655679"/>
            <a:chOff x="7151077" y="-3141785"/>
            <a:chExt cx="2625969" cy="2672862"/>
          </a:xfrm>
        </p:grpSpPr>
        <p:sp>
          <p:nvSpPr>
            <p:cNvPr id="9" name="Rectangle 8">
              <a:extLst>
                <a:ext uri="{FF2B5EF4-FFF2-40B4-BE49-F238E27FC236}">
                  <a16:creationId xmlns:a16="http://schemas.microsoft.com/office/drawing/2014/main" id="{55A8DDDE-3B1F-4CEA-E1F8-3CE971D8F2A3}"/>
                </a:ext>
              </a:extLst>
            </p:cNvPr>
            <p:cNvSpPr/>
            <p:nvPr userDrawn="1"/>
          </p:nvSpPr>
          <p:spPr>
            <a:xfrm>
              <a:off x="7151077" y="-3141785"/>
              <a:ext cx="2625969" cy="2672862"/>
            </a:xfrm>
            <a:prstGeom prst="rect">
              <a:avLst/>
            </a:prstGeom>
            <a:gradFill>
              <a:gsLst>
                <a:gs pos="26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Image" descr="Image">
              <a:extLst>
                <a:ext uri="{FF2B5EF4-FFF2-40B4-BE49-F238E27FC236}">
                  <a16:creationId xmlns:a16="http://schemas.microsoft.com/office/drawing/2014/main" id="{D479E8F6-46CB-5451-A460-BD6DAD0DD2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2399" y="-2865561"/>
              <a:ext cx="2083323" cy="2128503"/>
            </a:xfrm>
            <a:prstGeom prst="rect">
              <a:avLst/>
            </a:prstGeom>
            <a:ln w="12700">
              <a:miter lim="400000"/>
            </a:ln>
          </p:spPr>
        </p:pic>
      </p:grpSp>
    </p:spTree>
    <p:extLst>
      <p:ext uri="{BB962C8B-B14F-4D97-AF65-F5344CB8AC3E}">
        <p14:creationId xmlns:p14="http://schemas.microsoft.com/office/powerpoint/2010/main" val="350122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2_Divider 1">
    <p:spTree>
      <p:nvGrpSpPr>
        <p:cNvPr id="1" name=""/>
        <p:cNvGrpSpPr/>
        <p:nvPr/>
      </p:nvGrpSpPr>
      <p:grpSpPr>
        <a:xfrm>
          <a:off x="0" y="0"/>
          <a:ext cx="0" cy="0"/>
          <a:chOff x="0" y="0"/>
          <a:chExt cx="0" cy="0"/>
        </a:xfrm>
      </p:grpSpPr>
      <p:sp>
        <p:nvSpPr>
          <p:cNvPr id="31" name="Slide Number Placeholder 11">
            <a:extLst>
              <a:ext uri="{FF2B5EF4-FFF2-40B4-BE49-F238E27FC236}">
                <a16:creationId xmlns:a16="http://schemas.microsoft.com/office/drawing/2014/main" id="{C17A8A24-6BDD-4731-CD8F-04604305E23D}"/>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pic>
        <p:nvPicPr>
          <p:cNvPr id="2" name="Picture 1" descr="Shape&#10;&#10;Description automatically generated with low confidence">
            <a:extLst>
              <a:ext uri="{FF2B5EF4-FFF2-40B4-BE49-F238E27FC236}">
                <a16:creationId xmlns:a16="http://schemas.microsoft.com/office/drawing/2014/main" id="{47234EF6-EA5F-3101-0E1F-E309AF4C2F5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03946" y="217017"/>
            <a:ext cx="655679" cy="655679"/>
          </a:xfrm>
          <a:prstGeom prst="rect">
            <a:avLst/>
          </a:prstGeom>
        </p:spPr>
      </p:pic>
    </p:spTree>
    <p:extLst>
      <p:ext uri="{BB962C8B-B14F-4D97-AF65-F5344CB8AC3E}">
        <p14:creationId xmlns:p14="http://schemas.microsoft.com/office/powerpoint/2010/main" val="4638122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3_Divider 1">
    <p:spTree>
      <p:nvGrpSpPr>
        <p:cNvPr id="1" name=""/>
        <p:cNvGrpSpPr/>
        <p:nvPr/>
      </p:nvGrpSpPr>
      <p:grpSpPr>
        <a:xfrm>
          <a:off x="0" y="0"/>
          <a:ext cx="0" cy="0"/>
          <a:chOff x="0" y="0"/>
          <a:chExt cx="0" cy="0"/>
        </a:xfrm>
      </p:grpSpPr>
      <p:sp>
        <p:nvSpPr>
          <p:cNvPr id="31" name="Slide Number Placeholder 11">
            <a:extLst>
              <a:ext uri="{FF2B5EF4-FFF2-40B4-BE49-F238E27FC236}">
                <a16:creationId xmlns:a16="http://schemas.microsoft.com/office/drawing/2014/main" id="{1095F9A0-F492-10DC-DC61-8DE1052ECB59}"/>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spTree>
    <p:extLst>
      <p:ext uri="{BB962C8B-B14F-4D97-AF65-F5344CB8AC3E}">
        <p14:creationId xmlns:p14="http://schemas.microsoft.com/office/powerpoint/2010/main" val="26220380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8_Divider 1">
    <p:spTree>
      <p:nvGrpSpPr>
        <p:cNvPr id="1" name=""/>
        <p:cNvGrpSpPr/>
        <p:nvPr/>
      </p:nvGrpSpPr>
      <p:grpSpPr>
        <a:xfrm>
          <a:off x="0" y="0"/>
          <a:ext cx="0" cy="0"/>
          <a:chOff x="0" y="0"/>
          <a:chExt cx="0" cy="0"/>
        </a:xfrm>
      </p:grpSpPr>
      <p:sp>
        <p:nvSpPr>
          <p:cNvPr id="31" name="Slide Number Placeholder 11">
            <a:extLst>
              <a:ext uri="{FF2B5EF4-FFF2-40B4-BE49-F238E27FC236}">
                <a16:creationId xmlns:a16="http://schemas.microsoft.com/office/drawing/2014/main" id="{F4B2BA00-4B3F-A6C4-08BA-3257319A1D90}"/>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spTree>
    <p:extLst>
      <p:ext uri="{BB962C8B-B14F-4D97-AF65-F5344CB8AC3E}">
        <p14:creationId xmlns:p14="http://schemas.microsoft.com/office/powerpoint/2010/main" val="16122516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9_Divider 1">
    <p:spTree>
      <p:nvGrpSpPr>
        <p:cNvPr id="1" name=""/>
        <p:cNvGrpSpPr/>
        <p:nvPr/>
      </p:nvGrpSpPr>
      <p:grpSpPr>
        <a:xfrm>
          <a:off x="0" y="0"/>
          <a:ext cx="0" cy="0"/>
          <a:chOff x="0" y="0"/>
          <a:chExt cx="0" cy="0"/>
        </a:xfrm>
      </p:grpSpPr>
      <p:sp>
        <p:nvSpPr>
          <p:cNvPr id="31" name="Slide Number Placeholder 11">
            <a:extLst>
              <a:ext uri="{FF2B5EF4-FFF2-40B4-BE49-F238E27FC236}">
                <a16:creationId xmlns:a16="http://schemas.microsoft.com/office/drawing/2014/main" id="{BDB05FF6-19DD-EF16-39FA-D25E8AC5D54C}"/>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spTree>
    <p:extLst>
      <p:ext uri="{BB962C8B-B14F-4D97-AF65-F5344CB8AC3E}">
        <p14:creationId xmlns:p14="http://schemas.microsoft.com/office/powerpoint/2010/main" val="24975548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0_Divider 1">
    <p:spTree>
      <p:nvGrpSpPr>
        <p:cNvPr id="1" name=""/>
        <p:cNvGrpSpPr/>
        <p:nvPr/>
      </p:nvGrpSpPr>
      <p:grpSpPr>
        <a:xfrm>
          <a:off x="0" y="0"/>
          <a:ext cx="0" cy="0"/>
          <a:chOff x="0" y="0"/>
          <a:chExt cx="0" cy="0"/>
        </a:xfrm>
      </p:grpSpPr>
      <p:sp>
        <p:nvSpPr>
          <p:cNvPr id="31" name="Slide Number Placeholder 11">
            <a:extLst>
              <a:ext uri="{FF2B5EF4-FFF2-40B4-BE49-F238E27FC236}">
                <a16:creationId xmlns:a16="http://schemas.microsoft.com/office/drawing/2014/main" id="{3BBE5FF7-D306-173B-B913-4D7AF92D65D8}"/>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pic>
        <p:nvPicPr>
          <p:cNvPr id="34" name="Picture 33">
            <a:extLst>
              <a:ext uri="{FF2B5EF4-FFF2-40B4-BE49-F238E27FC236}">
                <a16:creationId xmlns:a16="http://schemas.microsoft.com/office/drawing/2014/main" id="{10E4E178-7D19-F415-D3E3-AFD81CC226FC}"/>
              </a:ext>
            </a:extLst>
          </p:cNvPr>
          <p:cNvPicPr>
            <a:picLocks noChangeAspect="1"/>
          </p:cNvPicPr>
          <p:nvPr userDrawn="1"/>
        </p:nvPicPr>
        <p:blipFill>
          <a:blip r:embed="rId2">
            <a:alphaModFix amt="89000"/>
          </a:blip>
          <a:stretch>
            <a:fillRect/>
          </a:stretch>
        </p:blipFill>
        <p:spPr>
          <a:xfrm>
            <a:off x="-2" y="510686"/>
            <a:ext cx="7810375" cy="6386117"/>
          </a:xfrm>
          <a:prstGeom prst="rect">
            <a:avLst/>
          </a:prstGeom>
          <a:effectLst>
            <a:outerShdw blurRad="50800" dist="50800" dir="5400000" algn="ctr" rotWithShape="0">
              <a:schemeClr val="bg1"/>
            </a:outerShdw>
          </a:effectLst>
        </p:spPr>
      </p:pic>
      <p:sp>
        <p:nvSpPr>
          <p:cNvPr id="16" name="TextBox 15">
            <a:extLst>
              <a:ext uri="{FF2B5EF4-FFF2-40B4-BE49-F238E27FC236}">
                <a16:creationId xmlns:a16="http://schemas.microsoft.com/office/drawing/2014/main" id="{25B65508-DE8D-C077-05FB-F73EAEA64C80}"/>
              </a:ext>
            </a:extLst>
          </p:cNvPr>
          <p:cNvSpPr txBox="1"/>
          <p:nvPr userDrawn="1"/>
        </p:nvSpPr>
        <p:spPr>
          <a:xfrm>
            <a:off x="4036157" y="6467945"/>
            <a:ext cx="4717195" cy="307777"/>
          </a:xfrm>
          <a:prstGeom prst="rect">
            <a:avLst/>
          </a:prstGeom>
          <a:noFill/>
        </p:spPr>
        <p:txBody>
          <a:bodyPr wrap="square" rtlCol="0">
            <a:spAutoFit/>
          </a:bodyPr>
          <a:lstStyle/>
          <a:p>
            <a:pPr algn="ctr"/>
            <a:r>
              <a:rPr lang="en-US" sz="1400">
                <a:solidFill>
                  <a:schemeClr val="accent1"/>
                </a:solidFill>
                <a:latin typeface="Poppins" pitchFamily="2" charset="77"/>
                <a:cs typeface="Poppins" pitchFamily="2" charset="77"/>
              </a:rPr>
              <a:t>NASDAQ: POWW, POWWP</a:t>
            </a:r>
          </a:p>
        </p:txBody>
      </p:sp>
    </p:spTree>
    <p:extLst>
      <p:ext uri="{BB962C8B-B14F-4D97-AF65-F5344CB8AC3E}">
        <p14:creationId xmlns:p14="http://schemas.microsoft.com/office/powerpoint/2010/main" val="14670265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2_Divider 1">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638D0BC-190F-03AB-C9A7-D19F1FFB4C73}"/>
              </a:ext>
            </a:extLst>
          </p:cNvPr>
          <p:cNvSpPr>
            <a:spLocks noGrp="1"/>
          </p:cNvSpPr>
          <p:nvPr>
            <p:ph type="title"/>
          </p:nvPr>
        </p:nvSpPr>
        <p:spPr>
          <a:xfrm>
            <a:off x="152400" y="601241"/>
            <a:ext cx="10512425" cy="609600"/>
          </a:xfrm>
          <a:prstGeom prst="rect">
            <a:avLst/>
          </a:prstGeom>
        </p:spPr>
        <p:txBody>
          <a:bodyPr/>
          <a:lstStyle>
            <a:lvl1pPr>
              <a:defRPr lang="en-US" sz="3200" u="none" kern="1200" smtClean="0">
                <a:solidFill>
                  <a:schemeClr val="tx1"/>
                </a:solidFill>
                <a:latin typeface="Poppins" pitchFamily="2" charset="77"/>
                <a:ea typeface="+mj-ea"/>
                <a:cs typeface="Poppins" pitchFamily="2" charset="77"/>
              </a:defRPr>
            </a:lvl1pPr>
          </a:lstStyle>
          <a:p>
            <a:r>
              <a:rPr lang="en-US" dirty="0"/>
              <a:t>Click to edit Master title style</a:t>
            </a:r>
          </a:p>
        </p:txBody>
      </p:sp>
      <p:sp>
        <p:nvSpPr>
          <p:cNvPr id="31" name="Slide Number Placeholder 11">
            <a:extLst>
              <a:ext uri="{FF2B5EF4-FFF2-40B4-BE49-F238E27FC236}">
                <a16:creationId xmlns:a16="http://schemas.microsoft.com/office/drawing/2014/main" id="{3BBE5FF7-D306-173B-B913-4D7AF92D65D8}"/>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cxnSp>
        <p:nvCxnSpPr>
          <p:cNvPr id="17" name="Straight Connector 16">
            <a:extLst>
              <a:ext uri="{FF2B5EF4-FFF2-40B4-BE49-F238E27FC236}">
                <a16:creationId xmlns:a16="http://schemas.microsoft.com/office/drawing/2014/main" id="{552A4178-F7CD-7B7B-CF47-EC7F46C5BDCE}"/>
              </a:ext>
            </a:extLst>
          </p:cNvPr>
          <p:cNvCxnSpPr>
            <a:cxnSpLocks/>
          </p:cNvCxnSpPr>
          <p:nvPr userDrawn="1"/>
        </p:nvCxnSpPr>
        <p:spPr>
          <a:xfrm flipH="1">
            <a:off x="-1" y="1187518"/>
            <a:ext cx="12188825" cy="0"/>
          </a:xfrm>
          <a:prstGeom prst="line">
            <a:avLst/>
          </a:prstGeom>
          <a:ln w="28575">
            <a:gradFill flip="none" rotWithShape="1">
              <a:gsLst>
                <a:gs pos="58000">
                  <a:schemeClr val="accent1">
                    <a:lumMod val="40000"/>
                    <a:lumOff val="60000"/>
                  </a:schemeClr>
                </a:gs>
                <a:gs pos="93000">
                  <a:schemeClr val="bg1"/>
                </a:gs>
                <a:gs pos="23000">
                  <a:schemeClr val="accent1"/>
                </a:gs>
              </a:gsLst>
              <a:lin ang="10800000" scaled="1"/>
              <a:tileRect/>
            </a:gra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55247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2_Divider 1">
    <p:spTree>
      <p:nvGrpSpPr>
        <p:cNvPr id="1" name=""/>
        <p:cNvGrpSpPr/>
        <p:nvPr/>
      </p:nvGrpSpPr>
      <p:grpSpPr>
        <a:xfrm>
          <a:off x="0" y="0"/>
          <a:ext cx="0" cy="0"/>
          <a:chOff x="0" y="0"/>
          <a:chExt cx="0" cy="0"/>
        </a:xfrm>
      </p:grpSpPr>
      <p:sp>
        <p:nvSpPr>
          <p:cNvPr id="2" name="Slide Number Placeholder 11">
            <a:extLst>
              <a:ext uri="{FF2B5EF4-FFF2-40B4-BE49-F238E27FC236}">
                <a16:creationId xmlns:a16="http://schemas.microsoft.com/office/drawing/2014/main" id="{4D183800-EFD4-CF3E-BA0C-D48C14E90ACF}"/>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latin typeface="Montserrat" pitchFamily="2" charset="77"/>
              </a:defRPr>
            </a:lvl1pPr>
          </a:lstStyle>
          <a:p>
            <a:fld id="{D8225FCD-C8BD-0A44-9961-FB1CAAEE0F5D}" type="slidenum">
              <a:rPr lang="en-US" smtClean="0"/>
              <a:pPr/>
              <a:t>‹#›</a:t>
            </a:fld>
            <a:endParaRPr lang="en-US"/>
          </a:p>
        </p:txBody>
      </p:sp>
      <p:sp>
        <p:nvSpPr>
          <p:cNvPr id="3" name="Title 1">
            <a:extLst>
              <a:ext uri="{FF2B5EF4-FFF2-40B4-BE49-F238E27FC236}">
                <a16:creationId xmlns:a16="http://schemas.microsoft.com/office/drawing/2014/main" id="{C7989A1B-89D0-9A49-36E9-2AC17BD87C26}"/>
              </a:ext>
            </a:extLst>
          </p:cNvPr>
          <p:cNvSpPr>
            <a:spLocks noGrp="1"/>
          </p:cNvSpPr>
          <p:nvPr>
            <p:ph type="title" hasCustomPrompt="1"/>
          </p:nvPr>
        </p:nvSpPr>
        <p:spPr>
          <a:xfrm>
            <a:off x="152400" y="155104"/>
            <a:ext cx="10512425" cy="609600"/>
          </a:xfrm>
          <a:prstGeom prst="rect">
            <a:avLst/>
          </a:prstGeom>
        </p:spPr>
        <p:txBody>
          <a:bodyPr/>
          <a:lstStyle>
            <a:lvl1pPr>
              <a:defRPr lang="en-US" sz="3200" b="1" i="0" u="none" kern="1200" smtClean="0">
                <a:solidFill>
                  <a:schemeClr val="accent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dirty="0"/>
              <a:t>CLICK TO EDIT MASTER TITLE STYLE</a:t>
            </a:r>
          </a:p>
        </p:txBody>
      </p:sp>
      <p:cxnSp>
        <p:nvCxnSpPr>
          <p:cNvPr id="4" name="Straight Connector 3">
            <a:extLst>
              <a:ext uri="{FF2B5EF4-FFF2-40B4-BE49-F238E27FC236}">
                <a16:creationId xmlns:a16="http://schemas.microsoft.com/office/drawing/2014/main" id="{4EBF6450-F284-8610-A91B-542EE9DFAD82}"/>
              </a:ext>
            </a:extLst>
          </p:cNvPr>
          <p:cNvCxnSpPr>
            <a:cxnSpLocks/>
          </p:cNvCxnSpPr>
          <p:nvPr userDrawn="1"/>
        </p:nvCxnSpPr>
        <p:spPr>
          <a:xfrm flipH="1">
            <a:off x="72424" y="787192"/>
            <a:ext cx="2311012" cy="0"/>
          </a:xfrm>
          <a:prstGeom prst="line">
            <a:avLst/>
          </a:prstGeom>
          <a:ln w="28575">
            <a:gradFill flip="none" rotWithShape="1">
              <a:gsLst>
                <a:gs pos="45000">
                  <a:schemeClr val="accent1"/>
                </a:gs>
                <a:gs pos="93000">
                  <a:schemeClr val="bg1"/>
                </a:gs>
                <a:gs pos="18000">
                  <a:schemeClr val="tx2"/>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E6B3D11F-E950-118B-FC32-DB7B3D22C1FB}"/>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accent2"/>
                </a:solidFill>
                <a:latin typeface="Montserrat" pitchFamily="2" charset="77"/>
                <a:cs typeface="Poppins" pitchFamily="2" charset="77"/>
              </a:rPr>
              <a:t>NASDAQ: INDP</a:t>
            </a:r>
          </a:p>
        </p:txBody>
      </p:sp>
      <p:grpSp>
        <p:nvGrpSpPr>
          <p:cNvPr id="6" name="Group 5">
            <a:extLst>
              <a:ext uri="{FF2B5EF4-FFF2-40B4-BE49-F238E27FC236}">
                <a16:creationId xmlns:a16="http://schemas.microsoft.com/office/drawing/2014/main" id="{AE9EBAA2-BB65-C1E2-D862-CC386A569F7B}"/>
              </a:ext>
            </a:extLst>
          </p:cNvPr>
          <p:cNvGrpSpPr/>
          <p:nvPr userDrawn="1"/>
        </p:nvGrpSpPr>
        <p:grpSpPr>
          <a:xfrm>
            <a:off x="10059563" y="225231"/>
            <a:ext cx="1900061" cy="420228"/>
            <a:chOff x="3567023" y="4763857"/>
            <a:chExt cx="5012815" cy="1108663"/>
          </a:xfrm>
        </p:grpSpPr>
        <p:pic>
          <p:nvPicPr>
            <p:cNvPr id="7" name="Picture 2" descr="Indaptus Therapeutics">
              <a:extLst>
                <a:ext uri="{FF2B5EF4-FFF2-40B4-BE49-F238E27FC236}">
                  <a16:creationId xmlns:a16="http://schemas.microsoft.com/office/drawing/2014/main" id="{A161D2D3-882E-29E9-7FE1-C7327435020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22300"/>
            <a:stretch/>
          </p:blipFill>
          <p:spPr bwMode="auto">
            <a:xfrm>
              <a:off x="4658264" y="4763857"/>
              <a:ext cx="3921574" cy="11086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ndaptus Therapeutics">
              <a:extLst>
                <a:ext uri="{FF2B5EF4-FFF2-40B4-BE49-F238E27FC236}">
                  <a16:creationId xmlns:a16="http://schemas.microsoft.com/office/drawing/2014/main" id="{4B14E437-5120-314E-2DD6-4B0703E54DC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67023" y="4812992"/>
              <a:ext cx="1018138" cy="10293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0488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1_Divider 1">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552A4178-F7CD-7B7B-CF47-EC7F46C5BDCE}"/>
              </a:ext>
            </a:extLst>
          </p:cNvPr>
          <p:cNvCxnSpPr>
            <a:cxnSpLocks/>
          </p:cNvCxnSpPr>
          <p:nvPr userDrawn="1"/>
        </p:nvCxnSpPr>
        <p:spPr>
          <a:xfrm flipH="1">
            <a:off x="-1" y="1187518"/>
            <a:ext cx="12188825" cy="0"/>
          </a:xfrm>
          <a:prstGeom prst="line">
            <a:avLst/>
          </a:prstGeom>
          <a:ln w="28575">
            <a:gradFill flip="none" rotWithShape="1">
              <a:gsLst>
                <a:gs pos="58000">
                  <a:schemeClr val="accent1">
                    <a:lumMod val="40000"/>
                    <a:lumOff val="60000"/>
                  </a:schemeClr>
                </a:gs>
                <a:gs pos="93000">
                  <a:schemeClr val="bg1"/>
                </a:gs>
                <a:gs pos="23000">
                  <a:schemeClr val="accent1"/>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31" name="Slide Number Placeholder 11">
            <a:extLst>
              <a:ext uri="{FF2B5EF4-FFF2-40B4-BE49-F238E27FC236}">
                <a16:creationId xmlns:a16="http://schemas.microsoft.com/office/drawing/2014/main" id="{0BD72CB0-D393-58B7-E95B-B5EBF14D882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spTree>
    <p:extLst>
      <p:ext uri="{BB962C8B-B14F-4D97-AF65-F5344CB8AC3E}">
        <p14:creationId xmlns:p14="http://schemas.microsoft.com/office/powerpoint/2010/main" val="2291552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pic">
    <p:spTree>
      <p:nvGrpSpPr>
        <p:cNvPr id="1" name=""/>
        <p:cNvGrpSpPr/>
        <p:nvPr/>
      </p:nvGrpSpPr>
      <p:grpSpPr>
        <a:xfrm>
          <a:off x="0" y="0"/>
          <a:ext cx="0" cy="0"/>
          <a:chOff x="0" y="0"/>
          <a:chExt cx="0" cy="0"/>
        </a:xfrm>
      </p:grpSpPr>
      <p:sp>
        <p:nvSpPr>
          <p:cNvPr id="7" name="Slide Number Placeholder 11">
            <a:extLst>
              <a:ext uri="{FF2B5EF4-FFF2-40B4-BE49-F238E27FC236}">
                <a16:creationId xmlns:a16="http://schemas.microsoft.com/office/drawing/2014/main" id="{7C0CD8C6-1A9B-9556-F8F0-D23797120591}"/>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spTree>
    <p:extLst>
      <p:ext uri="{BB962C8B-B14F-4D97-AF65-F5344CB8AC3E}">
        <p14:creationId xmlns:p14="http://schemas.microsoft.com/office/powerpoint/2010/main" val="6926910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CF49E4-E00D-B44D-E6EE-6C93F85E5204}"/>
              </a:ext>
            </a:extLst>
          </p:cNvPr>
          <p:cNvSpPr>
            <a:spLocks noGrp="1"/>
          </p:cNvSpPr>
          <p:nvPr>
            <p:ph type="ctrTitle"/>
          </p:nvPr>
        </p:nvSpPr>
        <p:spPr>
          <a:xfrm>
            <a:off x="1524000" y="1122363"/>
            <a:ext cx="9140825"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710AC5D-734B-FDAE-B680-C9232B3EDE3B}"/>
              </a:ext>
            </a:extLst>
          </p:cNvPr>
          <p:cNvSpPr>
            <a:spLocks noGrp="1"/>
          </p:cNvSpPr>
          <p:nvPr>
            <p:ph type="subTitle" idx="1"/>
          </p:nvPr>
        </p:nvSpPr>
        <p:spPr>
          <a:xfrm>
            <a:off x="1524000" y="3602038"/>
            <a:ext cx="914082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C131B95-51AD-0000-291E-F04154B47B5E}"/>
              </a:ext>
            </a:extLst>
          </p:cNvPr>
          <p:cNvSpPr>
            <a:spLocks noGrp="1"/>
          </p:cNvSpPr>
          <p:nvPr>
            <p:ph type="dt" sz="half" idx="10"/>
          </p:nvPr>
        </p:nvSpPr>
        <p:spPr/>
        <p:txBody>
          <a:bodyPr/>
          <a:lstStyle/>
          <a:p>
            <a:fld id="{7C6960B1-DC7B-C74B-A7E8-3C49D15819A1}" type="datetimeFigureOut">
              <a:rPr lang="en-US" smtClean="0"/>
              <a:pPr/>
              <a:t>9/13/2022</a:t>
            </a:fld>
            <a:endParaRPr lang="en-US"/>
          </a:p>
        </p:txBody>
      </p:sp>
      <p:sp>
        <p:nvSpPr>
          <p:cNvPr id="5" name="Marcador de pie de página 4">
            <a:extLst>
              <a:ext uri="{FF2B5EF4-FFF2-40B4-BE49-F238E27FC236}">
                <a16:creationId xmlns:a16="http://schemas.microsoft.com/office/drawing/2014/main" id="{E1FAE465-00B4-D2FE-4591-1B8833265AFF}"/>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A2143A17-076C-585A-DDF7-32058CBEA9C6}"/>
              </a:ext>
            </a:extLst>
          </p:cNvPr>
          <p:cNvSpPr>
            <a:spLocks noGrp="1"/>
          </p:cNvSpPr>
          <p:nvPr>
            <p:ph type="sldNum" sz="quarter" idx="12"/>
          </p:nvPr>
        </p:nvSpPr>
        <p:spPr/>
        <p:txBody>
          <a:bodyPr/>
          <a:lstStyle/>
          <a:p>
            <a:fld id="{8A9B7428-73C8-8A49-B8C0-2661EFDBA144}" type="slidenum">
              <a:rPr lang="en-US" smtClean="0"/>
              <a:pPr/>
              <a:t>‹#›</a:t>
            </a:fld>
            <a:endParaRPr lang="en-US"/>
          </a:p>
        </p:txBody>
      </p:sp>
    </p:spTree>
    <p:extLst>
      <p:ext uri="{BB962C8B-B14F-4D97-AF65-F5344CB8AC3E}">
        <p14:creationId xmlns:p14="http://schemas.microsoft.com/office/powerpoint/2010/main" val="2596371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7_Divider 1">
    <p:spTree>
      <p:nvGrpSpPr>
        <p:cNvPr id="1" name=""/>
        <p:cNvGrpSpPr/>
        <p:nvPr/>
      </p:nvGrpSpPr>
      <p:grpSpPr>
        <a:xfrm>
          <a:off x="0" y="0"/>
          <a:ext cx="0" cy="0"/>
          <a:chOff x="0" y="0"/>
          <a:chExt cx="0" cy="0"/>
        </a:xfrm>
      </p:grpSpPr>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pic>
        <p:nvPicPr>
          <p:cNvPr id="3" name="Picture 2">
            <a:extLst>
              <a:ext uri="{FF2B5EF4-FFF2-40B4-BE49-F238E27FC236}">
                <a16:creationId xmlns:a16="http://schemas.microsoft.com/office/drawing/2014/main" id="{B1A8C706-42F7-6D87-7086-A009802A8C83}"/>
              </a:ext>
            </a:extLst>
          </p:cNvPr>
          <p:cNvPicPr>
            <a:picLocks noChangeAspect="1"/>
          </p:cNvPicPr>
          <p:nvPr userDrawn="1"/>
        </p:nvPicPr>
        <p:blipFill>
          <a:blip r:embed="rId2">
            <a:alphaModFix amt="89000"/>
          </a:blip>
          <a:stretch>
            <a:fillRect/>
          </a:stretch>
        </p:blipFill>
        <p:spPr>
          <a:xfrm rot="5400000">
            <a:off x="5676777" y="-1597145"/>
            <a:ext cx="835269" cy="12188827"/>
          </a:xfrm>
          <a:prstGeom prst="rect">
            <a:avLst/>
          </a:prstGeom>
          <a:effectLst>
            <a:outerShdw blurRad="50800" dist="50800" dir="5400000" algn="ctr" rotWithShape="0">
              <a:schemeClr val="bg1"/>
            </a:outerShdw>
          </a:effectLst>
        </p:spPr>
      </p:pic>
      <p:sp>
        <p:nvSpPr>
          <p:cNvPr id="2" name="Title 1">
            <a:extLst>
              <a:ext uri="{FF2B5EF4-FFF2-40B4-BE49-F238E27FC236}">
                <a16:creationId xmlns:a16="http://schemas.microsoft.com/office/drawing/2014/main" id="{DB11C646-1588-BFD9-92EF-1D1A4CFC1F43}"/>
              </a:ext>
            </a:extLst>
          </p:cNvPr>
          <p:cNvSpPr>
            <a:spLocks noGrp="1"/>
          </p:cNvSpPr>
          <p:nvPr>
            <p:ph type="title" hasCustomPrompt="1"/>
          </p:nvPr>
        </p:nvSpPr>
        <p:spPr>
          <a:xfrm>
            <a:off x="152400" y="155104"/>
            <a:ext cx="10512425" cy="609600"/>
          </a:xfrm>
          <a:prstGeom prst="rect">
            <a:avLst/>
          </a:prstGeom>
        </p:spPr>
        <p:txBody>
          <a:bodyPr/>
          <a:lstStyle>
            <a:lvl1pPr>
              <a:defRPr lang="en-US" sz="3200" b="1" i="0" u="none" kern="1200" smtClean="0">
                <a:solidFill>
                  <a:schemeClr val="accent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dirty="0"/>
              <a:t>CLICK TO EDIT MASTER TITLE STYLE</a:t>
            </a:r>
          </a:p>
        </p:txBody>
      </p:sp>
      <p:cxnSp>
        <p:nvCxnSpPr>
          <p:cNvPr id="4" name="Straight Connector 3">
            <a:extLst>
              <a:ext uri="{FF2B5EF4-FFF2-40B4-BE49-F238E27FC236}">
                <a16:creationId xmlns:a16="http://schemas.microsoft.com/office/drawing/2014/main" id="{B722E2F2-11C0-CE10-E6F6-0F63043549F9}"/>
              </a:ext>
            </a:extLst>
          </p:cNvPr>
          <p:cNvCxnSpPr>
            <a:cxnSpLocks/>
          </p:cNvCxnSpPr>
          <p:nvPr userDrawn="1"/>
        </p:nvCxnSpPr>
        <p:spPr>
          <a:xfrm flipH="1">
            <a:off x="72424" y="787192"/>
            <a:ext cx="2311012" cy="0"/>
          </a:xfrm>
          <a:prstGeom prst="line">
            <a:avLst/>
          </a:prstGeom>
          <a:ln w="28575">
            <a:gradFill flip="none" rotWithShape="1">
              <a:gsLst>
                <a:gs pos="45000">
                  <a:schemeClr val="accent1"/>
                </a:gs>
                <a:gs pos="93000">
                  <a:schemeClr val="bg1"/>
                </a:gs>
                <a:gs pos="18000">
                  <a:schemeClr val="tx2"/>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91AF9C47-83BF-ACFB-8503-982492EED550}"/>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accent2"/>
                </a:solidFill>
                <a:latin typeface="Montserrat" pitchFamily="2" charset="77"/>
                <a:cs typeface="Poppins" pitchFamily="2" charset="77"/>
              </a:rPr>
              <a:t>NASDAQ: INDP</a:t>
            </a:r>
          </a:p>
        </p:txBody>
      </p:sp>
      <p:grpSp>
        <p:nvGrpSpPr>
          <p:cNvPr id="6" name="Group 5">
            <a:extLst>
              <a:ext uri="{FF2B5EF4-FFF2-40B4-BE49-F238E27FC236}">
                <a16:creationId xmlns:a16="http://schemas.microsoft.com/office/drawing/2014/main" id="{B3204298-94DB-983F-093C-A4B6746BABC9}"/>
              </a:ext>
            </a:extLst>
          </p:cNvPr>
          <p:cNvGrpSpPr/>
          <p:nvPr userDrawn="1"/>
        </p:nvGrpSpPr>
        <p:grpSpPr>
          <a:xfrm>
            <a:off x="10059563" y="225231"/>
            <a:ext cx="1900061" cy="420228"/>
            <a:chOff x="3567023" y="4763857"/>
            <a:chExt cx="5012815" cy="1108663"/>
          </a:xfrm>
        </p:grpSpPr>
        <p:pic>
          <p:nvPicPr>
            <p:cNvPr id="7" name="Picture 2" descr="Indaptus Therapeutics">
              <a:extLst>
                <a:ext uri="{FF2B5EF4-FFF2-40B4-BE49-F238E27FC236}">
                  <a16:creationId xmlns:a16="http://schemas.microsoft.com/office/drawing/2014/main" id="{DA893E52-0A46-767B-4B82-35DA0930F71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2300"/>
            <a:stretch/>
          </p:blipFill>
          <p:spPr bwMode="auto">
            <a:xfrm>
              <a:off x="4658264" y="4763857"/>
              <a:ext cx="3921574" cy="11086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ndaptus Therapeutics">
              <a:extLst>
                <a:ext uri="{FF2B5EF4-FFF2-40B4-BE49-F238E27FC236}">
                  <a16:creationId xmlns:a16="http://schemas.microsoft.com/office/drawing/2014/main" id="{815B94F0-AB7D-4BEF-06D9-26DFB72D239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567023" y="4812992"/>
              <a:ext cx="1018138" cy="10293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0015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3_Divider 1">
    <p:spTree>
      <p:nvGrpSpPr>
        <p:cNvPr id="1" name=""/>
        <p:cNvGrpSpPr/>
        <p:nvPr/>
      </p:nvGrpSpPr>
      <p:grpSpPr>
        <a:xfrm>
          <a:off x="0" y="0"/>
          <a:ext cx="0" cy="0"/>
          <a:chOff x="0" y="0"/>
          <a:chExt cx="0" cy="0"/>
        </a:xfrm>
      </p:grpSpPr>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bg1"/>
                </a:solidFill>
              </a:defRPr>
            </a:lvl1pPr>
          </a:lstStyle>
          <a:p>
            <a:fld id="{D8225FCD-C8BD-0A44-9961-FB1CAAEE0F5D}" type="slidenum">
              <a:rPr lang="en-US" smtClean="0"/>
              <a:pPr/>
              <a:t>‹#›</a:t>
            </a:fld>
            <a:endParaRPr lang="en-US"/>
          </a:p>
        </p:txBody>
      </p:sp>
      <p:sp>
        <p:nvSpPr>
          <p:cNvPr id="4" name="TextBox 3">
            <a:extLst>
              <a:ext uri="{FF2B5EF4-FFF2-40B4-BE49-F238E27FC236}">
                <a16:creationId xmlns:a16="http://schemas.microsoft.com/office/drawing/2014/main" id="{C8F00B35-A43D-2832-47E0-6A273878B2BE}"/>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accent2"/>
                </a:solidFill>
                <a:latin typeface="Montserrat" pitchFamily="2" charset="77"/>
                <a:cs typeface="Poppins" pitchFamily="2" charset="77"/>
              </a:rPr>
              <a:t>NASDAQ: INDP</a:t>
            </a:r>
          </a:p>
        </p:txBody>
      </p:sp>
      <p:grpSp>
        <p:nvGrpSpPr>
          <p:cNvPr id="5" name="Group 4">
            <a:extLst>
              <a:ext uri="{FF2B5EF4-FFF2-40B4-BE49-F238E27FC236}">
                <a16:creationId xmlns:a16="http://schemas.microsoft.com/office/drawing/2014/main" id="{FD6410A6-3312-4517-9823-9E408837B8C7}"/>
              </a:ext>
            </a:extLst>
          </p:cNvPr>
          <p:cNvGrpSpPr/>
          <p:nvPr userDrawn="1"/>
        </p:nvGrpSpPr>
        <p:grpSpPr>
          <a:xfrm>
            <a:off x="10059563" y="225231"/>
            <a:ext cx="1900061" cy="420228"/>
            <a:chOff x="3567023" y="4763857"/>
            <a:chExt cx="5012815" cy="1108663"/>
          </a:xfrm>
        </p:grpSpPr>
        <p:pic>
          <p:nvPicPr>
            <p:cNvPr id="6" name="Picture 2" descr="Indaptus Therapeutics">
              <a:extLst>
                <a:ext uri="{FF2B5EF4-FFF2-40B4-BE49-F238E27FC236}">
                  <a16:creationId xmlns:a16="http://schemas.microsoft.com/office/drawing/2014/main" id="{F63A8605-54E2-66CD-61B1-A4E63E7D58E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22300"/>
            <a:stretch/>
          </p:blipFill>
          <p:spPr bwMode="auto">
            <a:xfrm>
              <a:off x="4658264" y="4763857"/>
              <a:ext cx="3921574" cy="11086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ndaptus Therapeutics">
              <a:extLst>
                <a:ext uri="{FF2B5EF4-FFF2-40B4-BE49-F238E27FC236}">
                  <a16:creationId xmlns:a16="http://schemas.microsoft.com/office/drawing/2014/main" id="{A234B936-C558-5A57-AC5D-F08BBA8CE45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67023" y="4812992"/>
              <a:ext cx="1018138" cy="10293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39131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sp>
        <p:nvSpPr>
          <p:cNvPr id="19" name="Slide Number Placeholder 11">
            <a:extLst>
              <a:ext uri="{FF2B5EF4-FFF2-40B4-BE49-F238E27FC236}">
                <a16:creationId xmlns:a16="http://schemas.microsoft.com/office/drawing/2014/main" id="{D5FCC992-5465-5E4F-8E12-A422DC2AD55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spTree>
    <p:extLst>
      <p:ext uri="{BB962C8B-B14F-4D97-AF65-F5344CB8AC3E}">
        <p14:creationId xmlns:p14="http://schemas.microsoft.com/office/powerpoint/2010/main" val="4145345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Divider 1">
    <p:spTree>
      <p:nvGrpSpPr>
        <p:cNvPr id="1" name=""/>
        <p:cNvGrpSpPr/>
        <p:nvPr/>
      </p:nvGrpSpPr>
      <p:grpSpPr>
        <a:xfrm>
          <a:off x="0" y="0"/>
          <a:ext cx="0" cy="0"/>
          <a:chOff x="0" y="0"/>
          <a:chExt cx="0" cy="0"/>
        </a:xfrm>
      </p:grpSpPr>
      <p:sp>
        <p:nvSpPr>
          <p:cNvPr id="22" name="Slide Number Placeholder 11">
            <a:extLst>
              <a:ext uri="{FF2B5EF4-FFF2-40B4-BE49-F238E27FC236}">
                <a16:creationId xmlns:a16="http://schemas.microsoft.com/office/drawing/2014/main" id="{598DD459-9EA6-45A6-77A9-B386275E2989}"/>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latin typeface="Montserrat" pitchFamily="2" charset="77"/>
              </a:defRPr>
            </a:lvl1pPr>
          </a:lstStyle>
          <a:p>
            <a:fld id="{D8225FCD-C8BD-0A44-9961-FB1CAAEE0F5D}" type="slidenum">
              <a:rPr lang="en-US" smtClean="0"/>
              <a:pPr/>
              <a:t>‹#›</a:t>
            </a:fld>
            <a:endParaRPr lang="en-US"/>
          </a:p>
        </p:txBody>
      </p:sp>
    </p:spTree>
    <p:extLst>
      <p:ext uri="{BB962C8B-B14F-4D97-AF65-F5344CB8AC3E}">
        <p14:creationId xmlns:p14="http://schemas.microsoft.com/office/powerpoint/2010/main" val="3176773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3_Divi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1FE5F6-C320-6C35-A629-E0298D4939D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969" t="4503" r="2969" b="4503"/>
          <a:stretch/>
        </p:blipFill>
        <p:spPr>
          <a:xfrm>
            <a:off x="59188" y="0"/>
            <a:ext cx="12188827" cy="6931985"/>
          </a:xfrm>
          <a:prstGeom prst="rect">
            <a:avLst/>
          </a:prstGeom>
        </p:spPr>
      </p:pic>
      <p:pic>
        <p:nvPicPr>
          <p:cNvPr id="8" name="Picture 7">
            <a:extLst>
              <a:ext uri="{FF2B5EF4-FFF2-40B4-BE49-F238E27FC236}">
                <a16:creationId xmlns:a16="http://schemas.microsoft.com/office/drawing/2014/main" id="{FD419F35-3433-AB8E-8CDE-5E590504D493}"/>
              </a:ext>
            </a:extLst>
          </p:cNvPr>
          <p:cNvPicPr>
            <a:picLocks noChangeAspect="1"/>
          </p:cNvPicPr>
          <p:nvPr userDrawn="1"/>
        </p:nvPicPr>
        <p:blipFill>
          <a:blip r:embed="rId3">
            <a:alphaModFix amt="89000"/>
          </a:blip>
          <a:stretch>
            <a:fillRect/>
          </a:stretch>
        </p:blipFill>
        <p:spPr>
          <a:xfrm>
            <a:off x="-1" y="0"/>
            <a:ext cx="8903369" cy="6896803"/>
          </a:xfrm>
          <a:prstGeom prst="rect">
            <a:avLst/>
          </a:prstGeom>
        </p:spPr>
      </p:pic>
      <p:pic>
        <p:nvPicPr>
          <p:cNvPr id="4" name="Picture 3">
            <a:extLst>
              <a:ext uri="{FF2B5EF4-FFF2-40B4-BE49-F238E27FC236}">
                <a16:creationId xmlns:a16="http://schemas.microsoft.com/office/drawing/2014/main" id="{8D34C8E2-D845-ABCB-5106-19DE3E9F50F3}"/>
              </a:ext>
            </a:extLst>
          </p:cNvPr>
          <p:cNvPicPr>
            <a:picLocks noChangeAspect="1"/>
          </p:cNvPicPr>
          <p:nvPr userDrawn="1"/>
        </p:nvPicPr>
        <p:blipFill>
          <a:blip r:embed="rId3">
            <a:alphaModFix amt="89000"/>
          </a:blip>
          <a:stretch>
            <a:fillRect/>
          </a:stretch>
        </p:blipFill>
        <p:spPr>
          <a:xfrm>
            <a:off x="-5" y="35184"/>
            <a:ext cx="7716258" cy="6896803"/>
          </a:xfrm>
          <a:prstGeom prst="rect">
            <a:avLst/>
          </a:prstGeom>
          <a:effectLst>
            <a:outerShdw blurRad="50800" dist="50800" dir="5400000" algn="ctr" rotWithShape="0">
              <a:schemeClr val="bg1"/>
            </a:outerShdw>
          </a:effectLst>
        </p:spPr>
      </p:pic>
      <p:sp>
        <p:nvSpPr>
          <p:cNvPr id="9" name="Slide Number Placeholder 11">
            <a:extLst>
              <a:ext uri="{FF2B5EF4-FFF2-40B4-BE49-F238E27FC236}">
                <a16:creationId xmlns:a16="http://schemas.microsoft.com/office/drawing/2014/main" id="{CDB0FAE2-DBB0-759B-D029-262EECBFC4E4}"/>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latin typeface="Montserrat" pitchFamily="2" charset="77"/>
              </a:defRPr>
            </a:lvl1pPr>
          </a:lstStyle>
          <a:p>
            <a:fld id="{D8225FCD-C8BD-0A44-9961-FB1CAAEE0F5D}" type="slidenum">
              <a:rPr lang="en-US" smtClean="0"/>
              <a:pPr/>
              <a:t>‹#›</a:t>
            </a:fld>
            <a:endParaRPr lang="en-US"/>
          </a:p>
        </p:txBody>
      </p:sp>
      <p:sp>
        <p:nvSpPr>
          <p:cNvPr id="2" name="Title 1">
            <a:extLst>
              <a:ext uri="{FF2B5EF4-FFF2-40B4-BE49-F238E27FC236}">
                <a16:creationId xmlns:a16="http://schemas.microsoft.com/office/drawing/2014/main" id="{BF589309-7398-C020-171F-FF38EEC960D5}"/>
              </a:ext>
            </a:extLst>
          </p:cNvPr>
          <p:cNvSpPr>
            <a:spLocks noGrp="1"/>
          </p:cNvSpPr>
          <p:nvPr>
            <p:ph type="title" hasCustomPrompt="1"/>
          </p:nvPr>
        </p:nvSpPr>
        <p:spPr>
          <a:xfrm>
            <a:off x="152400" y="155104"/>
            <a:ext cx="10512425" cy="609600"/>
          </a:xfrm>
          <a:prstGeom prst="rect">
            <a:avLst/>
          </a:prstGeom>
        </p:spPr>
        <p:txBody>
          <a:bodyPr/>
          <a:lstStyle>
            <a:lvl1pPr>
              <a:defRPr lang="en-US" sz="3200" b="1" i="0" u="none" kern="1200" smtClean="0">
                <a:solidFill>
                  <a:schemeClr val="accent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F04C7363-CBA5-1D28-9D54-BBDAD8A72A62}"/>
              </a:ext>
            </a:extLst>
          </p:cNvPr>
          <p:cNvCxnSpPr>
            <a:cxnSpLocks/>
          </p:cNvCxnSpPr>
          <p:nvPr userDrawn="1"/>
        </p:nvCxnSpPr>
        <p:spPr>
          <a:xfrm flipH="1">
            <a:off x="72424" y="787192"/>
            <a:ext cx="2311012" cy="0"/>
          </a:xfrm>
          <a:prstGeom prst="line">
            <a:avLst/>
          </a:prstGeom>
          <a:ln w="28575">
            <a:gradFill flip="none" rotWithShape="1">
              <a:gsLst>
                <a:gs pos="45000">
                  <a:schemeClr val="accent1"/>
                </a:gs>
                <a:gs pos="93000">
                  <a:schemeClr val="bg1"/>
                </a:gs>
                <a:gs pos="18000">
                  <a:schemeClr val="tx2"/>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189FA9EA-758E-A54F-D8BC-265A968A21F6}"/>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accent2"/>
                </a:solidFill>
                <a:latin typeface="Montserrat" pitchFamily="2" charset="77"/>
                <a:cs typeface="Poppins" pitchFamily="2" charset="77"/>
              </a:rPr>
              <a:t>NASDAQ: INDP</a:t>
            </a:r>
          </a:p>
        </p:txBody>
      </p:sp>
      <p:grpSp>
        <p:nvGrpSpPr>
          <p:cNvPr id="13" name="Group 12">
            <a:extLst>
              <a:ext uri="{FF2B5EF4-FFF2-40B4-BE49-F238E27FC236}">
                <a16:creationId xmlns:a16="http://schemas.microsoft.com/office/drawing/2014/main" id="{AC240A01-8A76-20D0-18E9-B8D4FD201843}"/>
              </a:ext>
            </a:extLst>
          </p:cNvPr>
          <p:cNvGrpSpPr/>
          <p:nvPr userDrawn="1"/>
        </p:nvGrpSpPr>
        <p:grpSpPr>
          <a:xfrm>
            <a:off x="10059563" y="225231"/>
            <a:ext cx="1900061" cy="420228"/>
            <a:chOff x="3567023" y="4763857"/>
            <a:chExt cx="5012815" cy="1108663"/>
          </a:xfrm>
        </p:grpSpPr>
        <p:pic>
          <p:nvPicPr>
            <p:cNvPr id="14" name="Picture 2" descr="Indaptus Therapeutics">
              <a:extLst>
                <a:ext uri="{FF2B5EF4-FFF2-40B4-BE49-F238E27FC236}">
                  <a16:creationId xmlns:a16="http://schemas.microsoft.com/office/drawing/2014/main" id="{D0FC9DEC-E2A2-1FE1-0848-46FA7850895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2300"/>
            <a:stretch/>
          </p:blipFill>
          <p:spPr bwMode="auto">
            <a:xfrm>
              <a:off x="4658264" y="4763857"/>
              <a:ext cx="3921574" cy="11086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ndaptus Therapeutics">
              <a:extLst>
                <a:ext uri="{FF2B5EF4-FFF2-40B4-BE49-F238E27FC236}">
                  <a16:creationId xmlns:a16="http://schemas.microsoft.com/office/drawing/2014/main" id="{32B2B2F6-4927-8D48-92D1-767FFE94CCB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67023" y="4812992"/>
              <a:ext cx="1018138" cy="10293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633797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A544CE48-3A46-6F4A-A497-59F9149CA042}"/>
              </a:ext>
            </a:extLst>
          </p:cNvPr>
          <p:cNvSpPr>
            <a:spLocks noGrp="1"/>
          </p:cNvSpPr>
          <p:nvPr>
            <p:ph type="sldNum" sz="quarter" idx="4"/>
          </p:nvPr>
        </p:nvSpPr>
        <p:spPr>
          <a:xfrm>
            <a:off x="11557394" y="6530621"/>
            <a:ext cx="402231"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D8225FCD-C8BD-0A44-9961-FB1CAAEE0F5D}" type="slidenum">
              <a:rPr lang="en-US" smtClean="0"/>
              <a:pPr/>
              <a:t>‹#›</a:t>
            </a:fld>
            <a:endParaRPr lang="en-US"/>
          </a:p>
        </p:txBody>
      </p:sp>
      <p:sp>
        <p:nvSpPr>
          <p:cNvPr id="28" name="Text Placeholder 2">
            <a:extLst>
              <a:ext uri="{FF2B5EF4-FFF2-40B4-BE49-F238E27FC236}">
                <a16:creationId xmlns:a16="http://schemas.microsoft.com/office/drawing/2014/main" id="{76C7DA41-490E-F047-A167-514C2DB6831B}"/>
              </a:ext>
            </a:extLst>
          </p:cNvPr>
          <p:cNvSpPr>
            <a:spLocks noGrp="1"/>
          </p:cNvSpPr>
          <p:nvPr>
            <p:ph type="body" idx="1"/>
          </p:nvPr>
        </p:nvSpPr>
        <p:spPr>
          <a:xfrm>
            <a:off x="328613" y="1600201"/>
            <a:ext cx="11250771" cy="3198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cxnSp>
        <p:nvCxnSpPr>
          <p:cNvPr id="31" name="Straight Connector 30">
            <a:extLst>
              <a:ext uri="{FF2B5EF4-FFF2-40B4-BE49-F238E27FC236}">
                <a16:creationId xmlns:a16="http://schemas.microsoft.com/office/drawing/2014/main" id="{3B695B6F-D51C-0843-85B6-E437332A2310}"/>
              </a:ext>
            </a:extLst>
          </p:cNvPr>
          <p:cNvCxnSpPr>
            <a:cxnSpLocks/>
          </p:cNvCxnSpPr>
          <p:nvPr userDrawn="1"/>
        </p:nvCxnSpPr>
        <p:spPr>
          <a:xfrm flipH="1">
            <a:off x="72424" y="622302"/>
            <a:ext cx="11887201" cy="0"/>
          </a:xfrm>
          <a:prstGeom prst="line">
            <a:avLst/>
          </a:prstGeom>
          <a:ln w="28575">
            <a:gradFill flip="none" rotWithShape="1">
              <a:gsLst>
                <a:gs pos="45000">
                  <a:schemeClr val="accent1"/>
                </a:gs>
                <a:gs pos="93000">
                  <a:schemeClr val="bg1"/>
                </a:gs>
                <a:gs pos="18000">
                  <a:schemeClr val="accent2"/>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33" name="Title 1">
            <a:extLst>
              <a:ext uri="{FF2B5EF4-FFF2-40B4-BE49-F238E27FC236}">
                <a16:creationId xmlns:a16="http://schemas.microsoft.com/office/drawing/2014/main" id="{1F77CD1C-0AB2-134E-95E2-71401AB26FD1}"/>
              </a:ext>
            </a:extLst>
          </p:cNvPr>
          <p:cNvSpPr txBox="1">
            <a:spLocks/>
          </p:cNvSpPr>
          <p:nvPr userDrawn="1"/>
        </p:nvSpPr>
        <p:spPr>
          <a:xfrm>
            <a:off x="152400" y="46759"/>
            <a:ext cx="10512425" cy="609600"/>
          </a:xfrm>
          <a:prstGeom prst="rect">
            <a:avLst/>
          </a:prstGeom>
        </p:spPr>
        <p:txBody>
          <a:bodyPr/>
          <a:lstStyle>
            <a:lvl1pPr algn="l" defTabSz="609448" rtl="0" eaLnBrk="1" latinLnBrk="0" hangingPunct="1">
              <a:spcBef>
                <a:spcPct val="0"/>
              </a:spcBef>
              <a:buNone/>
              <a:defRPr lang="en-US" sz="3600" u="none" kern="1200" smtClean="0">
                <a:solidFill>
                  <a:schemeClr val="tx2"/>
                </a:solidFill>
                <a:latin typeface="Hind" panose="02000000000000000000" pitchFamily="2" charset="77"/>
                <a:ea typeface="+mj-ea"/>
                <a:cs typeface="Hind" panose="02000000000000000000" pitchFamily="2" charset="77"/>
              </a:defRPr>
            </a:lvl1pPr>
          </a:lstStyle>
          <a:p>
            <a:r>
              <a:rPr lang="en-US" sz="3200">
                <a:solidFill>
                  <a:schemeClr val="tx2"/>
                </a:solidFill>
                <a:latin typeface="Poppins" pitchFamily="2" charset="77"/>
                <a:cs typeface="Poppins" pitchFamily="2" charset="77"/>
              </a:rPr>
              <a:t>Click to edit Master title style</a:t>
            </a:r>
          </a:p>
        </p:txBody>
      </p:sp>
      <p:sp>
        <p:nvSpPr>
          <p:cNvPr id="8" name="TextBox 7">
            <a:extLst>
              <a:ext uri="{FF2B5EF4-FFF2-40B4-BE49-F238E27FC236}">
                <a16:creationId xmlns:a16="http://schemas.microsoft.com/office/drawing/2014/main" id="{B4BC6ED8-8575-2DA6-FF46-2E8FAB830035}"/>
              </a:ext>
            </a:extLst>
          </p:cNvPr>
          <p:cNvSpPr txBox="1"/>
          <p:nvPr userDrawn="1"/>
        </p:nvSpPr>
        <p:spPr>
          <a:xfrm>
            <a:off x="265112" y="6467945"/>
            <a:ext cx="4717195" cy="307777"/>
          </a:xfrm>
          <a:prstGeom prst="rect">
            <a:avLst/>
          </a:prstGeom>
          <a:noFill/>
        </p:spPr>
        <p:txBody>
          <a:bodyPr wrap="square" rtlCol="0">
            <a:spAutoFit/>
          </a:bodyPr>
          <a:lstStyle/>
          <a:p>
            <a:r>
              <a:rPr lang="en-US" sz="1400">
                <a:solidFill>
                  <a:schemeClr val="accent1"/>
                </a:solidFill>
                <a:latin typeface="Poppins" pitchFamily="2" charset="77"/>
                <a:cs typeface="Poppins" pitchFamily="2" charset="77"/>
              </a:rPr>
              <a:t>NASDAQ: YVR</a:t>
            </a:r>
          </a:p>
        </p:txBody>
      </p:sp>
    </p:spTree>
    <p:extLst>
      <p:ext uri="{BB962C8B-B14F-4D97-AF65-F5344CB8AC3E}">
        <p14:creationId xmlns:p14="http://schemas.microsoft.com/office/powerpoint/2010/main" val="1386415655"/>
      </p:ext>
    </p:extLst>
  </p:cSld>
  <p:clrMap bg1="lt1" tx1="dk1" bg2="lt2" tx2="dk2" accent1="accent1" accent2="accent2" accent3="accent3" accent4="accent4" accent5="accent5" accent6="accent6" hlink="hlink" folHlink="folHlink"/>
  <p:sldLayoutIdLst>
    <p:sldLayoutId id="2147484500" r:id="rId1"/>
    <p:sldLayoutId id="2147484522" r:id="rId2"/>
    <p:sldLayoutId id="2147484518" r:id="rId3"/>
    <p:sldLayoutId id="2147484507" r:id="rId4"/>
    <p:sldLayoutId id="2147484512" r:id="rId5"/>
    <p:sldLayoutId id="2147484519" r:id="rId6"/>
    <p:sldLayoutId id="2147484394" r:id="rId7"/>
    <p:sldLayoutId id="2147484503" r:id="rId8"/>
    <p:sldLayoutId id="2147484508" r:id="rId9"/>
    <p:sldLayoutId id="2147484525" r:id="rId10"/>
    <p:sldLayoutId id="2147484524" r:id="rId11"/>
    <p:sldLayoutId id="2147484523" r:id="rId12"/>
    <p:sldLayoutId id="2147484514" r:id="rId13"/>
    <p:sldLayoutId id="2147484520" r:id="rId14"/>
    <p:sldLayoutId id="2147484509" r:id="rId15"/>
    <p:sldLayoutId id="2147484513" r:id="rId16"/>
    <p:sldLayoutId id="2147484510" r:id="rId17"/>
    <p:sldLayoutId id="2147484506" r:id="rId18"/>
    <p:sldLayoutId id="2147484517" r:id="rId19"/>
    <p:sldLayoutId id="2147484486" r:id="rId20"/>
    <p:sldLayoutId id="2147484497" r:id="rId21"/>
    <p:sldLayoutId id="2147484494" r:id="rId22"/>
    <p:sldLayoutId id="2147484504" r:id="rId23"/>
    <p:sldLayoutId id="2147484472" r:id="rId24"/>
    <p:sldLayoutId id="2147484511" r:id="rId25"/>
    <p:sldLayoutId id="2147484516" r:id="rId26"/>
    <p:sldLayoutId id="2147484515" r:id="rId27"/>
    <p:sldLayoutId id="2147484505" r:id="rId28"/>
    <p:sldLayoutId id="2147484521" r:id="rId29"/>
    <p:sldLayoutId id="2147484498" r:id="rId30"/>
    <p:sldLayoutId id="2147484499" r:id="rId31"/>
    <p:sldLayoutId id="2147484501" r:id="rId32"/>
    <p:sldLayoutId id="2147484502" r:id="rId33"/>
    <p:sldLayoutId id="2147484488" r:id="rId34"/>
    <p:sldLayoutId id="2147484489" r:id="rId35"/>
    <p:sldLayoutId id="2147484490" r:id="rId36"/>
    <p:sldLayoutId id="2147484491" r:id="rId37"/>
    <p:sldLayoutId id="2147484492" r:id="rId38"/>
    <p:sldLayoutId id="2147484496" r:id="rId39"/>
    <p:sldLayoutId id="2147484493" r:id="rId40"/>
    <p:sldLayoutId id="2147484400" r:id="rId41"/>
  </p:sldLayoutIdLst>
  <p:hf hdr="0" ftr="0" dt="0"/>
  <p:txStyles>
    <p:titleStyle>
      <a:lvl1pPr algn="l" defTabSz="609448" rtl="0" eaLnBrk="1" latinLnBrk="0" hangingPunct="1">
        <a:spcBef>
          <a:spcPct val="0"/>
        </a:spcBef>
        <a:buNone/>
        <a:defRPr sz="3199" u="none" kern="1200">
          <a:solidFill>
            <a:srgbClr val="999999"/>
          </a:solidFill>
          <a:latin typeface="+mj-lt"/>
          <a:ea typeface="+mj-ea"/>
          <a:cs typeface="+mj-cs"/>
        </a:defRPr>
      </a:lvl1pPr>
    </p:titleStyle>
    <p:bodyStyle>
      <a:lvl1pPr marL="457086" indent="-457086" algn="l" defTabSz="609448" rtl="0" eaLnBrk="1" latinLnBrk="0" hangingPunct="1">
        <a:spcBef>
          <a:spcPts val="1024"/>
        </a:spcBef>
        <a:buClr>
          <a:schemeClr val="tx2"/>
        </a:buClr>
        <a:buSzPct val="100000"/>
        <a:buFont typeface="Arial" panose="020B0604020202020204" pitchFamily="34" charset="0"/>
        <a:buChar char="•"/>
        <a:defRPr sz="2399" kern="1200">
          <a:solidFill>
            <a:schemeClr val="tx1"/>
          </a:solidFill>
          <a:latin typeface="Poppins" pitchFamily="2" charset="77"/>
          <a:ea typeface="+mn-ea"/>
          <a:cs typeface="Poppins" pitchFamily="2" charset="77"/>
        </a:defRPr>
      </a:lvl1pPr>
      <a:lvl2pPr marL="990352" indent="-380905" algn="l" defTabSz="609448" rtl="0" eaLnBrk="1" latinLnBrk="0" hangingPunct="1">
        <a:spcBef>
          <a:spcPts val="1024"/>
        </a:spcBef>
        <a:buClr>
          <a:schemeClr val="tx2"/>
        </a:buClr>
        <a:buSzPct val="69000"/>
        <a:buFont typeface="System Font Regular"/>
        <a:buChar char="⎼"/>
        <a:defRPr sz="2133" kern="1200">
          <a:solidFill>
            <a:schemeClr val="tx1"/>
          </a:solidFill>
          <a:latin typeface="Poppins" pitchFamily="2" charset="77"/>
          <a:ea typeface="+mn-ea"/>
          <a:cs typeface="Poppins" pitchFamily="2" charset="77"/>
        </a:defRPr>
      </a:lvl2pPr>
      <a:lvl3pPr marL="1675981" indent="-457086" algn="l" defTabSz="609448" rtl="0" eaLnBrk="1" latinLnBrk="0" hangingPunct="1">
        <a:spcBef>
          <a:spcPts val="1024"/>
        </a:spcBef>
        <a:buClr>
          <a:schemeClr val="tx2"/>
        </a:buClr>
        <a:buSzPct val="69000"/>
        <a:buFont typeface="System Font Regular"/>
        <a:buChar char="⎼"/>
        <a:defRPr sz="1866" kern="1200">
          <a:solidFill>
            <a:schemeClr val="tx1"/>
          </a:solidFill>
          <a:latin typeface="Poppins" pitchFamily="2" charset="77"/>
          <a:ea typeface="+mn-ea"/>
          <a:cs typeface="Poppins" pitchFamily="2" charset="77"/>
        </a:defRPr>
      </a:lvl3pPr>
      <a:lvl4pPr marL="2133067" indent="-304724" algn="l" defTabSz="609448" rtl="0" eaLnBrk="1" latinLnBrk="0" hangingPunct="1">
        <a:spcBef>
          <a:spcPts val="1024"/>
        </a:spcBef>
        <a:buSzPct val="69000"/>
        <a:buFontTx/>
        <a:buBlip>
          <a:blip r:embed="rId43"/>
        </a:buBlip>
        <a:defRPr sz="1866" kern="1200">
          <a:solidFill>
            <a:schemeClr val="tx1"/>
          </a:solidFill>
          <a:latin typeface="+mn-lt"/>
          <a:ea typeface="+mn-ea"/>
          <a:cs typeface="+mn-cs"/>
        </a:defRPr>
      </a:lvl4pPr>
      <a:lvl5pPr marL="2742514" indent="-304724" algn="l" defTabSz="609448" rtl="0" eaLnBrk="1" latinLnBrk="0" hangingPunct="1">
        <a:spcBef>
          <a:spcPts val="1024"/>
        </a:spcBef>
        <a:buSzPct val="69000"/>
        <a:buFontTx/>
        <a:buBlip>
          <a:blip r:embed="rId43"/>
        </a:buBlip>
        <a:defRPr sz="1866" kern="1200">
          <a:solidFill>
            <a:schemeClr val="tx1"/>
          </a:solidFill>
          <a:latin typeface="+mn-lt"/>
          <a:ea typeface="+mn-ea"/>
          <a:cs typeface="+mn-cs"/>
        </a:defRPr>
      </a:lvl5pPr>
      <a:lvl6pPr marL="3351962" indent="-304724" algn="l" defTabSz="609448" rtl="0" eaLnBrk="1" latinLnBrk="0" hangingPunct="1">
        <a:spcBef>
          <a:spcPct val="20000"/>
        </a:spcBef>
        <a:buFont typeface="Arial"/>
        <a:buChar char="•"/>
        <a:defRPr sz="2666" kern="1200">
          <a:solidFill>
            <a:schemeClr val="tx1"/>
          </a:solidFill>
          <a:latin typeface="+mn-lt"/>
          <a:ea typeface="+mn-ea"/>
          <a:cs typeface="+mn-cs"/>
        </a:defRPr>
      </a:lvl6pPr>
      <a:lvl7pPr marL="3961409" indent="-304724" algn="l" defTabSz="609448" rtl="0" eaLnBrk="1" latinLnBrk="0" hangingPunct="1">
        <a:spcBef>
          <a:spcPct val="20000"/>
        </a:spcBef>
        <a:buFont typeface="Arial"/>
        <a:buChar char="•"/>
        <a:defRPr sz="2666" kern="1200">
          <a:solidFill>
            <a:schemeClr val="tx1"/>
          </a:solidFill>
          <a:latin typeface="+mn-lt"/>
          <a:ea typeface="+mn-ea"/>
          <a:cs typeface="+mn-cs"/>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48" rtl="0" eaLnBrk="1" latinLnBrk="0" hangingPunct="1">
        <a:defRPr sz="2399" kern="1200">
          <a:solidFill>
            <a:schemeClr val="tx1"/>
          </a:solidFill>
          <a:latin typeface="+mn-lt"/>
          <a:ea typeface="+mn-ea"/>
          <a:cs typeface="+mn-cs"/>
        </a:defRPr>
      </a:lvl1pPr>
      <a:lvl2pPr marL="609448" algn="l" defTabSz="609448" rtl="0" eaLnBrk="1" latinLnBrk="0" hangingPunct="1">
        <a:defRPr sz="2399" kern="1200">
          <a:solidFill>
            <a:schemeClr val="tx1"/>
          </a:solidFill>
          <a:latin typeface="+mn-lt"/>
          <a:ea typeface="+mn-ea"/>
          <a:cs typeface="+mn-cs"/>
        </a:defRPr>
      </a:lvl2pPr>
      <a:lvl3pPr marL="1218895" algn="l" defTabSz="609448" rtl="0" eaLnBrk="1" latinLnBrk="0" hangingPunct="1">
        <a:defRPr sz="2399" kern="1200">
          <a:solidFill>
            <a:schemeClr val="tx1"/>
          </a:solidFill>
          <a:latin typeface="+mn-lt"/>
          <a:ea typeface="+mn-ea"/>
          <a:cs typeface="+mn-cs"/>
        </a:defRPr>
      </a:lvl3pPr>
      <a:lvl4pPr marL="1828343" algn="l" defTabSz="609448" rtl="0" eaLnBrk="1" latinLnBrk="0" hangingPunct="1">
        <a:defRPr sz="2399" kern="1200">
          <a:solidFill>
            <a:schemeClr val="tx1"/>
          </a:solidFill>
          <a:latin typeface="+mn-lt"/>
          <a:ea typeface="+mn-ea"/>
          <a:cs typeface="+mn-cs"/>
        </a:defRPr>
      </a:lvl4pPr>
      <a:lvl5pPr marL="2437790" algn="l" defTabSz="609448" rtl="0" eaLnBrk="1" latinLnBrk="0" hangingPunct="1">
        <a:defRPr sz="2399" kern="1200">
          <a:solidFill>
            <a:schemeClr val="tx1"/>
          </a:solidFill>
          <a:latin typeface="+mn-lt"/>
          <a:ea typeface="+mn-ea"/>
          <a:cs typeface="+mn-cs"/>
        </a:defRPr>
      </a:lvl5pPr>
      <a:lvl6pPr marL="3047238" algn="l" defTabSz="609448" rtl="0" eaLnBrk="1" latinLnBrk="0" hangingPunct="1">
        <a:defRPr sz="2399" kern="1200">
          <a:solidFill>
            <a:schemeClr val="tx1"/>
          </a:solidFill>
          <a:latin typeface="+mn-lt"/>
          <a:ea typeface="+mn-ea"/>
          <a:cs typeface="+mn-cs"/>
        </a:defRPr>
      </a:lvl6pPr>
      <a:lvl7pPr marL="3656686" algn="l" defTabSz="609448" rtl="0" eaLnBrk="1" latinLnBrk="0" hangingPunct="1">
        <a:defRPr sz="2399" kern="1200">
          <a:solidFill>
            <a:schemeClr val="tx1"/>
          </a:solidFill>
          <a:latin typeface="+mn-lt"/>
          <a:ea typeface="+mn-ea"/>
          <a:cs typeface="+mn-cs"/>
        </a:defRPr>
      </a:lvl7pPr>
      <a:lvl8pPr marL="4266133" algn="l" defTabSz="609448" rtl="0" eaLnBrk="1" latinLnBrk="0" hangingPunct="1">
        <a:defRPr sz="2399" kern="1200">
          <a:solidFill>
            <a:schemeClr val="tx1"/>
          </a:solidFill>
          <a:latin typeface="+mn-lt"/>
          <a:ea typeface="+mn-ea"/>
          <a:cs typeface="+mn-cs"/>
        </a:defRPr>
      </a:lvl8pPr>
      <a:lvl9pPr marL="4875581" algn="l" defTabSz="609448"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79AF3D-31C8-1C4B-AC5B-6E625A9A44F7}"/>
              </a:ext>
            </a:extLst>
          </p:cNvPr>
          <p:cNvSpPr>
            <a:spLocks noGrp="1"/>
          </p:cNvSpPr>
          <p:nvPr>
            <p:ph type="title"/>
          </p:nvPr>
        </p:nvSpPr>
        <p:spPr>
          <a:xfrm>
            <a:off x="838200" y="365125"/>
            <a:ext cx="105124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F3B408-8261-9E4E-A321-01B2CEF64396}"/>
              </a:ext>
            </a:extLst>
          </p:cNvPr>
          <p:cNvSpPr>
            <a:spLocks noGrp="1"/>
          </p:cNvSpPr>
          <p:nvPr>
            <p:ph type="body" idx="1"/>
          </p:nvPr>
        </p:nvSpPr>
        <p:spPr>
          <a:xfrm>
            <a:off x="838200" y="1825625"/>
            <a:ext cx="105124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FB445B-CD2B-AC4E-8B4A-7C40F4ADE4A7}"/>
              </a:ext>
            </a:extLst>
          </p:cNvPr>
          <p:cNvSpPr>
            <a:spLocks noGrp="1"/>
          </p:cNvSpPr>
          <p:nvPr>
            <p:ph type="dt" sz="half" idx="2"/>
          </p:nvPr>
        </p:nvSpPr>
        <p:spPr>
          <a:xfrm>
            <a:off x="838200" y="6356350"/>
            <a:ext cx="27416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6960B1-DC7B-C74B-A7E8-3C49D15819A1}" type="datetimeFigureOut">
              <a:rPr lang="en-US" smtClean="0"/>
              <a:pPr/>
              <a:t>9/13/2022</a:t>
            </a:fld>
            <a:endParaRPr lang="en-US"/>
          </a:p>
        </p:txBody>
      </p:sp>
      <p:sp>
        <p:nvSpPr>
          <p:cNvPr id="5" name="Footer Placeholder 4">
            <a:extLst>
              <a:ext uri="{FF2B5EF4-FFF2-40B4-BE49-F238E27FC236}">
                <a16:creationId xmlns:a16="http://schemas.microsoft.com/office/drawing/2014/main" id="{79A59290-E5EB-8045-8654-EDAFA55A8B4B}"/>
              </a:ext>
            </a:extLst>
          </p:cNvPr>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151593-BF83-2741-A279-ECDC57FA3EC4}"/>
              </a:ext>
            </a:extLst>
          </p:cNvPr>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9B7428-73C8-8A49-B8C0-2661EFDBA144}" type="slidenum">
              <a:rPr lang="en-US" smtClean="0"/>
              <a:pPr/>
              <a:t>‹#›</a:t>
            </a:fld>
            <a:endParaRPr lang="en-US"/>
          </a:p>
        </p:txBody>
      </p:sp>
    </p:spTree>
    <p:extLst>
      <p:ext uri="{BB962C8B-B14F-4D97-AF65-F5344CB8AC3E}">
        <p14:creationId xmlns:p14="http://schemas.microsoft.com/office/powerpoint/2010/main" val="2843188108"/>
      </p:ext>
    </p:extLst>
  </p:cSld>
  <p:clrMap bg1="lt1" tx1="dk1" bg2="lt2" tx2="dk2" accent1="accent1" accent2="accent2" accent3="accent3" accent4="accent4" accent5="accent5" accent6="accent6" hlink="hlink" folHlink="folHlink"/>
  <p:sldLayoutIdLst>
    <p:sldLayoutId id="21474844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41.xml"/><Relationship Id="rId5" Type="http://schemas.openxmlformats.org/officeDocument/2006/relationships/image" Target="../media/image17.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chart" Target="../charts/chart6.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chart" Target="../charts/chart9.xml"/><Relationship Id="rId4" Type="http://schemas.openxmlformats.org/officeDocument/2006/relationships/chart" Target="../charts/chart8.xml"/></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chart" Target="../charts/chart12.xml"/></Relationships>
</file>

<file path=ppt/slides/_rels/slide2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chart" Target="../charts/chart14.xml"/></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1.emf"/></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notesSlide" Target="../notesSlides/notesSlide25.xml"/><Relationship Id="rId16" Type="http://schemas.openxmlformats.org/officeDocument/2006/relationships/image" Target="../media/image46.png"/><Relationship Id="rId20" Type="http://schemas.openxmlformats.org/officeDocument/2006/relationships/image" Target="../media/image50.jpeg"/><Relationship Id="rId29"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5" Type="http://schemas.openxmlformats.org/officeDocument/2006/relationships/image" Target="../media/image35.tiff"/><Relationship Id="rId15" Type="http://schemas.openxmlformats.org/officeDocument/2006/relationships/image" Target="../media/image45.png"/><Relationship Id="rId23" Type="http://schemas.openxmlformats.org/officeDocument/2006/relationships/image" Target="../media/image53.jpeg"/><Relationship Id="rId28" Type="http://schemas.openxmlformats.org/officeDocument/2006/relationships/image" Target="../media/image58.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jpeg"/><Relationship Id="rId30"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41.xml"/><Relationship Id="rId5" Type="http://schemas.openxmlformats.org/officeDocument/2006/relationships/image" Target="../media/image1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33AA10F-C112-093A-BD0B-B85BF09ACF19}"/>
              </a:ext>
            </a:extLst>
          </p:cNvPr>
          <p:cNvSpPr txBox="1"/>
          <p:nvPr/>
        </p:nvSpPr>
        <p:spPr>
          <a:xfrm>
            <a:off x="6514621" y="172499"/>
            <a:ext cx="5425845" cy="338554"/>
          </a:xfrm>
          <a:prstGeom prst="rect">
            <a:avLst/>
          </a:prstGeom>
          <a:noFill/>
        </p:spPr>
        <p:txBody>
          <a:bodyPr wrap="square" rtlCol="0">
            <a:spAutoFit/>
          </a:bodyPr>
          <a:lstStyle/>
          <a:p>
            <a:pPr algn="r"/>
            <a:endParaRPr lang="en-CA" sz="1600" dirty="0">
              <a:solidFill>
                <a:schemeClr val="accent1"/>
              </a:solidFill>
              <a:latin typeface="Roboto" panose="02000000000000000000" pitchFamily="2" charset="0"/>
              <a:ea typeface="Roboto" panose="02000000000000000000" pitchFamily="2" charset="0"/>
            </a:endParaRPr>
          </a:p>
        </p:txBody>
      </p:sp>
      <p:sp>
        <p:nvSpPr>
          <p:cNvPr id="19" name="Subtitle 2">
            <a:extLst>
              <a:ext uri="{FF2B5EF4-FFF2-40B4-BE49-F238E27FC236}">
                <a16:creationId xmlns:a16="http://schemas.microsoft.com/office/drawing/2014/main" id="{A0016CE0-2B43-20C9-82A0-31F683A18503}"/>
              </a:ext>
            </a:extLst>
          </p:cNvPr>
          <p:cNvSpPr txBox="1">
            <a:spLocks/>
          </p:cNvSpPr>
          <p:nvPr/>
        </p:nvSpPr>
        <p:spPr>
          <a:xfrm>
            <a:off x="3896063" y="6068326"/>
            <a:ext cx="4320497" cy="8048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solidFill>
                  <a:schemeClr val="accent2"/>
                </a:solidFill>
                <a:latin typeface="Roboto" panose="02000000000000000000" pitchFamily="2" charset="0"/>
                <a:ea typeface="Roboto" panose="02000000000000000000" pitchFamily="2" charset="0"/>
              </a:rPr>
              <a:t>September 2022</a:t>
            </a:r>
          </a:p>
          <a:p>
            <a:r>
              <a:rPr lang="en-CA" sz="2000" b="1" dirty="0">
                <a:solidFill>
                  <a:schemeClr val="accent2"/>
                </a:solidFill>
                <a:latin typeface="Roboto" panose="02000000000000000000" pitchFamily="2" charset="0"/>
                <a:ea typeface="Roboto" panose="02000000000000000000" pitchFamily="2" charset="0"/>
              </a:rPr>
              <a:t>CORPORATE PRESENTATION</a:t>
            </a:r>
          </a:p>
        </p:txBody>
      </p:sp>
      <p:sp>
        <p:nvSpPr>
          <p:cNvPr id="21" name="object 6">
            <a:extLst>
              <a:ext uri="{FF2B5EF4-FFF2-40B4-BE49-F238E27FC236}">
                <a16:creationId xmlns:a16="http://schemas.microsoft.com/office/drawing/2014/main" id="{F284D8BF-5E2A-0089-E6F3-A1190FC9E6C6}"/>
              </a:ext>
            </a:extLst>
          </p:cNvPr>
          <p:cNvSpPr txBox="1"/>
          <p:nvPr/>
        </p:nvSpPr>
        <p:spPr>
          <a:xfrm>
            <a:off x="10287620" y="6332252"/>
            <a:ext cx="1559893" cy="276999"/>
          </a:xfrm>
          <a:prstGeom prst="rect">
            <a:avLst/>
          </a:prstGeom>
        </p:spPr>
        <p:txBody>
          <a:bodyPr vert="horz" wrap="square" lIns="0" tIns="91440" rIns="0" bIns="0" rtlCol="0">
            <a:spAutoFit/>
          </a:bodyPr>
          <a:lstStyle/>
          <a:p>
            <a:pPr lvl="0" algn="r" defTabSz="914400">
              <a:spcBef>
                <a:spcPts val="30"/>
              </a:spcBef>
              <a:buClr>
                <a:srgbClr val="000000"/>
              </a:buClr>
              <a:defRPr/>
            </a:pPr>
            <a:r>
              <a:rPr lang="en-US" sz="1200" spc="10" dirty="0">
                <a:solidFill>
                  <a:schemeClr val="accent2"/>
                </a:solidFill>
                <a:latin typeface="Roboto" panose="02000000000000000000" pitchFamily="2" charset="0"/>
                <a:ea typeface="Roboto" panose="02000000000000000000" pitchFamily="2" charset="0"/>
                <a:cs typeface="Helvetica"/>
              </a:rPr>
              <a:t>NASDAQ: INDP</a:t>
            </a:r>
          </a:p>
        </p:txBody>
      </p:sp>
      <p:pic>
        <p:nvPicPr>
          <p:cNvPr id="7" name="Picture 6">
            <a:extLst>
              <a:ext uri="{FF2B5EF4-FFF2-40B4-BE49-F238E27FC236}">
                <a16:creationId xmlns:a16="http://schemas.microsoft.com/office/drawing/2014/main" id="{39D53C5B-6ABD-8A1A-1151-6406B3477CB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7710" b="21156"/>
          <a:stretch/>
        </p:blipFill>
        <p:spPr>
          <a:xfrm>
            <a:off x="-1" y="-1256"/>
            <a:ext cx="12188825" cy="4967656"/>
          </a:xfrm>
          <a:prstGeom prst="rect">
            <a:avLst/>
          </a:prstGeom>
        </p:spPr>
      </p:pic>
      <p:grpSp>
        <p:nvGrpSpPr>
          <p:cNvPr id="9" name="Group 8">
            <a:extLst>
              <a:ext uri="{FF2B5EF4-FFF2-40B4-BE49-F238E27FC236}">
                <a16:creationId xmlns:a16="http://schemas.microsoft.com/office/drawing/2014/main" id="{562ABC80-A831-2344-4472-6DFA24DFDDCA}"/>
              </a:ext>
            </a:extLst>
          </p:cNvPr>
          <p:cNvGrpSpPr/>
          <p:nvPr/>
        </p:nvGrpSpPr>
        <p:grpSpPr>
          <a:xfrm>
            <a:off x="4166887" y="5091664"/>
            <a:ext cx="3784922" cy="837095"/>
            <a:chOff x="3567023" y="4763857"/>
            <a:chExt cx="5012815" cy="1108663"/>
          </a:xfrm>
        </p:grpSpPr>
        <p:pic>
          <p:nvPicPr>
            <p:cNvPr id="1026" name="Picture 2" descr="Indaptus Therapeutics">
              <a:extLst>
                <a:ext uri="{FF2B5EF4-FFF2-40B4-BE49-F238E27FC236}">
                  <a16:creationId xmlns:a16="http://schemas.microsoft.com/office/drawing/2014/main" id="{D51C93D1-C0B9-D43F-A19B-70C48E403229}"/>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22300"/>
            <a:stretch/>
          </p:blipFill>
          <p:spPr bwMode="auto">
            <a:xfrm>
              <a:off x="4658264" y="4763857"/>
              <a:ext cx="3921574" cy="11086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ndaptus Therapeutics">
              <a:extLst>
                <a:ext uri="{FF2B5EF4-FFF2-40B4-BE49-F238E27FC236}">
                  <a16:creationId xmlns:a16="http://schemas.microsoft.com/office/drawing/2014/main" id="{4E7EF080-9C9C-4142-DC6A-0E456495144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67023" y="4812992"/>
              <a:ext cx="1018138" cy="102933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9BFB46D4-2CF6-015C-62FA-8B627474F3B4}"/>
              </a:ext>
            </a:extLst>
          </p:cNvPr>
          <p:cNvSpPr txBox="1"/>
          <p:nvPr/>
        </p:nvSpPr>
        <p:spPr>
          <a:xfrm>
            <a:off x="-1143000" y="-985838"/>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36931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A21CA-3006-D8D0-5CA7-EF99F187FD7D}"/>
              </a:ext>
            </a:extLst>
          </p:cNvPr>
          <p:cNvSpPr>
            <a:spLocks noGrp="1"/>
          </p:cNvSpPr>
          <p:nvPr>
            <p:ph type="title"/>
          </p:nvPr>
        </p:nvSpPr>
        <p:spPr>
          <a:xfrm>
            <a:off x="152400" y="107754"/>
            <a:ext cx="10512425" cy="609600"/>
          </a:xfrm>
        </p:spPr>
        <p:txBody>
          <a:bodyPr/>
          <a:lstStyle/>
          <a:p>
            <a:r>
              <a:rPr lang="en-US" sz="2800" dirty="0"/>
              <a:t>INDAPTUS CLINICAL DEVELOPMENT PLAN</a:t>
            </a:r>
            <a:br>
              <a:rPr lang="en-US" sz="2800" dirty="0"/>
            </a:br>
            <a:r>
              <a:rPr lang="en-US" sz="2800" dirty="0"/>
              <a:t>PHASE 1 SOLID TUMOR IND CLEARED BY US FDA</a:t>
            </a:r>
          </a:p>
        </p:txBody>
      </p:sp>
      <p:graphicFrame>
        <p:nvGraphicFramePr>
          <p:cNvPr id="3" name="Table 2">
            <a:extLst>
              <a:ext uri="{FF2B5EF4-FFF2-40B4-BE49-F238E27FC236}">
                <a16:creationId xmlns:a16="http://schemas.microsoft.com/office/drawing/2014/main" id="{E9E8EB54-BB1C-CEB8-9B1A-065510505091}"/>
              </a:ext>
            </a:extLst>
          </p:cNvPr>
          <p:cNvGraphicFramePr>
            <a:graphicFrameLocks noGrp="1"/>
          </p:cNvGraphicFramePr>
          <p:nvPr>
            <p:extLst>
              <p:ext uri="{D42A27DB-BD31-4B8C-83A1-F6EECF244321}">
                <p14:modId xmlns:p14="http://schemas.microsoft.com/office/powerpoint/2010/main" val="2297244036"/>
              </p:ext>
            </p:extLst>
          </p:nvPr>
        </p:nvGraphicFramePr>
        <p:xfrm>
          <a:off x="365375" y="1472726"/>
          <a:ext cx="11520238" cy="2954818"/>
        </p:xfrm>
        <a:graphic>
          <a:graphicData uri="http://schemas.openxmlformats.org/drawingml/2006/table">
            <a:tbl>
              <a:tblPr firstRow="1" bandRow="1">
                <a:tableStyleId>{5C22544A-7EE6-4342-B048-85BDC9FD1C3A}</a:tableStyleId>
              </a:tblPr>
              <a:tblGrid>
                <a:gridCol w="2652686">
                  <a:extLst>
                    <a:ext uri="{9D8B030D-6E8A-4147-A177-3AD203B41FA5}">
                      <a16:colId xmlns:a16="http://schemas.microsoft.com/office/drawing/2014/main" val="20000"/>
                    </a:ext>
                  </a:extLst>
                </a:gridCol>
                <a:gridCol w="1108444">
                  <a:extLst>
                    <a:ext uri="{9D8B030D-6E8A-4147-A177-3AD203B41FA5}">
                      <a16:colId xmlns:a16="http://schemas.microsoft.com/office/drawing/2014/main" val="20003"/>
                    </a:ext>
                  </a:extLst>
                </a:gridCol>
                <a:gridCol w="1108444">
                  <a:extLst>
                    <a:ext uri="{9D8B030D-6E8A-4147-A177-3AD203B41FA5}">
                      <a16:colId xmlns:a16="http://schemas.microsoft.com/office/drawing/2014/main" val="20004"/>
                    </a:ext>
                  </a:extLst>
                </a:gridCol>
                <a:gridCol w="1108444">
                  <a:extLst>
                    <a:ext uri="{9D8B030D-6E8A-4147-A177-3AD203B41FA5}">
                      <a16:colId xmlns:a16="http://schemas.microsoft.com/office/drawing/2014/main" val="20005"/>
                    </a:ext>
                  </a:extLst>
                </a:gridCol>
                <a:gridCol w="1108444">
                  <a:extLst>
                    <a:ext uri="{9D8B030D-6E8A-4147-A177-3AD203B41FA5}">
                      <a16:colId xmlns:a16="http://schemas.microsoft.com/office/drawing/2014/main" val="20006"/>
                    </a:ext>
                  </a:extLst>
                </a:gridCol>
                <a:gridCol w="1108444">
                  <a:extLst>
                    <a:ext uri="{9D8B030D-6E8A-4147-A177-3AD203B41FA5}">
                      <a16:colId xmlns:a16="http://schemas.microsoft.com/office/drawing/2014/main" val="20007"/>
                    </a:ext>
                  </a:extLst>
                </a:gridCol>
                <a:gridCol w="1108444">
                  <a:extLst>
                    <a:ext uri="{9D8B030D-6E8A-4147-A177-3AD203B41FA5}">
                      <a16:colId xmlns:a16="http://schemas.microsoft.com/office/drawing/2014/main" val="20008"/>
                    </a:ext>
                  </a:extLst>
                </a:gridCol>
                <a:gridCol w="1108444">
                  <a:extLst>
                    <a:ext uri="{9D8B030D-6E8A-4147-A177-3AD203B41FA5}">
                      <a16:colId xmlns:a16="http://schemas.microsoft.com/office/drawing/2014/main" val="20009"/>
                    </a:ext>
                  </a:extLst>
                </a:gridCol>
                <a:gridCol w="1108444">
                  <a:extLst>
                    <a:ext uri="{9D8B030D-6E8A-4147-A177-3AD203B41FA5}">
                      <a16:colId xmlns:a16="http://schemas.microsoft.com/office/drawing/2014/main" val="20010"/>
                    </a:ext>
                  </a:extLst>
                </a:gridCol>
              </a:tblGrid>
              <a:tr h="592619">
                <a:tc>
                  <a:txBody>
                    <a:bodyPr/>
                    <a:lstStyle/>
                    <a:p>
                      <a:pPr algn="ctr"/>
                      <a:endParaRPr lang="en-US" sz="2000" b="0" dirty="0">
                        <a:latin typeface="Montserrat" pitchFamily="2" charset="77"/>
                      </a:endParaRPr>
                    </a:p>
                  </a:txBody>
                  <a:tcPr marT="0" marB="27432" anchor="ctr">
                    <a:lnR w="12700" cap="flat" cmpd="sng" algn="ctr">
                      <a:solidFill>
                        <a:prstClr val="white"/>
                      </a:solidFill>
                      <a:prstDash val="solid"/>
                      <a:round/>
                      <a:headEnd type="none" w="med" len="med"/>
                      <a:tailEnd type="none" w="med" len="med"/>
                    </a:lnR>
                    <a:lnB w="12700" cap="flat" cmpd="sng" algn="ctr">
                      <a:solidFill>
                        <a:prstClr val="white"/>
                      </a:solidFill>
                      <a:prstDash val="solid"/>
                      <a:round/>
                      <a:headEnd type="none" w="med" len="med"/>
                      <a:tailEnd type="none" w="med" len="med"/>
                    </a:lnB>
                  </a:tcPr>
                </a:tc>
                <a:tc>
                  <a:txBody>
                    <a:bodyPr/>
                    <a:lstStyle/>
                    <a:p>
                      <a:pPr algn="ctr"/>
                      <a:r>
                        <a:rPr lang="en-US" sz="1800" b="1" dirty="0">
                          <a:latin typeface="Montserrat" pitchFamily="2" charset="77"/>
                        </a:rPr>
                        <a:t>2022</a:t>
                      </a:r>
                    </a:p>
                  </a:txBody>
                  <a:tcPr marT="0" marB="27432"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B w="12700" cap="flat" cmpd="sng" algn="ctr">
                      <a:solidFill>
                        <a:prstClr val="white"/>
                      </a:solidFill>
                      <a:prstDash val="solid"/>
                      <a:round/>
                      <a:headEnd type="none" w="med" len="med"/>
                      <a:tailEnd type="none" w="med" len="med"/>
                    </a:lnB>
                  </a:tcPr>
                </a:tc>
                <a:tc>
                  <a:txBody>
                    <a:bodyPr/>
                    <a:lstStyle/>
                    <a:p>
                      <a:pPr algn="ctr"/>
                      <a:r>
                        <a:rPr lang="en-US" sz="1800" b="1" dirty="0">
                          <a:latin typeface="Montserrat" pitchFamily="2" charset="77"/>
                        </a:rPr>
                        <a:t>2023</a:t>
                      </a:r>
                    </a:p>
                  </a:txBody>
                  <a:tcPr marT="0" marB="27432"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B w="12700" cap="flat" cmpd="sng" algn="ctr">
                      <a:solidFill>
                        <a:prstClr val="white"/>
                      </a:solidFill>
                      <a:prstDash val="solid"/>
                      <a:round/>
                      <a:headEnd type="none" w="med" len="med"/>
                      <a:tailEnd type="none" w="med" len="med"/>
                    </a:lnB>
                  </a:tcPr>
                </a:tc>
                <a:tc>
                  <a:txBody>
                    <a:bodyPr/>
                    <a:lstStyle/>
                    <a:p>
                      <a:pPr algn="ctr"/>
                      <a:r>
                        <a:rPr lang="en-US" sz="1800" b="1" dirty="0">
                          <a:latin typeface="Montserrat" pitchFamily="2" charset="77"/>
                        </a:rPr>
                        <a:t>2023</a:t>
                      </a:r>
                    </a:p>
                  </a:txBody>
                  <a:tcPr marT="0" marB="27432"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B w="12700" cap="flat" cmpd="sng" algn="ctr">
                      <a:solidFill>
                        <a:prstClr val="white"/>
                      </a:solidFill>
                      <a:prstDash val="solid"/>
                      <a:round/>
                      <a:headEnd type="none" w="med" len="med"/>
                      <a:tailEnd type="none" w="med" len="med"/>
                    </a:lnB>
                  </a:tcPr>
                </a:tc>
                <a:tc>
                  <a:txBody>
                    <a:bodyPr/>
                    <a:lstStyle/>
                    <a:p>
                      <a:pPr algn="ctr"/>
                      <a:r>
                        <a:rPr lang="en-US" sz="1800" b="1" dirty="0">
                          <a:latin typeface="Montserrat" pitchFamily="2" charset="77"/>
                        </a:rPr>
                        <a:t>2024</a:t>
                      </a:r>
                    </a:p>
                  </a:txBody>
                  <a:tcPr marT="0" marB="27432"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B w="12700" cap="flat" cmpd="sng" algn="ctr">
                      <a:solidFill>
                        <a:prstClr val="white"/>
                      </a:solidFill>
                      <a:prstDash val="solid"/>
                      <a:round/>
                      <a:headEnd type="none" w="med" len="med"/>
                      <a:tailEnd type="none" w="med" len="med"/>
                    </a:lnB>
                  </a:tcPr>
                </a:tc>
                <a:tc>
                  <a:txBody>
                    <a:bodyPr/>
                    <a:lstStyle/>
                    <a:p>
                      <a:pPr algn="ctr"/>
                      <a:r>
                        <a:rPr lang="en-US" sz="1800" b="1" dirty="0">
                          <a:latin typeface="Montserrat" pitchFamily="2" charset="77"/>
                        </a:rPr>
                        <a:t> 2024</a:t>
                      </a:r>
                    </a:p>
                  </a:txBody>
                  <a:tcPr marT="0" marB="27432"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B w="12700" cap="flat" cmpd="sng" algn="ctr">
                      <a:solidFill>
                        <a:prstClr val="white"/>
                      </a:solidFill>
                      <a:prstDash val="solid"/>
                      <a:round/>
                      <a:headEnd type="none" w="med" len="med"/>
                      <a:tailEnd type="none" w="med" len="med"/>
                    </a:lnB>
                  </a:tcPr>
                </a:tc>
                <a:tc>
                  <a:txBody>
                    <a:bodyPr/>
                    <a:lstStyle/>
                    <a:p>
                      <a:pPr algn="ctr"/>
                      <a:r>
                        <a:rPr lang="en-US" sz="1800" b="1" dirty="0">
                          <a:latin typeface="Montserrat" pitchFamily="2" charset="77"/>
                        </a:rPr>
                        <a:t>2025</a:t>
                      </a:r>
                    </a:p>
                  </a:txBody>
                  <a:tcPr marT="0" marB="27432"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B w="12700" cap="flat" cmpd="sng" algn="ctr">
                      <a:solidFill>
                        <a:prstClr val="white"/>
                      </a:solidFill>
                      <a:prstDash val="solid"/>
                      <a:round/>
                      <a:headEnd type="none" w="med" len="med"/>
                      <a:tailEnd type="none" w="med" len="med"/>
                    </a:lnB>
                  </a:tcPr>
                </a:tc>
                <a:tc>
                  <a:txBody>
                    <a:bodyPr/>
                    <a:lstStyle/>
                    <a:p>
                      <a:pPr algn="ctr"/>
                      <a:r>
                        <a:rPr lang="en-US" sz="1800" b="1" dirty="0">
                          <a:latin typeface="Montserrat" pitchFamily="2" charset="77"/>
                        </a:rPr>
                        <a:t> 2025</a:t>
                      </a:r>
                    </a:p>
                  </a:txBody>
                  <a:tcPr marT="0" marB="27432" anchor="ctr">
                    <a:lnL w="12700" cap="flat" cmpd="sng" algn="ctr">
                      <a:solidFill>
                        <a:prstClr val="white"/>
                      </a:solidFill>
                      <a:prstDash val="solid"/>
                      <a:round/>
                      <a:headEnd type="none" w="med" len="med"/>
                      <a:tailEnd type="none" w="med" len="med"/>
                    </a:lnL>
                    <a:lnB w="12700" cap="flat" cmpd="sng" algn="ctr">
                      <a:solidFill>
                        <a:prstClr val="white"/>
                      </a:solidFill>
                      <a:prstDash val="solid"/>
                      <a:round/>
                      <a:headEnd type="none" w="med" len="med"/>
                      <a:tailEnd type="none" w="med" len="med"/>
                    </a:lnB>
                  </a:tcPr>
                </a:tc>
                <a:tc>
                  <a:txBody>
                    <a:bodyPr/>
                    <a:lstStyle/>
                    <a:p>
                      <a:pPr algn="ctr"/>
                      <a:r>
                        <a:rPr lang="en-US" sz="1800" b="1" dirty="0">
                          <a:latin typeface="Montserrat" pitchFamily="2" charset="77"/>
                        </a:rPr>
                        <a:t>2026</a:t>
                      </a:r>
                    </a:p>
                  </a:txBody>
                  <a:tcPr marT="0" marB="27432" anchor="ctr">
                    <a:lnB w="12700" cap="flat" cmpd="sng" algn="ctr">
                      <a:solidFill>
                        <a:prstClr val="white"/>
                      </a:solidFill>
                      <a:prstDash val="solid"/>
                      <a:round/>
                      <a:headEnd type="none" w="med" len="med"/>
                      <a:tailEnd type="none" w="med" len="med"/>
                    </a:lnB>
                  </a:tcPr>
                </a:tc>
                <a:extLst>
                  <a:ext uri="{0D108BD9-81ED-4DB2-BD59-A6C34878D82A}">
                    <a16:rowId xmlns:a16="http://schemas.microsoft.com/office/drawing/2014/main" val="10000"/>
                  </a:ext>
                </a:extLst>
              </a:tr>
              <a:tr h="304801">
                <a:tc>
                  <a:txBody>
                    <a:bodyPr/>
                    <a:lstStyle/>
                    <a:p>
                      <a:pPr algn="ctr"/>
                      <a:endParaRPr lang="en-US" sz="1200" dirty="0">
                        <a:latin typeface="Montserrat" pitchFamily="2" charset="77"/>
                      </a:endParaRPr>
                    </a:p>
                  </a:txBody>
                  <a:tcPr marT="0" marB="27432" anchor="ctr">
                    <a:lnR w="12700" cap="flat" cmpd="sng" algn="ctr">
                      <a:solidFill>
                        <a:prstClr val="white">
                          <a:lumMod val="75000"/>
                        </a:prstClr>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solidFill>
                      <a:schemeClr val="tx2">
                        <a:lumMod val="20000"/>
                        <a:lumOff val="80000"/>
                      </a:schemeClr>
                    </a:solidFill>
                  </a:tcPr>
                </a:tc>
                <a:tc>
                  <a:txBody>
                    <a:bodyPr/>
                    <a:lstStyle/>
                    <a:p>
                      <a:pPr algn="ctr"/>
                      <a:r>
                        <a:rPr lang="en-US" sz="1100" b="1" dirty="0">
                          <a:latin typeface="Montserrat" pitchFamily="2" charset="77"/>
                        </a:rPr>
                        <a:t>Q3/4</a:t>
                      </a:r>
                    </a:p>
                  </a:txBody>
                  <a:tcPr marT="0" marB="27432"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solidFill>
                      <a:schemeClr val="tx2">
                        <a:lumMod val="20000"/>
                        <a:lumOff val="80000"/>
                      </a:schemeClr>
                    </a:solidFill>
                  </a:tcPr>
                </a:tc>
                <a:tc>
                  <a:txBody>
                    <a:bodyPr/>
                    <a:lstStyle/>
                    <a:p>
                      <a:pPr algn="ctr"/>
                      <a:r>
                        <a:rPr lang="en-US" sz="1100" b="1" dirty="0">
                          <a:latin typeface="Montserrat" pitchFamily="2" charset="77"/>
                        </a:rPr>
                        <a:t>Q1/2</a:t>
                      </a:r>
                    </a:p>
                  </a:txBody>
                  <a:tcPr marT="0" marB="27432"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solidFill>
                      <a:schemeClr val="tx2">
                        <a:lumMod val="20000"/>
                        <a:lumOff val="80000"/>
                      </a:schemeClr>
                    </a:solidFill>
                  </a:tcPr>
                </a:tc>
                <a:tc>
                  <a:txBody>
                    <a:bodyPr/>
                    <a:lstStyle/>
                    <a:p>
                      <a:pPr algn="ctr"/>
                      <a:r>
                        <a:rPr lang="en-US" sz="1100" b="1" dirty="0">
                          <a:latin typeface="Montserrat" pitchFamily="2" charset="77"/>
                        </a:rPr>
                        <a:t>Q3/4</a:t>
                      </a:r>
                    </a:p>
                  </a:txBody>
                  <a:tcPr marT="0" marB="27432"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solidFill>
                      <a:schemeClr val="tx2">
                        <a:lumMod val="20000"/>
                        <a:lumOff val="80000"/>
                      </a:schemeClr>
                    </a:solidFill>
                  </a:tcPr>
                </a:tc>
                <a:tc>
                  <a:txBody>
                    <a:bodyPr/>
                    <a:lstStyle/>
                    <a:p>
                      <a:pPr algn="ctr"/>
                      <a:r>
                        <a:rPr lang="en-US" sz="1100" b="1" dirty="0">
                          <a:latin typeface="Montserrat" pitchFamily="2" charset="77"/>
                        </a:rPr>
                        <a:t>Q1/2</a:t>
                      </a:r>
                    </a:p>
                  </a:txBody>
                  <a:tcPr marT="0" marB="27432"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solidFill>
                      <a:schemeClr val="tx2">
                        <a:lumMod val="20000"/>
                        <a:lumOff val="80000"/>
                      </a:schemeClr>
                    </a:solidFill>
                  </a:tcPr>
                </a:tc>
                <a:tc>
                  <a:txBody>
                    <a:bodyPr/>
                    <a:lstStyle/>
                    <a:p>
                      <a:pPr algn="ctr"/>
                      <a:r>
                        <a:rPr lang="en-US" sz="1100" b="1" dirty="0">
                          <a:latin typeface="Montserrat" pitchFamily="2" charset="77"/>
                        </a:rPr>
                        <a:t>Q3/4</a:t>
                      </a:r>
                    </a:p>
                  </a:txBody>
                  <a:tcPr marT="0" marB="27432"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solidFill>
                      <a:schemeClr val="tx2">
                        <a:lumMod val="20000"/>
                        <a:lumOff val="80000"/>
                      </a:schemeClr>
                    </a:solidFill>
                  </a:tcPr>
                </a:tc>
                <a:tc>
                  <a:txBody>
                    <a:bodyPr/>
                    <a:lstStyle/>
                    <a:p>
                      <a:pPr algn="ctr"/>
                      <a:r>
                        <a:rPr lang="en-US" sz="1100" b="1" dirty="0">
                          <a:latin typeface="Montserrat" pitchFamily="2" charset="77"/>
                        </a:rPr>
                        <a:t>Q1/2</a:t>
                      </a:r>
                    </a:p>
                  </a:txBody>
                  <a:tcPr marT="0" marB="27432"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solidFill>
                      <a:schemeClr val="tx2">
                        <a:lumMod val="20000"/>
                        <a:lumOff val="80000"/>
                      </a:schemeClr>
                    </a:solidFill>
                  </a:tcPr>
                </a:tc>
                <a:tc>
                  <a:txBody>
                    <a:bodyPr/>
                    <a:lstStyle/>
                    <a:p>
                      <a:pPr algn="ctr"/>
                      <a:r>
                        <a:rPr lang="en-US" sz="1100" b="1" dirty="0">
                          <a:latin typeface="Montserrat" pitchFamily="2" charset="77"/>
                        </a:rPr>
                        <a:t>Q3/4</a:t>
                      </a:r>
                    </a:p>
                  </a:txBody>
                  <a:tcPr marT="0" marB="27432"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solidFill>
                      <a:schemeClr val="tx2">
                        <a:lumMod val="20000"/>
                        <a:lumOff val="80000"/>
                      </a:schemeClr>
                    </a:solidFill>
                  </a:tcPr>
                </a:tc>
                <a:tc>
                  <a:txBody>
                    <a:bodyPr/>
                    <a:lstStyle/>
                    <a:p>
                      <a:pPr algn="ctr"/>
                      <a:r>
                        <a:rPr lang="en-US" sz="1100" b="1" dirty="0">
                          <a:latin typeface="Montserrat" pitchFamily="2" charset="77"/>
                        </a:rPr>
                        <a:t>Q1/2</a:t>
                      </a:r>
                    </a:p>
                  </a:txBody>
                  <a:tcPr marT="0" marB="27432" anchor="ctr">
                    <a:lnL w="12700" cap="flat" cmpd="sng" algn="ctr">
                      <a:solidFill>
                        <a:prstClr val="white">
                          <a:lumMod val="75000"/>
                        </a:prstClr>
                      </a:solidFill>
                      <a:prstDash val="solid"/>
                      <a:round/>
                      <a:headEnd type="none" w="med" len="med"/>
                      <a:tailEnd type="none" w="med" len="med"/>
                    </a:lnL>
                    <a:lnT w="12700" cap="flat" cmpd="sng" algn="ctr">
                      <a:solidFill>
                        <a:prstClr val="white"/>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r h="685798">
                <a:tc>
                  <a:txBody>
                    <a:bodyPr/>
                    <a:lstStyle/>
                    <a:p>
                      <a:pPr algn="l">
                        <a:lnSpc>
                          <a:spcPct val="90000"/>
                        </a:lnSpc>
                      </a:pPr>
                      <a:r>
                        <a:rPr kumimoji="0" lang="en-US" sz="1400" b="1" i="0" u="none" strike="noStrike" kern="1200" cap="none" spc="0" normalizeH="0" baseline="0" noProof="0" dirty="0">
                          <a:ln>
                            <a:noFill/>
                          </a:ln>
                          <a:solidFill>
                            <a:schemeClr val="accent1"/>
                          </a:solidFill>
                          <a:effectLst/>
                          <a:uLnTx/>
                          <a:uFillTx/>
                          <a:latin typeface="Montserrat" pitchFamily="2" charset="77"/>
                          <a:ea typeface="+mn-ea"/>
                          <a:cs typeface="Arial" panose="020B0604020202020204" pitchFamily="34" charset="0"/>
                        </a:rPr>
                        <a:t>Dose Escalation</a:t>
                      </a:r>
                      <a:br>
                        <a:rPr kumimoji="0" lang="en-US" sz="1400" b="1" i="0" u="none" strike="noStrike" kern="1200" cap="none" spc="0" normalizeH="0" baseline="0" noProof="0" dirty="0">
                          <a:ln>
                            <a:noFill/>
                          </a:ln>
                          <a:solidFill>
                            <a:schemeClr val="accent1"/>
                          </a:solidFill>
                          <a:effectLst/>
                          <a:uLnTx/>
                          <a:uFillTx/>
                          <a:latin typeface="Montserrat" pitchFamily="2" charset="77"/>
                          <a:ea typeface="+mn-ea"/>
                          <a:cs typeface="Arial" panose="020B0604020202020204" pitchFamily="34" charset="0"/>
                        </a:rPr>
                      </a:br>
                      <a:r>
                        <a:rPr kumimoji="0" lang="en-US" sz="1400" b="1" i="0" u="none" strike="noStrike" kern="1200" cap="none" spc="0" normalizeH="0" baseline="0" noProof="0" dirty="0">
                          <a:ln>
                            <a:noFill/>
                          </a:ln>
                          <a:solidFill>
                            <a:schemeClr val="accent1"/>
                          </a:solidFill>
                          <a:effectLst/>
                          <a:uLnTx/>
                          <a:uFillTx/>
                          <a:latin typeface="Montserrat" pitchFamily="2" charset="77"/>
                          <a:ea typeface="+mn-ea"/>
                          <a:cs typeface="Arial" panose="020B0604020202020204" pitchFamily="34" charset="0"/>
                        </a:rPr>
                        <a:t>Single Ascending Doses</a:t>
                      </a:r>
                      <a:endParaRPr lang="en-US" sz="1400" b="1" dirty="0">
                        <a:solidFill>
                          <a:schemeClr val="accent1"/>
                        </a:solidFill>
                        <a:latin typeface="Montserrat" pitchFamily="2" charset="77"/>
                      </a:endParaRPr>
                    </a:p>
                  </a:txBody>
                  <a:tcPr marT="0" marB="27432" anchor="ctr">
                    <a:lnR w="12700" cap="flat" cmpd="sng" algn="ctr">
                      <a:solidFill>
                        <a:prstClr val="white">
                          <a:lumMod val="8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tx2">
                        <a:lumMod val="20000"/>
                        <a:lumOff val="80000"/>
                        <a:alpha val="25000"/>
                      </a:schemeClr>
                    </a:solidFill>
                  </a:tcPr>
                </a:tc>
                <a:tc>
                  <a:txBody>
                    <a:bodyPr/>
                    <a:lstStyle/>
                    <a:p>
                      <a:pPr algn="ctr"/>
                      <a:endParaRPr lang="en-US" sz="1400" dirty="0">
                        <a:latin typeface="Montserrat" pitchFamily="2" charset="77"/>
                      </a:endParaRPr>
                    </a:p>
                  </a:txBody>
                  <a:tcPr marT="0" marB="27432" anchor="ctr">
                    <a:lnL w="12700" cap="flat" cmpd="sng" algn="ctr">
                      <a:solidFill>
                        <a:prstClr val="white">
                          <a:lumMod val="8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ctr"/>
                      <a:endParaRPr lang="en-US" sz="1400" dirty="0">
                        <a:latin typeface="Montserrat" pitchFamily="2" charset="77"/>
                      </a:endParaRPr>
                    </a:p>
                  </a:txBody>
                  <a:tcPr marT="0"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ctr"/>
                      <a:endParaRPr lang="en-US" sz="1400" dirty="0">
                        <a:latin typeface="Montserrat" pitchFamily="2" charset="77"/>
                      </a:endParaRPr>
                    </a:p>
                  </a:txBody>
                  <a:tcPr marT="0"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ctr"/>
                      <a:endParaRPr lang="en-US" sz="1400" dirty="0">
                        <a:latin typeface="Montserrat" pitchFamily="2" charset="77"/>
                      </a:endParaRPr>
                    </a:p>
                  </a:txBody>
                  <a:tcPr marT="0"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ctr"/>
                      <a:endParaRPr lang="en-US" sz="1400" dirty="0">
                        <a:latin typeface="Montserrat" pitchFamily="2" charset="77"/>
                      </a:endParaRPr>
                    </a:p>
                  </a:txBody>
                  <a:tcPr marT="0"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ctr"/>
                      <a:endParaRPr lang="en-US" sz="1400" dirty="0">
                        <a:latin typeface="Montserrat" pitchFamily="2" charset="77"/>
                      </a:endParaRPr>
                    </a:p>
                  </a:txBody>
                  <a:tcPr marT="0"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ctr"/>
                      <a:endParaRPr lang="en-US" sz="1400" dirty="0">
                        <a:latin typeface="Montserrat" pitchFamily="2" charset="77"/>
                      </a:endParaRPr>
                    </a:p>
                  </a:txBody>
                  <a:tcPr marT="0"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ctr"/>
                      <a:endParaRPr lang="en-US" sz="1400" dirty="0">
                        <a:latin typeface="Montserrat" pitchFamily="2" charset="77"/>
                      </a:endParaRPr>
                    </a:p>
                  </a:txBody>
                  <a:tcPr marT="0" marB="27432" anchor="ctr">
                    <a:lnL w="12700" cap="flat" cmpd="sng" algn="ctr">
                      <a:noFill/>
                      <a:prstDash val="solid"/>
                      <a:round/>
                      <a:headEnd type="none" w="med" len="med"/>
                      <a:tailEnd type="none" w="med" len="med"/>
                    </a:lnL>
                    <a:lnT w="12700" cap="flat" cmpd="sng" algn="ctr">
                      <a:solidFill>
                        <a:prstClr val="white">
                          <a:lumMod val="7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extLst>
                  <a:ext uri="{0D108BD9-81ED-4DB2-BD59-A6C34878D82A}">
                    <a16:rowId xmlns:a16="http://schemas.microsoft.com/office/drawing/2014/main" val="10002"/>
                  </a:ext>
                </a:extLst>
              </a:tr>
              <a:tr h="685800">
                <a:tc>
                  <a:txBody>
                    <a:bodyPr/>
                    <a:lstStyle/>
                    <a:p>
                      <a:pPr algn="l">
                        <a:lnSpc>
                          <a:spcPct val="90000"/>
                        </a:lnSpc>
                      </a:pPr>
                      <a:r>
                        <a:rPr kumimoji="0" lang="en-US" sz="1400" b="1" i="0" u="none" strike="noStrike" kern="1200" cap="none" spc="0" normalizeH="0" baseline="0" noProof="0" dirty="0">
                          <a:ln>
                            <a:noFill/>
                          </a:ln>
                          <a:solidFill>
                            <a:schemeClr val="accent1"/>
                          </a:solidFill>
                          <a:effectLst/>
                          <a:uLnTx/>
                          <a:uFillTx/>
                          <a:latin typeface="Montserrat" pitchFamily="2" charset="77"/>
                          <a:ea typeface="+mn-ea"/>
                          <a:cs typeface="Arial" panose="020B0604020202020204" pitchFamily="34" charset="0"/>
                        </a:rPr>
                        <a:t>Expansion</a:t>
                      </a:r>
                      <a:br>
                        <a:rPr kumimoji="0" lang="en-US" sz="1400" b="1" i="0" u="none" strike="noStrike" kern="1200" cap="none" spc="0" normalizeH="0" baseline="0" noProof="0" dirty="0">
                          <a:ln>
                            <a:noFill/>
                          </a:ln>
                          <a:solidFill>
                            <a:schemeClr val="accent1"/>
                          </a:solidFill>
                          <a:effectLst/>
                          <a:uLnTx/>
                          <a:uFillTx/>
                          <a:latin typeface="Montserrat" pitchFamily="2" charset="77"/>
                          <a:ea typeface="+mn-ea"/>
                          <a:cs typeface="Arial" panose="020B0604020202020204" pitchFamily="34" charset="0"/>
                        </a:rPr>
                      </a:br>
                      <a:r>
                        <a:rPr kumimoji="0" lang="en-US" sz="1400" b="1" i="0" u="none" strike="noStrike" kern="1200" cap="none" spc="0" normalizeH="0" baseline="0" noProof="0" dirty="0">
                          <a:ln>
                            <a:noFill/>
                          </a:ln>
                          <a:solidFill>
                            <a:schemeClr val="accent1"/>
                          </a:solidFill>
                          <a:effectLst/>
                          <a:uLnTx/>
                          <a:uFillTx/>
                          <a:latin typeface="Montserrat" pitchFamily="2" charset="77"/>
                          <a:ea typeface="+mn-ea"/>
                          <a:cs typeface="Arial" panose="020B0604020202020204" pitchFamily="34" charset="0"/>
                        </a:rPr>
                        <a:t>Multiple Doses</a:t>
                      </a:r>
                      <a:br>
                        <a:rPr kumimoji="0" lang="en-US" sz="1400" b="1" i="0" u="none" strike="noStrike" kern="1200" cap="none" spc="0" normalizeH="0" baseline="0" noProof="0" dirty="0">
                          <a:ln>
                            <a:noFill/>
                          </a:ln>
                          <a:solidFill>
                            <a:schemeClr val="accent1"/>
                          </a:solidFill>
                          <a:effectLst/>
                          <a:uLnTx/>
                          <a:uFillTx/>
                          <a:latin typeface="Montserrat" pitchFamily="2" charset="77"/>
                          <a:ea typeface="+mn-ea"/>
                          <a:cs typeface="Arial" panose="020B0604020202020204" pitchFamily="34" charset="0"/>
                        </a:rPr>
                      </a:br>
                      <a:r>
                        <a:rPr kumimoji="0" lang="en-US" sz="1400" b="1" i="0" u="none" strike="noStrike" kern="1200" cap="none" spc="0" normalizeH="0" baseline="0" noProof="0" dirty="0">
                          <a:ln>
                            <a:noFill/>
                          </a:ln>
                          <a:solidFill>
                            <a:schemeClr val="accent1"/>
                          </a:solidFill>
                          <a:effectLst/>
                          <a:uLnTx/>
                          <a:uFillTx/>
                          <a:latin typeface="Montserrat" pitchFamily="2" charset="77"/>
                          <a:ea typeface="+mn-ea"/>
                          <a:cs typeface="Arial" panose="020B0604020202020204" pitchFamily="34" charset="0"/>
                        </a:rPr>
                        <a:t>All Comers Then Focus  </a:t>
                      </a:r>
                      <a:endParaRPr lang="en-US" sz="1400" b="1" dirty="0">
                        <a:solidFill>
                          <a:schemeClr val="accent1"/>
                        </a:solidFill>
                        <a:latin typeface="Montserrat" pitchFamily="2" charset="77"/>
                      </a:endParaRPr>
                    </a:p>
                  </a:txBody>
                  <a:tcPr marT="0" marB="27432" anchor="ctr">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tx2">
                        <a:lumMod val="20000"/>
                        <a:lumOff val="80000"/>
                        <a:alpha val="25000"/>
                      </a:schemeClr>
                    </a:solidFill>
                  </a:tcPr>
                </a:tc>
                <a:tc>
                  <a:txBody>
                    <a:bodyPr/>
                    <a:lstStyle/>
                    <a:p>
                      <a:pPr algn="ctr"/>
                      <a:endParaRPr lang="en-US" sz="1400" dirty="0">
                        <a:latin typeface="Montserrat" pitchFamily="2" charset="77"/>
                      </a:endParaRPr>
                    </a:p>
                  </a:txBody>
                  <a:tcPr marT="0" marB="27432" anchor="ctr">
                    <a:lnL w="12700" cap="flat" cmpd="sng" algn="ctr">
                      <a:solidFill>
                        <a:prstClr val="white">
                          <a:lumMod val="8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ctr"/>
                      <a:endParaRPr lang="en-US" sz="1400" dirty="0">
                        <a:latin typeface="Montserrat" pitchFamily="2" charset="77"/>
                      </a:endParaRPr>
                    </a:p>
                  </a:txBody>
                  <a:tcPr marT="0"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ctr"/>
                      <a:endParaRPr lang="en-US" sz="1400" dirty="0">
                        <a:latin typeface="Montserrat" pitchFamily="2" charset="77"/>
                      </a:endParaRPr>
                    </a:p>
                  </a:txBody>
                  <a:tcPr marT="0"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ctr"/>
                      <a:endParaRPr lang="en-US" sz="1400" dirty="0">
                        <a:latin typeface="Montserrat" pitchFamily="2" charset="77"/>
                      </a:endParaRPr>
                    </a:p>
                  </a:txBody>
                  <a:tcPr marT="0"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ctr"/>
                      <a:endParaRPr lang="en-US" sz="1400" dirty="0">
                        <a:latin typeface="Montserrat" pitchFamily="2" charset="77"/>
                      </a:endParaRPr>
                    </a:p>
                  </a:txBody>
                  <a:tcPr marT="0"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ctr"/>
                      <a:endParaRPr lang="en-US" sz="1400" dirty="0">
                        <a:latin typeface="Montserrat" pitchFamily="2" charset="77"/>
                      </a:endParaRPr>
                    </a:p>
                  </a:txBody>
                  <a:tcPr marT="0"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marL="0" indent="0" algn="ctr"/>
                      <a:endParaRPr lang="en-US" sz="1200" dirty="0">
                        <a:latin typeface="Montserrat" pitchFamily="2" charset="77"/>
                      </a:endParaRPr>
                    </a:p>
                  </a:txBody>
                  <a:tcPr marT="0"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ctr"/>
                      <a:endParaRPr lang="en-US" sz="1400" dirty="0">
                        <a:latin typeface="Montserrat" pitchFamily="2" charset="77"/>
                      </a:endParaRPr>
                    </a:p>
                  </a:txBody>
                  <a:tcPr marT="0" marB="27432" anchor="ctr">
                    <a:lnL w="12700" cap="flat" cmpd="sng" algn="ctr">
                      <a:noFill/>
                      <a:prstDash val="solid"/>
                      <a:round/>
                      <a:headEnd type="none" w="med" len="med"/>
                      <a:tailEnd type="none" w="med" len="med"/>
                    </a:lnL>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extLst>
                  <a:ext uri="{0D108BD9-81ED-4DB2-BD59-A6C34878D82A}">
                    <a16:rowId xmlns:a16="http://schemas.microsoft.com/office/drawing/2014/main" val="10003"/>
                  </a:ext>
                </a:extLst>
              </a:tr>
              <a:tr h="685800">
                <a:tc>
                  <a:txBody>
                    <a:bodyPr/>
                    <a:lstStyle/>
                    <a:p>
                      <a:pPr algn="l">
                        <a:lnSpc>
                          <a:spcPct val="90000"/>
                        </a:lnSpc>
                      </a:pPr>
                      <a:r>
                        <a:rPr kumimoji="0" lang="en-US" sz="1400" b="1" i="0" u="none" strike="noStrike" kern="1200" cap="none" spc="0" normalizeH="0" baseline="0" noProof="0" dirty="0">
                          <a:ln>
                            <a:noFill/>
                          </a:ln>
                          <a:solidFill>
                            <a:schemeClr val="accent1"/>
                          </a:solidFill>
                          <a:effectLst/>
                          <a:uLnTx/>
                          <a:uFillTx/>
                          <a:latin typeface="Montserrat" pitchFamily="2" charset="77"/>
                          <a:ea typeface="+mn-ea"/>
                          <a:cs typeface="Arial" panose="020B0604020202020204" pitchFamily="34" charset="0"/>
                        </a:rPr>
                        <a:t>Ph1b Combination </a:t>
                      </a:r>
                      <a:r>
                        <a:rPr kumimoji="0" lang="en-US" sz="1200" b="0" i="0" u="none" strike="noStrike" kern="1200" cap="none" spc="0" normalizeH="0" baseline="0" noProof="0" dirty="0">
                          <a:ln>
                            <a:noFill/>
                          </a:ln>
                          <a:solidFill>
                            <a:schemeClr val="tx1"/>
                          </a:solidFill>
                          <a:effectLst/>
                          <a:uLnTx/>
                          <a:uFillTx/>
                          <a:latin typeface="Montserrat" pitchFamily="2" charset="77"/>
                          <a:ea typeface="+mn-ea"/>
                          <a:cs typeface="Arial" panose="020B0604020202020204" pitchFamily="34" charset="0"/>
                        </a:rPr>
                        <a:t>Checkpoint / Targeted Abs / Chemo?</a:t>
                      </a:r>
                      <a:endParaRPr lang="en-US" sz="1200" b="0" dirty="0">
                        <a:solidFill>
                          <a:schemeClr val="tx1"/>
                        </a:solidFill>
                        <a:latin typeface="Montserrat" pitchFamily="2" charset="77"/>
                      </a:endParaRPr>
                    </a:p>
                  </a:txBody>
                  <a:tcPr marT="0" marB="27432" anchor="ctr">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tx2">
                        <a:lumMod val="20000"/>
                        <a:lumOff val="80000"/>
                        <a:alpha val="25000"/>
                      </a:schemeClr>
                    </a:solidFill>
                  </a:tcPr>
                </a:tc>
                <a:tc>
                  <a:txBody>
                    <a:bodyPr/>
                    <a:lstStyle/>
                    <a:p>
                      <a:pPr algn="ctr"/>
                      <a:endParaRPr lang="en-US" sz="1400" dirty="0">
                        <a:latin typeface="Montserrat" pitchFamily="2" charset="77"/>
                      </a:endParaRPr>
                    </a:p>
                  </a:txBody>
                  <a:tcPr marT="0" marB="27432" anchor="ctr">
                    <a:lnL w="12700" cap="flat" cmpd="sng" algn="ctr">
                      <a:solidFill>
                        <a:prstClr val="white">
                          <a:lumMod val="85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ctr"/>
                      <a:endParaRPr lang="en-US" sz="1400" dirty="0">
                        <a:latin typeface="Montserrat" pitchFamily="2" charset="77"/>
                      </a:endParaRPr>
                    </a:p>
                  </a:txBody>
                  <a:tcPr marT="0"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ctr"/>
                      <a:endParaRPr lang="en-US" sz="1400" dirty="0">
                        <a:latin typeface="Montserrat" pitchFamily="2" charset="77"/>
                      </a:endParaRPr>
                    </a:p>
                  </a:txBody>
                  <a:tcPr marT="0"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ctr"/>
                      <a:endParaRPr lang="en-US" sz="1400" dirty="0">
                        <a:latin typeface="Montserrat" pitchFamily="2" charset="77"/>
                      </a:endParaRPr>
                    </a:p>
                  </a:txBody>
                  <a:tcPr marT="0"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ctr"/>
                      <a:endParaRPr lang="en-US" sz="1400" dirty="0">
                        <a:latin typeface="Montserrat" pitchFamily="2" charset="77"/>
                      </a:endParaRPr>
                    </a:p>
                  </a:txBody>
                  <a:tcPr marT="0"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ctr"/>
                      <a:endParaRPr lang="en-US" sz="1400" dirty="0">
                        <a:latin typeface="Montserrat" pitchFamily="2" charset="77"/>
                      </a:endParaRPr>
                    </a:p>
                  </a:txBody>
                  <a:tcPr marT="0"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ctr"/>
                      <a:endParaRPr lang="en-US" sz="1400" dirty="0">
                        <a:latin typeface="Montserrat" pitchFamily="2" charset="77"/>
                      </a:endParaRPr>
                    </a:p>
                  </a:txBody>
                  <a:tcPr marT="0"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ctr"/>
                      <a:endParaRPr lang="en-US" sz="1400" dirty="0">
                        <a:latin typeface="Montserrat" pitchFamily="2" charset="77"/>
                      </a:endParaRPr>
                    </a:p>
                  </a:txBody>
                  <a:tcPr marT="0" marB="27432" anchor="ctr">
                    <a:lnL w="12700" cap="flat" cmpd="sng" algn="ctr">
                      <a:noFill/>
                      <a:prstDash val="solid"/>
                      <a:round/>
                      <a:headEnd type="none" w="med" len="med"/>
                      <a:tailEnd type="none" w="med" len="med"/>
                    </a:lnL>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 name="Arrow: Right 39">
            <a:extLst>
              <a:ext uri="{FF2B5EF4-FFF2-40B4-BE49-F238E27FC236}">
                <a16:creationId xmlns:a16="http://schemas.microsoft.com/office/drawing/2014/main" id="{E8AA4B19-B86C-1A79-1CF9-4C23D2EB8041}"/>
              </a:ext>
            </a:extLst>
          </p:cNvPr>
          <p:cNvSpPr/>
          <p:nvPr/>
        </p:nvSpPr>
        <p:spPr>
          <a:xfrm>
            <a:off x="3906535" y="2524673"/>
            <a:ext cx="3571397" cy="381000"/>
          </a:xfrm>
          <a:prstGeom prst="rightArrow">
            <a:avLst>
              <a:gd name="adj1" fmla="val 100000"/>
              <a:gd name="adj2" fmla="val 34797"/>
            </a:avLst>
          </a:prstGeom>
          <a:gradFill flip="none" rotWithShape="1">
            <a:gsLst>
              <a:gs pos="53000">
                <a:schemeClr val="accent1"/>
              </a:gs>
              <a:gs pos="0">
                <a:schemeClr val="accent1">
                  <a:lumMod val="20000"/>
                  <a:lumOff val="80000"/>
                </a:schemeClr>
              </a:gs>
            </a:gsLst>
            <a:lin ang="0" scaled="1"/>
            <a:tileRect/>
          </a:gra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dirty="0">
              <a:ln w="3175">
                <a:solidFill>
                  <a:prstClr val="black"/>
                </a:solidFill>
              </a:ln>
              <a:noFill/>
              <a:effectLst/>
              <a:uLnTx/>
              <a:uFillTx/>
              <a:ea typeface="+mn-ea"/>
              <a:cs typeface="+mn-cs"/>
            </a:endParaRPr>
          </a:p>
        </p:txBody>
      </p:sp>
      <p:sp>
        <p:nvSpPr>
          <p:cNvPr id="5" name="Arrow: Right 39">
            <a:extLst>
              <a:ext uri="{FF2B5EF4-FFF2-40B4-BE49-F238E27FC236}">
                <a16:creationId xmlns:a16="http://schemas.microsoft.com/office/drawing/2014/main" id="{BC95E24B-1BC2-BCA8-0B6B-66D43D1F2A87}"/>
              </a:ext>
            </a:extLst>
          </p:cNvPr>
          <p:cNvSpPr/>
          <p:nvPr/>
        </p:nvSpPr>
        <p:spPr>
          <a:xfrm>
            <a:off x="6255138" y="3260538"/>
            <a:ext cx="4968656" cy="381000"/>
          </a:xfrm>
          <a:prstGeom prst="rightArrow">
            <a:avLst>
              <a:gd name="adj1" fmla="val 100000"/>
              <a:gd name="adj2" fmla="val 34797"/>
            </a:avLst>
          </a:prstGeom>
          <a:gradFill flip="none" rotWithShape="1">
            <a:gsLst>
              <a:gs pos="53000">
                <a:schemeClr val="accent1"/>
              </a:gs>
              <a:gs pos="0">
                <a:schemeClr val="accent1">
                  <a:lumMod val="20000"/>
                  <a:lumOff val="80000"/>
                </a:schemeClr>
              </a:gs>
            </a:gsLst>
            <a:lin ang="0" scaled="1"/>
            <a:tileRect/>
          </a:gra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0"/>
              </a:spcBef>
              <a:spcAft>
                <a:spcPct val="0"/>
              </a:spcAft>
            </a:pPr>
            <a:endParaRPr lang="en-US" dirty="0">
              <a:ln w="3175">
                <a:solidFill>
                  <a:prstClr val="black"/>
                </a:solidFill>
              </a:ln>
              <a:noFill/>
            </a:endParaRPr>
          </a:p>
        </p:txBody>
      </p:sp>
      <p:sp>
        <p:nvSpPr>
          <p:cNvPr id="6" name="Arrow: Right 39">
            <a:extLst>
              <a:ext uri="{FF2B5EF4-FFF2-40B4-BE49-F238E27FC236}">
                <a16:creationId xmlns:a16="http://schemas.microsoft.com/office/drawing/2014/main" id="{00A72072-672F-FD26-200C-8CF0072FAC8B}"/>
              </a:ext>
            </a:extLst>
          </p:cNvPr>
          <p:cNvSpPr/>
          <p:nvPr/>
        </p:nvSpPr>
        <p:spPr>
          <a:xfrm>
            <a:off x="8151909" y="3996404"/>
            <a:ext cx="3733703" cy="381000"/>
          </a:xfrm>
          <a:prstGeom prst="rightArrow">
            <a:avLst>
              <a:gd name="adj1" fmla="val 100000"/>
              <a:gd name="adj2" fmla="val 34797"/>
            </a:avLst>
          </a:prstGeom>
          <a:gradFill flip="none" rotWithShape="1">
            <a:gsLst>
              <a:gs pos="53000">
                <a:schemeClr val="accent1"/>
              </a:gs>
              <a:gs pos="0">
                <a:schemeClr val="accent1">
                  <a:lumMod val="20000"/>
                  <a:lumOff val="80000"/>
                </a:schemeClr>
              </a:gs>
            </a:gsLst>
            <a:lin ang="0" scaled="1"/>
            <a:tileRect/>
          </a:gradFill>
          <a:ln w="31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ct val="0"/>
              </a:spcBef>
              <a:spcAft>
                <a:spcPct val="0"/>
              </a:spcAft>
            </a:pPr>
            <a:endParaRPr lang="en-US" dirty="0">
              <a:ln w="3175">
                <a:solidFill>
                  <a:prstClr val="black"/>
                </a:solidFill>
              </a:ln>
              <a:noFill/>
            </a:endParaRPr>
          </a:p>
        </p:txBody>
      </p:sp>
      <p:sp>
        <p:nvSpPr>
          <p:cNvPr id="7" name="Rectangle 6">
            <a:extLst>
              <a:ext uri="{FF2B5EF4-FFF2-40B4-BE49-F238E27FC236}">
                <a16:creationId xmlns:a16="http://schemas.microsoft.com/office/drawing/2014/main" id="{655345A3-707D-4E60-AF8F-79C49DB58F06}"/>
              </a:ext>
            </a:extLst>
          </p:cNvPr>
          <p:cNvSpPr/>
          <p:nvPr/>
        </p:nvSpPr>
        <p:spPr>
          <a:xfrm>
            <a:off x="3030330" y="4747868"/>
            <a:ext cx="6129713" cy="409540"/>
          </a:xfrm>
          <a:prstGeom prst="rect">
            <a:avLst/>
          </a:prstGeom>
          <a:gradFill flip="none" rotWithShape="1">
            <a:gsLst>
              <a:gs pos="52000">
                <a:schemeClr val="accent1">
                  <a:tint val="100000"/>
                  <a:shade val="100000"/>
                  <a:satMod val="130000"/>
                </a:schemeClr>
              </a:gs>
              <a:gs pos="96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Key Milestones</a:t>
            </a:r>
          </a:p>
        </p:txBody>
      </p:sp>
      <p:sp>
        <p:nvSpPr>
          <p:cNvPr id="8" name="TextBox 7">
            <a:extLst>
              <a:ext uri="{FF2B5EF4-FFF2-40B4-BE49-F238E27FC236}">
                <a16:creationId xmlns:a16="http://schemas.microsoft.com/office/drawing/2014/main" id="{495B72D6-4662-684B-E635-043E0608C076}"/>
              </a:ext>
            </a:extLst>
          </p:cNvPr>
          <p:cNvSpPr txBox="1"/>
          <p:nvPr/>
        </p:nvSpPr>
        <p:spPr>
          <a:xfrm>
            <a:off x="3065441" y="5157408"/>
            <a:ext cx="5981023" cy="1308050"/>
          </a:xfrm>
          <a:prstGeom prst="rect">
            <a:avLst/>
          </a:prstGeom>
          <a:noFill/>
        </p:spPr>
        <p:txBody>
          <a:bodyPr wrap="square" rtlCol="0">
            <a:spAutoFit/>
          </a:bodyPr>
          <a:lstStyle/>
          <a:p>
            <a:pPr marL="228600" indent="-228600">
              <a:spcBef>
                <a:spcPts val="1200"/>
              </a:spcBef>
              <a:buClr>
                <a:schemeClr val="accent1"/>
              </a:buClr>
              <a:buFont typeface="Arial" panose="020B0604020202020204" pitchFamily="34" charset="0"/>
              <a:buChar char="•"/>
            </a:pPr>
            <a:r>
              <a:rPr lang="en-US" sz="1600" dirty="0">
                <a:latin typeface="Montserrat" pitchFamily="2" charset="77"/>
                <a:cs typeface="Poppins" pitchFamily="2" charset="77"/>
              </a:rPr>
              <a:t>Enrollment of Phase 1 safety trials planned ~Q4 2022</a:t>
            </a:r>
          </a:p>
          <a:p>
            <a:pPr marL="228600" indent="-228600">
              <a:spcBef>
                <a:spcPts val="600"/>
              </a:spcBef>
              <a:buClr>
                <a:schemeClr val="accent1"/>
              </a:buClr>
              <a:buFont typeface="Arial" panose="020B0604020202020204" pitchFamily="34" charset="0"/>
              <a:buChar char="•"/>
            </a:pPr>
            <a:r>
              <a:rPr lang="en-US" sz="1600" dirty="0">
                <a:latin typeface="Montserrat" pitchFamily="2" charset="77"/>
                <a:cs typeface="Poppins" pitchFamily="2" charset="77"/>
              </a:rPr>
              <a:t>Single dose safety 2H 2023</a:t>
            </a:r>
          </a:p>
          <a:p>
            <a:pPr marL="228600" indent="-228600">
              <a:spcBef>
                <a:spcPts val="600"/>
              </a:spcBef>
              <a:buClr>
                <a:schemeClr val="accent1"/>
              </a:buClr>
              <a:buFont typeface="Arial" panose="020B0604020202020204" pitchFamily="34" charset="0"/>
              <a:buChar char="•"/>
            </a:pPr>
            <a:r>
              <a:rPr lang="en-US" sz="1600" dirty="0">
                <a:latin typeface="Montserrat" pitchFamily="2" charset="77"/>
                <a:cs typeface="Poppins" pitchFamily="2" charset="77"/>
              </a:rPr>
              <a:t>Multi-dose safety 2H 2024</a:t>
            </a:r>
          </a:p>
          <a:p>
            <a:pPr marL="228600" indent="-228600">
              <a:spcBef>
                <a:spcPts val="600"/>
              </a:spcBef>
              <a:buClr>
                <a:schemeClr val="accent1"/>
              </a:buClr>
              <a:buFont typeface="Arial" panose="020B0604020202020204" pitchFamily="34" charset="0"/>
              <a:buChar char="•"/>
            </a:pPr>
            <a:r>
              <a:rPr lang="en-US" sz="1600" dirty="0">
                <a:latin typeface="Montserrat" pitchFamily="2" charset="77"/>
                <a:cs typeface="Poppins" pitchFamily="2" charset="77"/>
              </a:rPr>
              <a:t>Proof of Concept late 2025 or early 2026</a:t>
            </a:r>
          </a:p>
        </p:txBody>
      </p:sp>
    </p:spTree>
    <p:extLst>
      <p:ext uri="{BB962C8B-B14F-4D97-AF65-F5344CB8AC3E}">
        <p14:creationId xmlns:p14="http://schemas.microsoft.com/office/powerpoint/2010/main" val="617087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330B-214E-4265-D2CA-93D191CBBF3C}"/>
              </a:ext>
            </a:extLst>
          </p:cNvPr>
          <p:cNvSpPr>
            <a:spLocks noGrp="1"/>
          </p:cNvSpPr>
          <p:nvPr>
            <p:ph type="title"/>
          </p:nvPr>
        </p:nvSpPr>
        <p:spPr>
          <a:xfrm>
            <a:off x="124690" y="26977"/>
            <a:ext cx="10512425" cy="609600"/>
          </a:xfrm>
        </p:spPr>
        <p:txBody>
          <a:bodyPr/>
          <a:lstStyle/>
          <a:p>
            <a:r>
              <a:rPr lang="en-US" sz="2400" dirty="0"/>
              <a:t>DECOY THERAPY SIGNIFICANTLY REDUCES LPS-ENDOTOXIN ACTIVITY AND IN VIVO PYROGENICITY COMPARED TO LIVE BACTERIA</a:t>
            </a:r>
          </a:p>
        </p:txBody>
      </p:sp>
      <p:sp>
        <p:nvSpPr>
          <p:cNvPr id="3" name="Rectangle 2">
            <a:extLst>
              <a:ext uri="{FF2B5EF4-FFF2-40B4-BE49-F238E27FC236}">
                <a16:creationId xmlns:a16="http://schemas.microsoft.com/office/drawing/2014/main" id="{043DE784-0FF8-8D5D-FEB8-19499C77A987}"/>
              </a:ext>
            </a:extLst>
          </p:cNvPr>
          <p:cNvSpPr/>
          <p:nvPr/>
        </p:nvSpPr>
        <p:spPr>
          <a:xfrm>
            <a:off x="150813" y="1433529"/>
            <a:ext cx="11734799" cy="10578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1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Decoy therapeutics are also 100- to 2,500-fold less toxic in mice (LD50) than several live, attenuated bacterial products </a:t>
            </a:r>
          </a:p>
        </p:txBody>
      </p:sp>
      <p:graphicFrame>
        <p:nvGraphicFramePr>
          <p:cNvPr id="4" name="Table 3">
            <a:extLst>
              <a:ext uri="{FF2B5EF4-FFF2-40B4-BE49-F238E27FC236}">
                <a16:creationId xmlns:a16="http://schemas.microsoft.com/office/drawing/2014/main" id="{2F71D038-FDF7-64F8-FC0C-5FBF1108097E}"/>
              </a:ext>
            </a:extLst>
          </p:cNvPr>
          <p:cNvGraphicFramePr>
            <a:graphicFrameLocks noGrp="1"/>
          </p:cNvGraphicFramePr>
          <p:nvPr>
            <p:extLst>
              <p:ext uri="{D42A27DB-BD31-4B8C-83A1-F6EECF244321}">
                <p14:modId xmlns:p14="http://schemas.microsoft.com/office/powerpoint/2010/main" val="2041652638"/>
              </p:ext>
            </p:extLst>
          </p:nvPr>
        </p:nvGraphicFramePr>
        <p:xfrm>
          <a:off x="1412875" y="2667000"/>
          <a:ext cx="9366249" cy="2514600"/>
        </p:xfrm>
        <a:graphic>
          <a:graphicData uri="http://schemas.openxmlformats.org/drawingml/2006/table">
            <a:tbl>
              <a:tblPr firstRow="1" bandRow="1">
                <a:tableStyleId>{5C22544A-7EE6-4342-B048-85BDC9FD1C3A}</a:tableStyleId>
              </a:tblPr>
              <a:tblGrid>
                <a:gridCol w="1800197">
                  <a:extLst>
                    <a:ext uri="{9D8B030D-6E8A-4147-A177-3AD203B41FA5}">
                      <a16:colId xmlns:a16="http://schemas.microsoft.com/office/drawing/2014/main" val="20000"/>
                    </a:ext>
                  </a:extLst>
                </a:gridCol>
                <a:gridCol w="1252312">
                  <a:extLst>
                    <a:ext uri="{9D8B030D-6E8A-4147-A177-3AD203B41FA5}">
                      <a16:colId xmlns:a16="http://schemas.microsoft.com/office/drawing/2014/main" val="20001"/>
                    </a:ext>
                  </a:extLst>
                </a:gridCol>
                <a:gridCol w="3304165">
                  <a:extLst>
                    <a:ext uri="{9D8B030D-6E8A-4147-A177-3AD203B41FA5}">
                      <a16:colId xmlns:a16="http://schemas.microsoft.com/office/drawing/2014/main" val="20002"/>
                    </a:ext>
                  </a:extLst>
                </a:gridCol>
                <a:gridCol w="3009575">
                  <a:extLst>
                    <a:ext uri="{9D8B030D-6E8A-4147-A177-3AD203B41FA5}">
                      <a16:colId xmlns:a16="http://schemas.microsoft.com/office/drawing/2014/main" val="20003"/>
                    </a:ext>
                  </a:extLst>
                </a:gridCol>
              </a:tblGrid>
              <a:tr h="960344">
                <a:tc>
                  <a:txBody>
                    <a:bodyPr/>
                    <a:lstStyle/>
                    <a:p>
                      <a:pPr algn="ctr"/>
                      <a:r>
                        <a:rPr lang="en-US" sz="2000" dirty="0">
                          <a:solidFill>
                            <a:schemeClr val="bg1"/>
                          </a:solidFill>
                          <a:latin typeface="Arial" pitchFamily="34" charset="0"/>
                          <a:cs typeface="Arial" pitchFamily="34" charset="0"/>
                        </a:rPr>
                        <a:t>Treatment</a:t>
                      </a:r>
                    </a:p>
                  </a:txBody>
                  <a:tcPr anchor="ctr">
                    <a:solidFill>
                      <a:schemeClr val="accent1"/>
                    </a:solidFill>
                  </a:tcPr>
                </a:tc>
                <a:tc>
                  <a:txBody>
                    <a:bodyPr/>
                    <a:lstStyle/>
                    <a:p>
                      <a:pPr algn="ctr"/>
                      <a:r>
                        <a:rPr lang="en-US" sz="2000" dirty="0">
                          <a:solidFill>
                            <a:schemeClr val="bg1"/>
                          </a:solidFill>
                          <a:latin typeface="Arial" pitchFamily="34" charset="0"/>
                          <a:cs typeface="Arial" pitchFamily="34" charset="0"/>
                        </a:rPr>
                        <a:t>Live</a:t>
                      </a:r>
                      <a:r>
                        <a:rPr lang="en-US" sz="2000" baseline="0" dirty="0">
                          <a:solidFill>
                            <a:schemeClr val="bg1"/>
                          </a:solidFill>
                          <a:latin typeface="Arial" pitchFamily="34" charset="0"/>
                          <a:cs typeface="Arial" pitchFamily="34" charset="0"/>
                        </a:rPr>
                        <a:t> Bacteria</a:t>
                      </a:r>
                      <a:endParaRPr lang="en-US" sz="2000" dirty="0">
                        <a:solidFill>
                          <a:schemeClr val="bg1"/>
                        </a:solidFill>
                        <a:latin typeface="Arial" pitchFamily="34" charset="0"/>
                        <a:cs typeface="Arial" pitchFamily="34" charset="0"/>
                      </a:endParaRPr>
                    </a:p>
                  </a:txBody>
                  <a:tcPr anchor="ctr">
                    <a:solidFill>
                      <a:schemeClr val="accent1"/>
                    </a:solidFill>
                  </a:tcPr>
                </a:tc>
                <a:tc>
                  <a:txBody>
                    <a:bodyPr/>
                    <a:lstStyle/>
                    <a:p>
                      <a:pPr algn="ctr"/>
                      <a:r>
                        <a:rPr lang="en-US" sz="2000" dirty="0">
                          <a:solidFill>
                            <a:schemeClr val="bg1"/>
                          </a:solidFill>
                          <a:latin typeface="Arial" pitchFamily="34" charset="0"/>
                          <a:cs typeface="Arial" pitchFamily="34" charset="0"/>
                        </a:rPr>
                        <a:t>LPS Endotoxin Activity</a:t>
                      </a:r>
                    </a:p>
                    <a:p>
                      <a:pPr algn="ctr"/>
                      <a:r>
                        <a:rPr lang="en-US" sz="2000" dirty="0">
                          <a:solidFill>
                            <a:schemeClr val="bg1"/>
                          </a:solidFill>
                          <a:latin typeface="Arial" pitchFamily="34" charset="0"/>
                          <a:cs typeface="Arial" pitchFamily="34" charset="0"/>
                        </a:rPr>
                        <a:t>(LAL Assay)</a:t>
                      </a:r>
                      <a:endParaRPr lang="en-US" sz="2000" baseline="30000" dirty="0">
                        <a:solidFill>
                          <a:schemeClr val="bg1"/>
                        </a:solidFill>
                        <a:latin typeface="Arial" pitchFamily="34" charset="0"/>
                        <a:cs typeface="Arial" pitchFamily="34" charset="0"/>
                      </a:endParaRPr>
                    </a:p>
                  </a:txBody>
                  <a:tcPr anchor="ctr">
                    <a:solidFill>
                      <a:schemeClr val="accent1"/>
                    </a:solidFill>
                  </a:tcPr>
                </a:tc>
                <a:tc>
                  <a:txBody>
                    <a:bodyPr/>
                    <a:lstStyle/>
                    <a:p>
                      <a:pPr algn="ctr"/>
                      <a:r>
                        <a:rPr lang="en-US" sz="2000" dirty="0">
                          <a:solidFill>
                            <a:schemeClr val="bg1"/>
                          </a:solidFill>
                          <a:latin typeface="Arial" pitchFamily="34" charset="0"/>
                          <a:cs typeface="Arial" pitchFamily="34" charset="0"/>
                        </a:rPr>
                        <a:t>Pyrogenicity Threshold</a:t>
                      </a:r>
                    </a:p>
                    <a:p>
                      <a:pPr algn="ctr"/>
                      <a:r>
                        <a:rPr lang="en-US" sz="2000" dirty="0">
                          <a:solidFill>
                            <a:schemeClr val="bg1"/>
                          </a:solidFill>
                          <a:latin typeface="Arial" pitchFamily="34" charset="0"/>
                          <a:cs typeface="Arial" pitchFamily="34" charset="0"/>
                        </a:rPr>
                        <a:t>(Rabbit Assay)</a:t>
                      </a:r>
                      <a:endParaRPr lang="en-US" sz="2000" baseline="30000" dirty="0">
                        <a:solidFill>
                          <a:schemeClr val="bg1"/>
                        </a:solidFill>
                        <a:latin typeface="Arial" pitchFamily="34" charset="0"/>
                        <a:cs typeface="Arial" pitchFamily="34" charset="0"/>
                      </a:endParaRPr>
                    </a:p>
                  </a:txBody>
                  <a:tcPr anchor="ctr">
                    <a:solidFill>
                      <a:schemeClr val="accent1"/>
                    </a:solidFill>
                  </a:tcPr>
                </a:tc>
                <a:extLst>
                  <a:ext uri="{0D108BD9-81ED-4DB2-BD59-A6C34878D82A}">
                    <a16:rowId xmlns:a16="http://schemas.microsoft.com/office/drawing/2014/main" val="10000"/>
                  </a:ext>
                </a:extLst>
              </a:tr>
              <a:tr h="777128">
                <a:tc>
                  <a:txBody>
                    <a:bodyPr/>
                    <a:lstStyle/>
                    <a:p>
                      <a:pPr algn="ctr"/>
                      <a:r>
                        <a:rPr lang="en-US" sz="1800" b="0" dirty="0">
                          <a:latin typeface="Arial" pitchFamily="34" charset="0"/>
                          <a:cs typeface="Arial" pitchFamily="34" charset="0"/>
                        </a:rPr>
                        <a:t>No Treatment</a:t>
                      </a:r>
                    </a:p>
                  </a:txBody>
                  <a:tcPr anchor="ctr"/>
                </a:tc>
                <a:tc>
                  <a:txBody>
                    <a:bodyPr/>
                    <a:lstStyle/>
                    <a:p>
                      <a:pPr algn="ctr"/>
                      <a:r>
                        <a:rPr lang="en-US" sz="1800" dirty="0">
                          <a:latin typeface="Arial" pitchFamily="34" charset="0"/>
                          <a:cs typeface="Arial" pitchFamily="34" charset="0"/>
                        </a:rPr>
                        <a:t>100%</a:t>
                      </a:r>
                    </a:p>
                  </a:txBody>
                  <a:tcPr anchor="ctr"/>
                </a:tc>
                <a:tc>
                  <a:txBody>
                    <a:bodyPr/>
                    <a:lstStyle/>
                    <a:p>
                      <a:pPr algn="ctr"/>
                      <a:r>
                        <a:rPr lang="en-US" sz="1800" dirty="0">
                          <a:latin typeface="Arial" pitchFamily="34" charset="0"/>
                          <a:cs typeface="Arial" pitchFamily="34" charset="0"/>
                        </a:rPr>
                        <a:t>44.7 Units / 10</a:t>
                      </a:r>
                      <a:r>
                        <a:rPr lang="en-US" sz="2000" baseline="40000" dirty="0">
                          <a:latin typeface="Arial" pitchFamily="34" charset="0"/>
                          <a:cs typeface="Arial" pitchFamily="34" charset="0"/>
                        </a:rPr>
                        <a:t>6</a:t>
                      </a:r>
                      <a:r>
                        <a:rPr lang="en-US" sz="1800" baseline="30000" dirty="0">
                          <a:latin typeface="Arial" pitchFamily="34" charset="0"/>
                          <a:cs typeface="Arial" pitchFamily="34" charset="0"/>
                        </a:rPr>
                        <a:t> </a:t>
                      </a:r>
                      <a:r>
                        <a:rPr lang="en-US" sz="1800" baseline="0" dirty="0">
                          <a:latin typeface="Arial" pitchFamily="34" charset="0"/>
                          <a:cs typeface="Arial" pitchFamily="34" charset="0"/>
                        </a:rPr>
                        <a:t>Bacteria</a:t>
                      </a:r>
                      <a:endParaRPr lang="en-US" sz="1800" baseline="30000" dirty="0">
                        <a:latin typeface="Arial" pitchFamily="34" charset="0"/>
                        <a:cs typeface="Arial" pitchFamily="34" charset="0"/>
                      </a:endParaRPr>
                    </a:p>
                  </a:txBody>
                  <a:tcPr anchor="ctr"/>
                </a:tc>
                <a:tc>
                  <a:txBody>
                    <a:bodyPr/>
                    <a:lstStyle/>
                    <a:p>
                      <a:pPr algn="ctr"/>
                      <a:r>
                        <a:rPr lang="en-US" sz="1800" dirty="0">
                          <a:latin typeface="Arial" pitchFamily="34" charset="0"/>
                          <a:cs typeface="Arial" pitchFamily="34" charset="0"/>
                        </a:rPr>
                        <a:t>3x10</a:t>
                      </a:r>
                      <a:r>
                        <a:rPr lang="en-US" sz="2000" baseline="40000" dirty="0">
                          <a:latin typeface="Arial" pitchFamily="34" charset="0"/>
                          <a:cs typeface="Arial" pitchFamily="34" charset="0"/>
                        </a:rPr>
                        <a:t>4</a:t>
                      </a:r>
                      <a:r>
                        <a:rPr lang="en-US" sz="1800" baseline="0" dirty="0">
                          <a:latin typeface="Arial" pitchFamily="34" charset="0"/>
                          <a:cs typeface="Arial" pitchFamily="34" charset="0"/>
                        </a:rPr>
                        <a:t> Bacteria</a:t>
                      </a:r>
                      <a:endParaRPr lang="en-US" sz="1800" baseline="30000" dirty="0">
                        <a:latin typeface="Arial" pitchFamily="34" charset="0"/>
                        <a:cs typeface="Arial" pitchFamily="34" charset="0"/>
                      </a:endParaRPr>
                    </a:p>
                  </a:txBody>
                  <a:tcPr anchor="ctr"/>
                </a:tc>
                <a:extLst>
                  <a:ext uri="{0D108BD9-81ED-4DB2-BD59-A6C34878D82A}">
                    <a16:rowId xmlns:a16="http://schemas.microsoft.com/office/drawing/2014/main" val="10001"/>
                  </a:ext>
                </a:extLst>
              </a:tr>
              <a:tr h="777128">
                <a:tc>
                  <a:txBody>
                    <a:bodyPr/>
                    <a:lstStyle/>
                    <a:p>
                      <a:pPr algn="ctr"/>
                      <a:r>
                        <a:rPr lang="en-US" sz="1800" b="0" dirty="0">
                          <a:latin typeface="Arial" pitchFamily="34" charset="0"/>
                          <a:cs typeface="Arial" pitchFamily="34" charset="0"/>
                        </a:rPr>
                        <a:t>Decoy</a:t>
                      </a:r>
                    </a:p>
                  </a:txBody>
                  <a:tcPr anchor="ctr"/>
                </a:tc>
                <a:tc>
                  <a:txBody>
                    <a:bodyPr/>
                    <a:lstStyle/>
                    <a:p>
                      <a:pPr algn="ctr"/>
                      <a:r>
                        <a:rPr lang="en-US" sz="1800" dirty="0">
                          <a:latin typeface="Arial" pitchFamily="34" charset="0"/>
                          <a:cs typeface="Arial" pitchFamily="34" charset="0"/>
                        </a:rPr>
                        <a:t>0%</a:t>
                      </a:r>
                    </a:p>
                  </a:txBody>
                  <a:tcPr anchor="ctr"/>
                </a:tc>
                <a:tc>
                  <a:txBody>
                    <a:bodyPr/>
                    <a:lstStyle/>
                    <a:p>
                      <a:pPr algn="ctr"/>
                      <a:r>
                        <a:rPr lang="en-US" sz="1800" dirty="0">
                          <a:latin typeface="Arial" pitchFamily="34" charset="0"/>
                          <a:cs typeface="Arial" pitchFamily="34" charset="0"/>
                        </a:rPr>
                        <a:t>3.6 Units / 10</a:t>
                      </a:r>
                      <a:r>
                        <a:rPr lang="en-US" sz="2000" baseline="40000" dirty="0">
                          <a:latin typeface="Arial" pitchFamily="34" charset="0"/>
                          <a:cs typeface="Arial" pitchFamily="34" charset="0"/>
                        </a:rPr>
                        <a:t>6</a:t>
                      </a:r>
                      <a:r>
                        <a:rPr lang="en-US" sz="1800" baseline="0" dirty="0">
                          <a:latin typeface="Arial" pitchFamily="34" charset="0"/>
                          <a:cs typeface="Arial" pitchFamily="34" charset="0"/>
                        </a:rPr>
                        <a:t> Bacteria</a:t>
                      </a:r>
                    </a:p>
                    <a:p>
                      <a:pPr algn="ctr"/>
                      <a:r>
                        <a:rPr lang="en-US" sz="1800" baseline="0" dirty="0">
                          <a:latin typeface="Arial" pitchFamily="34" charset="0"/>
                          <a:cs typeface="Arial" pitchFamily="34" charset="0"/>
                        </a:rPr>
                        <a:t>(92% reduction)</a:t>
                      </a:r>
                    </a:p>
                  </a:txBody>
                  <a:tcPr anchor="ctr"/>
                </a:tc>
                <a:tc>
                  <a:txBody>
                    <a:bodyPr/>
                    <a:lstStyle/>
                    <a:p>
                      <a:pPr algn="ctr"/>
                      <a:r>
                        <a:rPr lang="en-US" sz="1800" dirty="0">
                          <a:latin typeface="Arial" pitchFamily="34" charset="0"/>
                          <a:cs typeface="Arial" pitchFamily="34" charset="0"/>
                        </a:rPr>
                        <a:t>9x10</a:t>
                      </a:r>
                      <a:r>
                        <a:rPr lang="en-US" sz="2000" baseline="40000" dirty="0">
                          <a:latin typeface="Arial" pitchFamily="34" charset="0"/>
                          <a:cs typeface="Arial" pitchFamily="34" charset="0"/>
                        </a:rPr>
                        <a:t>5</a:t>
                      </a:r>
                      <a:r>
                        <a:rPr lang="en-US" sz="1800" baseline="0" dirty="0">
                          <a:latin typeface="Arial" pitchFamily="34" charset="0"/>
                          <a:cs typeface="Arial" pitchFamily="34" charset="0"/>
                        </a:rPr>
                        <a:t> Bacteria</a:t>
                      </a:r>
                    </a:p>
                    <a:p>
                      <a:pPr algn="ctr"/>
                      <a:r>
                        <a:rPr lang="en-US" sz="1800" baseline="0" dirty="0">
                          <a:latin typeface="Arial" pitchFamily="34" charset="0"/>
                          <a:cs typeface="Arial" pitchFamily="34" charset="0"/>
                        </a:rPr>
                        <a:t>(97% reduction)</a:t>
                      </a:r>
                      <a:endParaRPr lang="en-US" sz="1800" baseline="30000" dirty="0">
                        <a:latin typeface="Arial" pitchFamily="34" charset="0"/>
                        <a:cs typeface="Arial" pitchFamily="34" charset="0"/>
                      </a:endParaRP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63054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99C34-8AE5-A088-34F2-1ECEF3A8DB39}"/>
              </a:ext>
            </a:extLst>
          </p:cNvPr>
          <p:cNvSpPr>
            <a:spLocks noGrp="1"/>
          </p:cNvSpPr>
          <p:nvPr>
            <p:ph type="title"/>
          </p:nvPr>
        </p:nvSpPr>
        <p:spPr>
          <a:xfrm>
            <a:off x="152400" y="115536"/>
            <a:ext cx="10512425" cy="1019327"/>
          </a:xfrm>
        </p:spPr>
        <p:txBody>
          <a:bodyPr/>
          <a:lstStyle/>
          <a:p>
            <a:r>
              <a:rPr lang="en-US" sz="2800" dirty="0">
                <a:solidFill>
                  <a:schemeClr val="tx1">
                    <a:lumMod val="65000"/>
                    <a:lumOff val="35000"/>
                  </a:schemeClr>
                </a:solidFill>
              </a:rPr>
              <a:t>LPS REDUCTION </a:t>
            </a:r>
            <a:r>
              <a:rPr lang="en-US" sz="2800" dirty="0"/>
              <a:t>DOES NOT IMPAIR ANTI-TUMOR </a:t>
            </a:r>
            <a:br>
              <a:rPr lang="en-US" sz="2800" dirty="0"/>
            </a:br>
            <a:r>
              <a:rPr lang="en-US" sz="2800" dirty="0"/>
              <a:t>CYTOKINE/CHEMOKINE INDUCTION </a:t>
            </a:r>
          </a:p>
        </p:txBody>
      </p:sp>
      <p:sp>
        <p:nvSpPr>
          <p:cNvPr id="4" name="Rectangle 3">
            <a:extLst>
              <a:ext uri="{FF2B5EF4-FFF2-40B4-BE49-F238E27FC236}">
                <a16:creationId xmlns:a16="http://schemas.microsoft.com/office/drawing/2014/main" id="{CD8A1DD5-A130-64A5-7DDF-E486E2999D84}"/>
              </a:ext>
            </a:extLst>
          </p:cNvPr>
          <p:cNvSpPr/>
          <p:nvPr/>
        </p:nvSpPr>
        <p:spPr>
          <a:xfrm>
            <a:off x="280558" y="1520829"/>
            <a:ext cx="5398348" cy="729880"/>
          </a:xfrm>
          <a:prstGeom prst="rect">
            <a:avLst/>
          </a:prstGeom>
        </p:spPr>
        <p:txBody>
          <a:bodyPr wrap="square" lIns="0">
            <a:spAutoFit/>
          </a:bodyPr>
          <a:lstStyle/>
          <a:p>
            <a:pPr>
              <a:lnSpc>
                <a:spcPts val="1700"/>
              </a:lnSpc>
              <a:spcAft>
                <a:spcPts val="75"/>
              </a:spcAft>
              <a:buClr>
                <a:schemeClr val="accent1"/>
              </a:buClr>
              <a:buSzPct val="110000"/>
              <a:tabLst>
                <a:tab pos="4937125" algn="r"/>
              </a:tabLst>
            </a:pPr>
            <a:r>
              <a:rPr lang="en-US" sz="1200" b="1" dirty="0">
                <a:latin typeface="Montserrat" pitchFamily="2" charset="77"/>
                <a:cs typeface="Poppins" pitchFamily="2" charset="77"/>
              </a:rPr>
              <a:t>Despite being less toxic, Decoy therapeutics induce similar amounts of anti-tumor cytokines and chemokines,</a:t>
            </a:r>
            <a:br>
              <a:rPr lang="en-US" sz="1200" b="1" dirty="0">
                <a:latin typeface="Montserrat" pitchFamily="2" charset="77"/>
                <a:cs typeface="Poppins" pitchFamily="2" charset="77"/>
              </a:rPr>
            </a:br>
            <a:r>
              <a:rPr lang="en-US" sz="1200" b="1" dirty="0">
                <a:latin typeface="Montserrat" pitchFamily="2" charset="77"/>
                <a:cs typeface="Poppins" pitchFamily="2" charset="77"/>
              </a:rPr>
              <a:t>uncoupling toxicity from anti-tumor activity</a:t>
            </a:r>
          </a:p>
        </p:txBody>
      </p:sp>
      <p:sp>
        <p:nvSpPr>
          <p:cNvPr id="5" name="Rectangle 4">
            <a:extLst>
              <a:ext uri="{FF2B5EF4-FFF2-40B4-BE49-F238E27FC236}">
                <a16:creationId xmlns:a16="http://schemas.microsoft.com/office/drawing/2014/main" id="{785B514D-E906-90D2-D344-15F9E3690514}"/>
              </a:ext>
            </a:extLst>
          </p:cNvPr>
          <p:cNvSpPr/>
          <p:nvPr/>
        </p:nvSpPr>
        <p:spPr>
          <a:xfrm>
            <a:off x="6449165" y="1520829"/>
            <a:ext cx="5398348" cy="511871"/>
          </a:xfrm>
          <a:prstGeom prst="rect">
            <a:avLst/>
          </a:prstGeom>
        </p:spPr>
        <p:txBody>
          <a:bodyPr wrap="square" lIns="0">
            <a:spAutoFit/>
          </a:bodyPr>
          <a:lstStyle/>
          <a:p>
            <a:pPr>
              <a:lnSpc>
                <a:spcPts val="1700"/>
              </a:lnSpc>
              <a:spcAft>
                <a:spcPts val="75"/>
              </a:spcAft>
              <a:buClr>
                <a:schemeClr val="accent1"/>
              </a:buClr>
              <a:buSzPct val="110000"/>
              <a:tabLst>
                <a:tab pos="4937125" algn="r"/>
              </a:tabLst>
            </a:pPr>
            <a:r>
              <a:rPr lang="en-US" sz="1200" b="1" dirty="0">
                <a:latin typeface="Montserrat" pitchFamily="2" charset="77"/>
                <a:cs typeface="Poppins" pitchFamily="2" charset="77"/>
              </a:rPr>
              <a:t>Decoy therapeutics are more broadly active</a:t>
            </a:r>
            <a:br>
              <a:rPr lang="en-US" sz="1200" b="1" dirty="0">
                <a:latin typeface="Montserrat" pitchFamily="2" charset="77"/>
                <a:cs typeface="Poppins" pitchFamily="2" charset="77"/>
              </a:rPr>
            </a:br>
            <a:r>
              <a:rPr lang="en-US" sz="1200" b="1" dirty="0">
                <a:latin typeface="Montserrat" pitchFamily="2" charset="77"/>
                <a:cs typeface="Poppins" pitchFamily="2" charset="77"/>
              </a:rPr>
              <a:t>than mono-specific TLR agonists</a:t>
            </a:r>
          </a:p>
        </p:txBody>
      </p:sp>
      <p:sp>
        <p:nvSpPr>
          <p:cNvPr id="6" name="TextBox 5">
            <a:extLst>
              <a:ext uri="{FF2B5EF4-FFF2-40B4-BE49-F238E27FC236}">
                <a16:creationId xmlns:a16="http://schemas.microsoft.com/office/drawing/2014/main" id="{69B09685-AC8A-189A-122D-5C47AD062432}"/>
              </a:ext>
            </a:extLst>
          </p:cNvPr>
          <p:cNvSpPr txBox="1"/>
          <p:nvPr/>
        </p:nvSpPr>
        <p:spPr>
          <a:xfrm>
            <a:off x="6456786" y="5716073"/>
            <a:ext cx="5398348" cy="430887"/>
          </a:xfrm>
          <a:prstGeom prst="rect">
            <a:avLst/>
          </a:prstGeom>
          <a:noFill/>
        </p:spPr>
        <p:txBody>
          <a:bodyPr wrap="square" rtlCol="0">
            <a:spAutoFit/>
          </a:bodyPr>
          <a:lstStyle/>
          <a:p>
            <a:r>
              <a:rPr lang="en-US" sz="1100" dirty="0">
                <a:solidFill>
                  <a:schemeClr val="tx1">
                    <a:lumMod val="50000"/>
                    <a:lumOff val="50000"/>
                  </a:schemeClr>
                </a:solidFill>
                <a:latin typeface="Montserrat" pitchFamily="2" charset="77"/>
                <a:cs typeface="Arial" panose="020B0604020202020204" pitchFamily="34" charset="0"/>
              </a:rPr>
              <a:t>*Decoy therapy tested at doses therapeutically relevant for </a:t>
            </a:r>
            <a:r>
              <a:rPr lang="en-US" sz="1100" i="1" dirty="0">
                <a:solidFill>
                  <a:schemeClr val="tx1">
                    <a:lumMod val="50000"/>
                    <a:lumOff val="50000"/>
                  </a:schemeClr>
                </a:solidFill>
                <a:latin typeface="Montserrat" pitchFamily="2" charset="77"/>
                <a:cs typeface="Arial" panose="020B0604020202020204" pitchFamily="34" charset="0"/>
              </a:rPr>
              <a:t>in vivo</a:t>
            </a:r>
            <a:r>
              <a:rPr lang="en-US" sz="1100" dirty="0">
                <a:solidFill>
                  <a:schemeClr val="tx1">
                    <a:lumMod val="50000"/>
                    <a:lumOff val="50000"/>
                  </a:schemeClr>
                </a:solidFill>
                <a:latin typeface="Montserrat" pitchFamily="2" charset="77"/>
                <a:cs typeface="Arial" panose="020B0604020202020204" pitchFamily="34" charset="0"/>
              </a:rPr>
              <a:t> models</a:t>
            </a:r>
            <a:br>
              <a:rPr lang="en-US" sz="1100" dirty="0">
                <a:solidFill>
                  <a:schemeClr val="tx1">
                    <a:lumMod val="50000"/>
                    <a:lumOff val="50000"/>
                  </a:schemeClr>
                </a:solidFill>
                <a:latin typeface="Montserrat" pitchFamily="2" charset="77"/>
                <a:cs typeface="Arial" panose="020B0604020202020204" pitchFamily="34" charset="0"/>
              </a:rPr>
            </a:br>
            <a:r>
              <a:rPr lang="en-US" sz="1100" dirty="0">
                <a:solidFill>
                  <a:schemeClr val="tx1">
                    <a:lumMod val="50000"/>
                    <a:lumOff val="50000"/>
                  </a:schemeClr>
                </a:solidFill>
                <a:latin typeface="Montserrat" pitchFamily="2" charset="77"/>
                <a:cs typeface="Arial" panose="020B0604020202020204" pitchFamily="34" charset="0"/>
              </a:rPr>
              <a:t>**From one experiment</a:t>
            </a:r>
          </a:p>
        </p:txBody>
      </p:sp>
      <p:graphicFrame>
        <p:nvGraphicFramePr>
          <p:cNvPr id="7" name="Table 6">
            <a:extLst>
              <a:ext uri="{FF2B5EF4-FFF2-40B4-BE49-F238E27FC236}">
                <a16:creationId xmlns:a16="http://schemas.microsoft.com/office/drawing/2014/main" id="{02B56ACA-8096-FE45-0FE9-C17B6E3ACCBE}"/>
              </a:ext>
            </a:extLst>
          </p:cNvPr>
          <p:cNvGraphicFramePr>
            <a:graphicFrameLocks noGrp="1"/>
          </p:cNvGraphicFramePr>
          <p:nvPr>
            <p:extLst>
              <p:ext uri="{D42A27DB-BD31-4B8C-83A1-F6EECF244321}">
                <p14:modId xmlns:p14="http://schemas.microsoft.com/office/powerpoint/2010/main" val="2166379231"/>
              </p:ext>
            </p:extLst>
          </p:nvPr>
        </p:nvGraphicFramePr>
        <p:xfrm>
          <a:off x="280557" y="2431148"/>
          <a:ext cx="5370496" cy="3237970"/>
        </p:xfrm>
        <a:graphic>
          <a:graphicData uri="http://schemas.openxmlformats.org/drawingml/2006/table">
            <a:tbl>
              <a:tblPr firstRow="1" bandRow="1">
                <a:tableStyleId>{5C22544A-7EE6-4342-B048-85BDC9FD1C3A}</a:tableStyleId>
              </a:tblPr>
              <a:tblGrid>
                <a:gridCol w="1342624">
                  <a:extLst>
                    <a:ext uri="{9D8B030D-6E8A-4147-A177-3AD203B41FA5}">
                      <a16:colId xmlns:a16="http://schemas.microsoft.com/office/drawing/2014/main" val="20000"/>
                    </a:ext>
                  </a:extLst>
                </a:gridCol>
                <a:gridCol w="1342624">
                  <a:extLst>
                    <a:ext uri="{9D8B030D-6E8A-4147-A177-3AD203B41FA5}">
                      <a16:colId xmlns:a16="http://schemas.microsoft.com/office/drawing/2014/main" val="20001"/>
                    </a:ext>
                  </a:extLst>
                </a:gridCol>
                <a:gridCol w="1342624">
                  <a:extLst>
                    <a:ext uri="{9D8B030D-6E8A-4147-A177-3AD203B41FA5}">
                      <a16:colId xmlns:a16="http://schemas.microsoft.com/office/drawing/2014/main" val="20002"/>
                    </a:ext>
                  </a:extLst>
                </a:gridCol>
                <a:gridCol w="1342624">
                  <a:extLst>
                    <a:ext uri="{9D8B030D-6E8A-4147-A177-3AD203B41FA5}">
                      <a16:colId xmlns:a16="http://schemas.microsoft.com/office/drawing/2014/main" val="20003"/>
                    </a:ext>
                  </a:extLst>
                </a:gridCol>
              </a:tblGrid>
              <a:tr h="628838">
                <a:tc>
                  <a:txBody>
                    <a:bodyPr/>
                    <a:lstStyle/>
                    <a:p>
                      <a:pPr>
                        <a:lnSpc>
                          <a:spcPct val="90000"/>
                        </a:lnSpc>
                      </a:pPr>
                      <a:r>
                        <a:rPr lang="en-US" sz="1200" dirty="0"/>
                        <a:t>Secretion by Human</a:t>
                      </a:r>
                      <a:r>
                        <a:rPr lang="en-US" sz="1200" baseline="0" dirty="0"/>
                        <a:t> PBMCs* </a:t>
                      </a:r>
                      <a:br>
                        <a:rPr lang="en-US" sz="1200" baseline="0" dirty="0"/>
                      </a:br>
                      <a:r>
                        <a:rPr lang="en-US" sz="1200" i="1" u="sng" baseline="0" dirty="0"/>
                        <a:t>In Vitro</a:t>
                      </a:r>
                      <a:endParaRPr lang="en-US" sz="1200" i="1" u="sng" dirty="0"/>
                    </a:p>
                  </a:txBody>
                  <a:tcPr anchor="b">
                    <a:lnB w="38100" cmpd="sng">
                      <a:noFill/>
                    </a:lnB>
                  </a:tcPr>
                </a:tc>
                <a:tc>
                  <a:txBody>
                    <a:bodyPr/>
                    <a:lstStyle/>
                    <a:p>
                      <a:pPr algn="ctr">
                        <a:lnSpc>
                          <a:spcPct val="90000"/>
                        </a:lnSpc>
                      </a:pPr>
                      <a:r>
                        <a:rPr lang="en-US" sz="1200" dirty="0"/>
                        <a:t>Untreated </a:t>
                      </a:r>
                      <a:r>
                        <a:rPr lang="en-US" sz="1200" u="sng" dirty="0"/>
                        <a:t>Bacteria</a:t>
                      </a:r>
                    </a:p>
                  </a:txBody>
                  <a:tcPr anchor="b">
                    <a:lnB w="38100" cmpd="sng">
                      <a:noFill/>
                    </a:lnB>
                  </a:tcPr>
                </a:tc>
                <a:tc>
                  <a:txBody>
                    <a:bodyPr/>
                    <a:lstStyle/>
                    <a:p>
                      <a:pPr algn="ctr">
                        <a:lnSpc>
                          <a:spcPct val="90000"/>
                        </a:lnSpc>
                      </a:pPr>
                      <a:r>
                        <a:rPr lang="en-US" sz="1200" dirty="0"/>
                        <a:t>Decoy Therapeutic </a:t>
                      </a:r>
                      <a:r>
                        <a:rPr lang="en-US" sz="1200" u="sng" dirty="0"/>
                        <a:t>(Decoy10)</a:t>
                      </a:r>
                    </a:p>
                  </a:txBody>
                  <a:tcPr anchor="b">
                    <a:lnB w="38100" cmpd="sng">
                      <a:noFill/>
                    </a:lnB>
                  </a:tcPr>
                </a:tc>
                <a:tc>
                  <a:txBody>
                    <a:bodyPr/>
                    <a:lstStyle/>
                    <a:p>
                      <a:pPr algn="ctr">
                        <a:lnSpc>
                          <a:spcPct val="90000"/>
                        </a:lnSpc>
                      </a:pPr>
                      <a:r>
                        <a:rPr lang="en-US" sz="1200" dirty="0"/>
                        <a:t>Decoy Therapeutic </a:t>
                      </a:r>
                      <a:r>
                        <a:rPr lang="en-US" sz="1200" u="sng" dirty="0"/>
                        <a:t>(Decoy20)</a:t>
                      </a:r>
                    </a:p>
                  </a:txBody>
                  <a:tcPr anchor="b">
                    <a:lnB w="38100" cmpd="sng">
                      <a:noFill/>
                    </a:lnB>
                  </a:tcPr>
                </a:tc>
                <a:extLst>
                  <a:ext uri="{0D108BD9-81ED-4DB2-BD59-A6C34878D82A}">
                    <a16:rowId xmlns:a16="http://schemas.microsoft.com/office/drawing/2014/main" val="10000"/>
                  </a:ext>
                </a:extLst>
              </a:tr>
              <a:tr h="647207">
                <a:tc>
                  <a:txBody>
                    <a:bodyPr/>
                    <a:lstStyle/>
                    <a:p>
                      <a:pPr>
                        <a:lnSpc>
                          <a:spcPct val="90000"/>
                        </a:lnSpc>
                      </a:pPr>
                      <a:r>
                        <a:rPr lang="en-US" sz="1400" b="1" dirty="0">
                          <a:solidFill>
                            <a:schemeClr val="accent1"/>
                          </a:solidFill>
                        </a:rPr>
                        <a:t>Anti-Tumor </a:t>
                      </a:r>
                      <a:r>
                        <a:rPr lang="en-US" sz="1400" b="1" u="sng" dirty="0">
                          <a:solidFill>
                            <a:schemeClr val="accent1"/>
                          </a:solidFill>
                        </a:rPr>
                        <a:t>Cytokine</a:t>
                      </a:r>
                    </a:p>
                  </a:txBody>
                  <a:tcPr anchor="ctr">
                    <a:lnL w="12700" cmpd="sng">
                      <a:noFill/>
                    </a:lnL>
                    <a:lnR w="12700" cap="flat" cmpd="sng" algn="ctr">
                      <a:solidFill>
                        <a:prstClr val="white">
                          <a:lumMod val="75000"/>
                        </a:prstClr>
                      </a:solidFill>
                      <a:prstDash val="solid"/>
                      <a:round/>
                      <a:headEnd type="none" w="med" len="med"/>
                      <a:tailEnd type="none" w="med" len="med"/>
                    </a:lnR>
                    <a:lnT w="38100" cmpd="sng">
                      <a:noFill/>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3">
                  <a:txBody>
                    <a:bodyPr/>
                    <a:lstStyle/>
                    <a:p>
                      <a:pPr algn="ctr">
                        <a:lnSpc>
                          <a:spcPct val="90000"/>
                        </a:lnSpc>
                      </a:pPr>
                      <a:r>
                        <a:rPr lang="en-US" sz="1400" u="sng" dirty="0"/>
                        <a:t>pg/mL</a:t>
                      </a:r>
                    </a:p>
                    <a:p>
                      <a:pPr algn="ctr">
                        <a:lnSpc>
                          <a:spcPct val="90000"/>
                        </a:lnSpc>
                      </a:pPr>
                      <a:r>
                        <a:rPr lang="en-US" sz="1400" dirty="0"/>
                        <a:t>(mean</a:t>
                      </a:r>
                      <a:r>
                        <a:rPr lang="en-US" sz="1400" baseline="0" dirty="0"/>
                        <a:t> of triplicate determinations ± %CV </a:t>
                      </a:r>
                      <a:br>
                        <a:rPr lang="en-US" sz="1400" baseline="0" dirty="0"/>
                      </a:br>
                      <a:r>
                        <a:rPr lang="en-US" sz="1400" u="sng" baseline="0" dirty="0"/>
                        <a:t>at same bacterial dose for each cytokine</a:t>
                      </a:r>
                      <a:endParaRPr lang="en-US" sz="1400" u="sng" dirty="0"/>
                    </a:p>
                  </a:txBody>
                  <a:tcPr anchor="ctr">
                    <a:lnL w="12700" cap="flat" cmpd="sng" algn="ctr">
                      <a:solidFill>
                        <a:prstClr val="white">
                          <a:lumMod val="75000"/>
                        </a:prstClr>
                      </a:solidFill>
                      <a:prstDash val="solid"/>
                      <a:round/>
                      <a:headEnd type="none" w="med" len="med"/>
                      <a:tailEnd type="none" w="med" len="med"/>
                    </a:lnL>
                    <a:lnR w="12700" cmpd="sng">
                      <a:noFill/>
                    </a:lnR>
                    <a:lnT w="38100" cmpd="sng">
                      <a:noFill/>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pPr algn="ctr"/>
                      <a:endParaRPr lang="en-US" sz="1200"/>
                    </a:p>
                  </a:txBody>
                  <a:tcPr/>
                </a:tc>
                <a:tc hMerge="1">
                  <a:txBody>
                    <a:bodyPr/>
                    <a:lstStyle/>
                    <a:p>
                      <a:pPr algn="ctr"/>
                      <a:endParaRPr lang="en-US" sz="1200"/>
                    </a:p>
                  </a:txBody>
                  <a:tcPr/>
                </a:tc>
                <a:extLst>
                  <a:ext uri="{0D108BD9-81ED-4DB2-BD59-A6C34878D82A}">
                    <a16:rowId xmlns:a16="http://schemas.microsoft.com/office/drawing/2014/main" val="10001"/>
                  </a:ext>
                </a:extLst>
              </a:tr>
              <a:tr h="485405">
                <a:tc>
                  <a:txBody>
                    <a:bodyPr/>
                    <a:lstStyle/>
                    <a:p>
                      <a:pPr>
                        <a:lnSpc>
                          <a:spcPct val="90000"/>
                        </a:lnSpc>
                      </a:pPr>
                      <a:r>
                        <a:rPr lang="en-US" sz="1400" b="1" dirty="0">
                          <a:solidFill>
                            <a:schemeClr val="accent1"/>
                          </a:solidFill>
                        </a:rPr>
                        <a:t>GM-CSF</a:t>
                      </a:r>
                    </a:p>
                  </a:txBody>
                  <a:tcPr marL="182880" anchor="ctr">
                    <a:lnL w="12700" cmpd="sng">
                      <a:noFill/>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dirty="0"/>
                        <a:t>1,094 ± 22</a:t>
                      </a:r>
                    </a:p>
                  </a:txBody>
                  <a:tcPr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dirty="0"/>
                        <a:t>1,197 ± 2</a:t>
                      </a:r>
                    </a:p>
                  </a:txBody>
                  <a:tcPr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dirty="0"/>
                        <a:t>1,695 ± 23</a:t>
                      </a:r>
                    </a:p>
                  </a:txBody>
                  <a:tcPr anchor="ctr">
                    <a:lnL w="12700" cap="flat" cmpd="sng" algn="ctr">
                      <a:solidFill>
                        <a:prstClr val="white">
                          <a:lumMod val="75000"/>
                        </a:prstClr>
                      </a:solidFill>
                      <a:prstDash val="solid"/>
                      <a:round/>
                      <a:headEnd type="none" w="med" len="med"/>
                      <a:tailEnd type="none" w="med" len="med"/>
                    </a:lnL>
                    <a:lnR w="12700" cmpd="sng">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85405">
                <a:tc>
                  <a:txBody>
                    <a:bodyPr/>
                    <a:lstStyle/>
                    <a:p>
                      <a:pPr>
                        <a:lnSpc>
                          <a:spcPct val="90000"/>
                        </a:lnSpc>
                      </a:pPr>
                      <a:r>
                        <a:rPr lang="en-US" sz="1400" b="1" dirty="0">
                          <a:solidFill>
                            <a:schemeClr val="accent1"/>
                          </a:solidFill>
                        </a:rPr>
                        <a:t>IFN</a:t>
                      </a:r>
                      <a:r>
                        <a:rPr lang="el-GR" sz="1400" b="1" kern="1200" dirty="0">
                          <a:solidFill>
                            <a:schemeClr val="accent1"/>
                          </a:solidFill>
                          <a:latin typeface="+mn-lt"/>
                          <a:ea typeface="+mn-ea"/>
                          <a:cs typeface="+mn-cs"/>
                        </a:rPr>
                        <a:t>γ</a:t>
                      </a:r>
                      <a:endParaRPr lang="en-US" sz="1400" b="1" dirty="0">
                        <a:solidFill>
                          <a:schemeClr val="accent1"/>
                        </a:solidFill>
                      </a:endParaRPr>
                    </a:p>
                  </a:txBody>
                  <a:tcPr marL="182880" anchor="ctr">
                    <a:lnL w="12700" cmpd="sng">
                      <a:noFill/>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dirty="0"/>
                        <a:t>175,866 ± 7</a:t>
                      </a:r>
                    </a:p>
                  </a:txBody>
                  <a:tcPr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dirty="0"/>
                        <a:t>47,488 ± 3</a:t>
                      </a:r>
                    </a:p>
                  </a:txBody>
                  <a:tcPr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dirty="0"/>
                        <a:t>55,321</a:t>
                      </a:r>
                      <a:r>
                        <a:rPr lang="en-US" sz="1400" baseline="0" dirty="0"/>
                        <a:t> ± 10</a:t>
                      </a:r>
                      <a:endParaRPr lang="en-US" sz="1400" dirty="0"/>
                    </a:p>
                  </a:txBody>
                  <a:tcPr anchor="ctr">
                    <a:lnL w="12700" cap="flat" cmpd="sng" algn="ctr">
                      <a:solidFill>
                        <a:prstClr val="white">
                          <a:lumMod val="75000"/>
                        </a:prstClr>
                      </a:solidFill>
                      <a:prstDash val="solid"/>
                      <a:round/>
                      <a:headEnd type="none" w="med" len="med"/>
                      <a:tailEnd type="none" w="med" len="med"/>
                    </a:lnL>
                    <a:lnR w="12700" cmpd="sng">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5405">
                <a:tc>
                  <a:txBody>
                    <a:bodyPr/>
                    <a:lstStyle/>
                    <a:p>
                      <a:pPr>
                        <a:lnSpc>
                          <a:spcPct val="90000"/>
                        </a:lnSpc>
                      </a:pPr>
                      <a:r>
                        <a:rPr lang="en-US" sz="1400" b="1" dirty="0">
                          <a:solidFill>
                            <a:schemeClr val="accent1"/>
                          </a:solidFill>
                        </a:rPr>
                        <a:t>IL-12p70</a:t>
                      </a:r>
                    </a:p>
                  </a:txBody>
                  <a:tcPr marL="182880" anchor="ctr">
                    <a:lnL w="12700" cmpd="sng">
                      <a:noFill/>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dirty="0"/>
                        <a:t>176 ± 14</a:t>
                      </a:r>
                    </a:p>
                  </a:txBody>
                  <a:tcPr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dirty="0"/>
                        <a:t>528 ± 7</a:t>
                      </a:r>
                    </a:p>
                  </a:txBody>
                  <a:tcPr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dirty="0"/>
                        <a:t>428 ± 37</a:t>
                      </a:r>
                    </a:p>
                  </a:txBody>
                  <a:tcPr anchor="ctr">
                    <a:lnL w="12700" cap="flat" cmpd="sng" algn="ctr">
                      <a:solidFill>
                        <a:prstClr val="white">
                          <a:lumMod val="75000"/>
                        </a:prstClr>
                      </a:solidFill>
                      <a:prstDash val="solid"/>
                      <a:round/>
                      <a:headEnd type="none" w="med" len="med"/>
                      <a:tailEnd type="none" w="med" len="med"/>
                    </a:lnL>
                    <a:lnR w="12700" cmpd="sng">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85405">
                <a:tc>
                  <a:txBody>
                    <a:bodyPr/>
                    <a:lstStyle/>
                    <a:p>
                      <a:pPr>
                        <a:lnSpc>
                          <a:spcPct val="90000"/>
                        </a:lnSpc>
                      </a:pPr>
                      <a:r>
                        <a:rPr lang="en-US" sz="1400" b="1" dirty="0">
                          <a:solidFill>
                            <a:schemeClr val="accent1"/>
                          </a:solidFill>
                        </a:rPr>
                        <a:t>TNF</a:t>
                      </a:r>
                      <a:r>
                        <a:rPr lang="el-GR" sz="1400" b="1" kern="1200" dirty="0">
                          <a:solidFill>
                            <a:schemeClr val="accent1"/>
                          </a:solidFill>
                          <a:latin typeface="+mn-lt"/>
                          <a:ea typeface="+mn-ea"/>
                          <a:cs typeface="+mn-cs"/>
                        </a:rPr>
                        <a:t>α</a:t>
                      </a:r>
                      <a:endParaRPr lang="en-US" sz="1400" b="1" dirty="0">
                        <a:solidFill>
                          <a:schemeClr val="accent1"/>
                        </a:solidFill>
                      </a:endParaRPr>
                    </a:p>
                  </a:txBody>
                  <a:tcPr marL="182880" anchor="ctr">
                    <a:lnL w="12700" cmpd="sng">
                      <a:noFill/>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dirty="0"/>
                        <a:t>49,782 ± 11</a:t>
                      </a:r>
                    </a:p>
                  </a:txBody>
                  <a:tcPr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dirty="0"/>
                        <a:t>77,919</a:t>
                      </a:r>
                      <a:r>
                        <a:rPr lang="en-US" sz="1400" baseline="0" dirty="0"/>
                        <a:t> ± 13</a:t>
                      </a:r>
                      <a:endParaRPr lang="en-US" sz="1400" dirty="0"/>
                    </a:p>
                  </a:txBody>
                  <a:tcPr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dirty="0"/>
                        <a:t>99,247 ± 16</a:t>
                      </a:r>
                    </a:p>
                  </a:txBody>
                  <a:tcPr anchor="ctr">
                    <a:lnL w="12700" cap="flat" cmpd="sng" algn="ctr">
                      <a:solidFill>
                        <a:prstClr val="white">
                          <a:lumMod val="75000"/>
                        </a:prstClr>
                      </a:solidFill>
                      <a:prstDash val="solid"/>
                      <a:round/>
                      <a:headEnd type="none" w="med" len="med"/>
                      <a:tailEnd type="none" w="med" len="med"/>
                    </a:lnL>
                    <a:lnR w="12700" cmpd="sng">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8" name="Table 7">
            <a:extLst>
              <a:ext uri="{FF2B5EF4-FFF2-40B4-BE49-F238E27FC236}">
                <a16:creationId xmlns:a16="http://schemas.microsoft.com/office/drawing/2014/main" id="{EC1588A8-AC45-BDB7-5338-159352D38707}"/>
              </a:ext>
            </a:extLst>
          </p:cNvPr>
          <p:cNvGraphicFramePr>
            <a:graphicFrameLocks noGrp="1"/>
          </p:cNvGraphicFramePr>
          <p:nvPr>
            <p:extLst>
              <p:ext uri="{D42A27DB-BD31-4B8C-83A1-F6EECF244321}">
                <p14:modId xmlns:p14="http://schemas.microsoft.com/office/powerpoint/2010/main" val="1631299866"/>
              </p:ext>
            </p:extLst>
          </p:nvPr>
        </p:nvGraphicFramePr>
        <p:xfrm>
          <a:off x="6477017" y="2418666"/>
          <a:ext cx="5370498" cy="3250454"/>
        </p:xfrm>
        <a:graphic>
          <a:graphicData uri="http://schemas.openxmlformats.org/drawingml/2006/table">
            <a:tbl>
              <a:tblPr firstRow="1" bandRow="1">
                <a:tableStyleId>{5C22544A-7EE6-4342-B048-85BDC9FD1C3A}</a:tableStyleId>
              </a:tblPr>
              <a:tblGrid>
                <a:gridCol w="1134612">
                  <a:extLst>
                    <a:ext uri="{9D8B030D-6E8A-4147-A177-3AD203B41FA5}">
                      <a16:colId xmlns:a16="http://schemas.microsoft.com/office/drawing/2014/main" val="20000"/>
                    </a:ext>
                  </a:extLst>
                </a:gridCol>
                <a:gridCol w="832049">
                  <a:extLst>
                    <a:ext uri="{9D8B030D-6E8A-4147-A177-3AD203B41FA5}">
                      <a16:colId xmlns:a16="http://schemas.microsoft.com/office/drawing/2014/main" val="20001"/>
                    </a:ext>
                  </a:extLst>
                </a:gridCol>
                <a:gridCol w="832049">
                  <a:extLst>
                    <a:ext uri="{9D8B030D-6E8A-4147-A177-3AD203B41FA5}">
                      <a16:colId xmlns:a16="http://schemas.microsoft.com/office/drawing/2014/main" val="20002"/>
                    </a:ext>
                  </a:extLst>
                </a:gridCol>
                <a:gridCol w="832049">
                  <a:extLst>
                    <a:ext uri="{9D8B030D-6E8A-4147-A177-3AD203B41FA5}">
                      <a16:colId xmlns:a16="http://schemas.microsoft.com/office/drawing/2014/main" val="20003"/>
                    </a:ext>
                  </a:extLst>
                </a:gridCol>
                <a:gridCol w="844656">
                  <a:extLst>
                    <a:ext uri="{9D8B030D-6E8A-4147-A177-3AD203B41FA5}">
                      <a16:colId xmlns:a16="http://schemas.microsoft.com/office/drawing/2014/main" val="20004"/>
                    </a:ext>
                  </a:extLst>
                </a:gridCol>
                <a:gridCol w="895083">
                  <a:extLst>
                    <a:ext uri="{9D8B030D-6E8A-4147-A177-3AD203B41FA5}">
                      <a16:colId xmlns:a16="http://schemas.microsoft.com/office/drawing/2014/main" val="20005"/>
                    </a:ext>
                  </a:extLst>
                </a:gridCol>
              </a:tblGrid>
              <a:tr h="613712">
                <a:tc>
                  <a:txBody>
                    <a:bodyPr/>
                    <a:lstStyle/>
                    <a:p>
                      <a:pPr>
                        <a:lnSpc>
                          <a:spcPct val="90000"/>
                        </a:lnSpc>
                      </a:pPr>
                      <a:r>
                        <a:rPr lang="en-US" sz="1200" dirty="0"/>
                        <a:t>Secretion by Human</a:t>
                      </a:r>
                      <a:r>
                        <a:rPr lang="en-US" sz="1200" baseline="0" dirty="0"/>
                        <a:t> PBMCs </a:t>
                      </a:r>
                      <a:br>
                        <a:rPr lang="en-US" sz="1200" baseline="0" dirty="0"/>
                      </a:br>
                      <a:r>
                        <a:rPr lang="en-US" sz="1200" i="1" u="sng" baseline="0" dirty="0"/>
                        <a:t>In Vitro</a:t>
                      </a:r>
                      <a:endParaRPr lang="en-US" sz="1200" i="1" u="sng" dirty="0"/>
                    </a:p>
                  </a:txBody>
                  <a:tcPr anchor="b">
                    <a:lnB w="38100" cmpd="sng">
                      <a:noFill/>
                    </a:lnB>
                  </a:tcPr>
                </a:tc>
                <a:tc>
                  <a:txBody>
                    <a:bodyPr/>
                    <a:lstStyle/>
                    <a:p>
                      <a:pPr algn="ctr"/>
                      <a:r>
                        <a:rPr lang="en-US" sz="1200" u="sng" dirty="0"/>
                        <a:t>CpG</a:t>
                      </a:r>
                    </a:p>
                    <a:p>
                      <a:pPr algn="ctr"/>
                      <a:r>
                        <a:rPr lang="en-US" sz="1200" u="sng" dirty="0"/>
                        <a:t>(TLR9)</a:t>
                      </a:r>
                    </a:p>
                  </a:txBody>
                  <a:tcPr marL="0" marR="0" anchor="b">
                    <a:lnB w="38100" cmpd="sng">
                      <a:noFill/>
                    </a:lnB>
                  </a:tcPr>
                </a:tc>
                <a:tc>
                  <a:txBody>
                    <a:bodyPr/>
                    <a:lstStyle/>
                    <a:p>
                      <a:pPr algn="ctr"/>
                      <a:r>
                        <a:rPr lang="en-US" sz="1200" u="sng" dirty="0"/>
                        <a:t>Poly(I:C)</a:t>
                      </a:r>
                    </a:p>
                    <a:p>
                      <a:pPr algn="ctr"/>
                      <a:r>
                        <a:rPr lang="en-US" sz="1200" u="sng" dirty="0"/>
                        <a:t>(TLR3)</a:t>
                      </a:r>
                    </a:p>
                  </a:txBody>
                  <a:tcPr marL="0" marR="0" anchor="b">
                    <a:lnB w="38100" cmpd="sng">
                      <a:noFill/>
                    </a:lnB>
                  </a:tcPr>
                </a:tc>
                <a:tc>
                  <a:txBody>
                    <a:bodyPr/>
                    <a:lstStyle/>
                    <a:p>
                      <a:pPr algn="ctr"/>
                      <a:r>
                        <a:rPr lang="en-US" sz="1200" u="sng" dirty="0"/>
                        <a:t>R848</a:t>
                      </a:r>
                    </a:p>
                    <a:p>
                      <a:pPr algn="ctr"/>
                      <a:r>
                        <a:rPr lang="en-US" sz="1200" u="sng" dirty="0"/>
                        <a:t>(TLR7/8)</a:t>
                      </a:r>
                    </a:p>
                  </a:txBody>
                  <a:tcPr marL="0" marR="0" anchor="b">
                    <a:lnB w="38100" cmpd="sng">
                      <a:noFill/>
                    </a:lnB>
                  </a:tcPr>
                </a:tc>
                <a:tc>
                  <a:txBody>
                    <a:bodyPr/>
                    <a:lstStyle/>
                    <a:p>
                      <a:pPr algn="ctr"/>
                      <a:r>
                        <a:rPr lang="en-US" sz="1200" u="sng" dirty="0"/>
                        <a:t>LPS </a:t>
                      </a:r>
                    </a:p>
                    <a:p>
                      <a:pPr algn="ctr"/>
                      <a:r>
                        <a:rPr lang="en-US" sz="1200" u="sng" dirty="0"/>
                        <a:t>(TLR4)</a:t>
                      </a:r>
                    </a:p>
                  </a:txBody>
                  <a:tcPr marL="0" marR="0" anchor="b">
                    <a:lnB w="38100" cmpd="sng">
                      <a:noFill/>
                    </a:lnB>
                  </a:tcPr>
                </a:tc>
                <a:tc>
                  <a:txBody>
                    <a:bodyPr/>
                    <a:lstStyle/>
                    <a:p>
                      <a:pPr algn="ctr"/>
                      <a:r>
                        <a:rPr lang="en-US" sz="1200" u="sng" dirty="0"/>
                        <a:t>Decoy10</a:t>
                      </a:r>
                      <a:r>
                        <a:rPr lang="en-US" sz="1200" u="sng" baseline="30000" dirty="0"/>
                        <a:t>*</a:t>
                      </a:r>
                    </a:p>
                    <a:p>
                      <a:pPr algn="ctr"/>
                      <a:r>
                        <a:rPr lang="en-US" sz="1200" u="sng" dirty="0"/>
                        <a:t>(TLR2,4,5,9)</a:t>
                      </a:r>
                    </a:p>
                  </a:txBody>
                  <a:tcPr marL="0" marR="0" anchor="b">
                    <a:lnB w="38100" cmpd="sng">
                      <a:noFill/>
                    </a:lnB>
                  </a:tcPr>
                </a:tc>
                <a:extLst>
                  <a:ext uri="{0D108BD9-81ED-4DB2-BD59-A6C34878D82A}">
                    <a16:rowId xmlns:a16="http://schemas.microsoft.com/office/drawing/2014/main" val="10000"/>
                  </a:ext>
                </a:extLst>
              </a:tr>
              <a:tr h="585942">
                <a:tc>
                  <a:txBody>
                    <a:bodyPr/>
                    <a:lstStyle/>
                    <a:p>
                      <a:pPr>
                        <a:lnSpc>
                          <a:spcPct val="90000"/>
                        </a:lnSpc>
                      </a:pPr>
                      <a:r>
                        <a:rPr lang="en-US" sz="1400" b="1" u="sng" dirty="0">
                          <a:solidFill>
                            <a:schemeClr val="accent1"/>
                          </a:solidFill>
                        </a:rPr>
                        <a:t>Anti-Tumor</a:t>
                      </a:r>
                      <a:r>
                        <a:rPr lang="en-US" sz="1400" b="1" dirty="0">
                          <a:solidFill>
                            <a:schemeClr val="accent1"/>
                          </a:solidFill>
                        </a:rPr>
                        <a:t> </a:t>
                      </a:r>
                      <a:r>
                        <a:rPr lang="en-US" sz="1400" b="1" u="sng" dirty="0">
                          <a:solidFill>
                            <a:schemeClr val="accent1"/>
                          </a:solidFill>
                        </a:rPr>
                        <a:t>Cytokine</a:t>
                      </a:r>
                    </a:p>
                  </a:txBody>
                  <a:tcPr anchor="ctr">
                    <a:lnL w="12700" cmpd="sng">
                      <a:noFill/>
                    </a:lnL>
                    <a:lnR w="12700" cap="flat" cmpd="sng" algn="ctr">
                      <a:solidFill>
                        <a:prstClr val="white">
                          <a:lumMod val="75000"/>
                        </a:prstClr>
                      </a:solidFill>
                      <a:prstDash val="solid"/>
                      <a:round/>
                      <a:headEnd type="none" w="med" len="med"/>
                      <a:tailEnd type="none" w="med" len="med"/>
                    </a:lnR>
                    <a:lnT w="38100" cmpd="sng">
                      <a:noFill/>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5">
                  <a:txBody>
                    <a:bodyPr/>
                    <a:lstStyle/>
                    <a:p>
                      <a:pPr algn="ctr">
                        <a:lnSpc>
                          <a:spcPct val="90000"/>
                        </a:lnSpc>
                      </a:pPr>
                      <a:r>
                        <a:rPr lang="en-US" sz="1400" u="sng" dirty="0"/>
                        <a:t>pg/mL</a:t>
                      </a:r>
                    </a:p>
                    <a:p>
                      <a:pPr algn="ctr">
                        <a:lnSpc>
                          <a:spcPct val="90000"/>
                        </a:lnSpc>
                      </a:pPr>
                      <a:r>
                        <a:rPr lang="en-US" sz="1400" u="sng" baseline="0" dirty="0"/>
                        <a:t>(triplicate full titration peak average from two exp)</a:t>
                      </a:r>
                      <a:endParaRPr lang="en-US" sz="1400" u="sng" dirty="0"/>
                    </a:p>
                  </a:txBody>
                  <a:tcPr marL="0" marR="0" anchor="ctr">
                    <a:lnL w="12700" cap="flat" cmpd="sng" algn="ctr">
                      <a:solidFill>
                        <a:prstClr val="white">
                          <a:lumMod val="75000"/>
                        </a:prstClr>
                      </a:solidFill>
                      <a:prstDash val="solid"/>
                      <a:round/>
                      <a:headEnd type="none" w="med" len="med"/>
                      <a:tailEnd type="none" w="med" len="med"/>
                    </a:lnL>
                    <a:lnR w="12700" cmpd="sng">
                      <a:noFill/>
                    </a:lnR>
                    <a:lnT w="38100" cmpd="sng">
                      <a:noFill/>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lnSpc>
                          <a:spcPct val="90000"/>
                        </a:lnSpc>
                      </a:pPr>
                      <a:endParaRPr lang="en-US" sz="1400" u="sng"/>
                    </a:p>
                  </a:txBody>
                  <a:tcPr/>
                </a:tc>
                <a:extLst>
                  <a:ext uri="{0D108BD9-81ED-4DB2-BD59-A6C34878D82A}">
                    <a16:rowId xmlns:a16="http://schemas.microsoft.com/office/drawing/2014/main" val="10001"/>
                  </a:ext>
                </a:extLst>
              </a:tr>
              <a:tr h="410160">
                <a:tc>
                  <a:txBody>
                    <a:bodyPr/>
                    <a:lstStyle/>
                    <a:p>
                      <a:pPr>
                        <a:lnSpc>
                          <a:spcPct val="90000"/>
                        </a:lnSpc>
                      </a:pPr>
                      <a:r>
                        <a:rPr lang="en-US" sz="1400" b="1" dirty="0">
                          <a:solidFill>
                            <a:schemeClr val="accent1"/>
                          </a:solidFill>
                        </a:rPr>
                        <a:t>GM-CSF</a:t>
                      </a:r>
                    </a:p>
                  </a:txBody>
                  <a:tcPr marL="182880" marR="0" anchor="ctr">
                    <a:lnL w="12700" cmpd="sng">
                      <a:noFill/>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t>0</a:t>
                      </a:r>
                    </a:p>
                  </a:txBody>
                  <a:tcPr marL="0" marR="0"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t>2</a:t>
                      </a:r>
                    </a:p>
                  </a:txBody>
                  <a:tcPr marL="0" marR="0"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t>136</a:t>
                      </a:r>
                    </a:p>
                  </a:txBody>
                  <a:tcPr marL="0" marR="0"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dirty="0"/>
                        <a:t>27</a:t>
                      </a:r>
                    </a:p>
                  </a:txBody>
                  <a:tcPr marL="0" marR="0"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dirty="0"/>
                        <a:t>1,246</a:t>
                      </a:r>
                    </a:p>
                  </a:txBody>
                  <a:tcPr marL="0" marR="0" anchor="ctr">
                    <a:lnL w="12700" cap="flat" cmpd="sng" algn="ctr">
                      <a:solidFill>
                        <a:prstClr val="white">
                          <a:lumMod val="75000"/>
                        </a:prstClr>
                      </a:solidFill>
                      <a:prstDash val="solid"/>
                      <a:round/>
                      <a:headEnd type="none" w="med" len="med"/>
                      <a:tailEnd type="none" w="med" len="med"/>
                    </a:lnL>
                    <a:lnR w="12700" cmpd="sng">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10160">
                <a:tc>
                  <a:txBody>
                    <a:bodyPr/>
                    <a:lstStyle/>
                    <a:p>
                      <a:pPr>
                        <a:lnSpc>
                          <a:spcPct val="90000"/>
                        </a:lnSpc>
                      </a:pPr>
                      <a:r>
                        <a:rPr lang="en-US" sz="1400" b="1" dirty="0">
                          <a:solidFill>
                            <a:schemeClr val="accent1"/>
                          </a:solidFill>
                        </a:rPr>
                        <a:t>IFN</a:t>
                      </a:r>
                      <a:r>
                        <a:rPr lang="el-GR" sz="1400" b="1" kern="1200" dirty="0">
                          <a:solidFill>
                            <a:schemeClr val="accent1"/>
                          </a:solidFill>
                          <a:latin typeface="+mn-lt"/>
                          <a:ea typeface="+mn-ea"/>
                          <a:cs typeface="+mn-cs"/>
                        </a:rPr>
                        <a:t>γ</a:t>
                      </a:r>
                      <a:endParaRPr lang="en-US" sz="1400" b="1" dirty="0">
                        <a:solidFill>
                          <a:schemeClr val="accent1"/>
                        </a:solidFill>
                      </a:endParaRPr>
                    </a:p>
                  </a:txBody>
                  <a:tcPr marL="182880" marR="0" anchor="ctr">
                    <a:lnL w="12700" cmpd="sng">
                      <a:noFill/>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t>7</a:t>
                      </a:r>
                    </a:p>
                  </a:txBody>
                  <a:tcPr marL="0" marR="0"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t>248</a:t>
                      </a:r>
                    </a:p>
                  </a:txBody>
                  <a:tcPr marL="0" marR="0"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t>61,914</a:t>
                      </a:r>
                    </a:p>
                  </a:txBody>
                  <a:tcPr marL="0" marR="0"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dirty="0"/>
                        <a:t>33,293</a:t>
                      </a:r>
                    </a:p>
                  </a:txBody>
                  <a:tcPr marL="0" marR="0"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dirty="0"/>
                        <a:t>171,284</a:t>
                      </a:r>
                    </a:p>
                  </a:txBody>
                  <a:tcPr marL="0" marR="0" anchor="ctr">
                    <a:lnL w="12700" cap="flat" cmpd="sng" algn="ctr">
                      <a:solidFill>
                        <a:prstClr val="white">
                          <a:lumMod val="75000"/>
                        </a:prstClr>
                      </a:solidFill>
                      <a:prstDash val="solid"/>
                      <a:round/>
                      <a:headEnd type="none" w="med" len="med"/>
                      <a:tailEnd type="none" w="med" len="med"/>
                    </a:lnL>
                    <a:lnR w="12700" cmpd="sng">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0160">
                <a:tc>
                  <a:txBody>
                    <a:bodyPr/>
                    <a:lstStyle/>
                    <a:p>
                      <a:pPr>
                        <a:lnSpc>
                          <a:spcPct val="90000"/>
                        </a:lnSpc>
                      </a:pPr>
                      <a:r>
                        <a:rPr lang="en-US" sz="1400" b="1" dirty="0">
                          <a:solidFill>
                            <a:schemeClr val="accent1"/>
                          </a:solidFill>
                        </a:rPr>
                        <a:t>IL-12p70</a:t>
                      </a:r>
                    </a:p>
                  </a:txBody>
                  <a:tcPr marL="182880" marR="0" anchor="ctr">
                    <a:lnL w="12700" cmpd="sng">
                      <a:noFill/>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t>4</a:t>
                      </a:r>
                    </a:p>
                  </a:txBody>
                  <a:tcPr marL="0" marR="0"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t>15</a:t>
                      </a:r>
                    </a:p>
                  </a:txBody>
                  <a:tcPr marL="0" marR="0"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t>205</a:t>
                      </a:r>
                    </a:p>
                  </a:txBody>
                  <a:tcPr marL="0" marR="0"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dirty="0"/>
                        <a:t>84</a:t>
                      </a:r>
                    </a:p>
                  </a:txBody>
                  <a:tcPr marL="0" marR="0"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dirty="0"/>
                        <a:t>375</a:t>
                      </a:r>
                    </a:p>
                  </a:txBody>
                  <a:tcPr marL="0" marR="0" anchor="ctr">
                    <a:lnL w="12700" cap="flat" cmpd="sng" algn="ctr">
                      <a:solidFill>
                        <a:prstClr val="white">
                          <a:lumMod val="75000"/>
                        </a:prstClr>
                      </a:solidFill>
                      <a:prstDash val="solid"/>
                      <a:round/>
                      <a:headEnd type="none" w="med" len="med"/>
                      <a:tailEnd type="none" w="med" len="med"/>
                    </a:lnL>
                    <a:lnR w="12700" cmpd="sng">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10160">
                <a:tc>
                  <a:txBody>
                    <a:bodyPr/>
                    <a:lstStyle/>
                    <a:p>
                      <a:pPr>
                        <a:lnSpc>
                          <a:spcPct val="90000"/>
                        </a:lnSpc>
                      </a:pPr>
                      <a:r>
                        <a:rPr lang="en-US" sz="1400" b="1" dirty="0">
                          <a:solidFill>
                            <a:schemeClr val="accent1"/>
                          </a:solidFill>
                        </a:rPr>
                        <a:t>TNF</a:t>
                      </a:r>
                      <a:r>
                        <a:rPr lang="el-GR" sz="1400" b="1" kern="1200" dirty="0">
                          <a:solidFill>
                            <a:schemeClr val="accent1"/>
                          </a:solidFill>
                          <a:latin typeface="+mn-lt"/>
                          <a:ea typeface="+mn-ea"/>
                          <a:cs typeface="+mn-cs"/>
                        </a:rPr>
                        <a:t>α</a:t>
                      </a:r>
                      <a:endParaRPr lang="en-US" sz="1400" b="1" dirty="0">
                        <a:solidFill>
                          <a:schemeClr val="accent1"/>
                        </a:solidFill>
                      </a:endParaRPr>
                    </a:p>
                  </a:txBody>
                  <a:tcPr marL="182880" marR="0" anchor="ctr">
                    <a:lnL w="12700" cmpd="sng">
                      <a:noFill/>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t>65</a:t>
                      </a:r>
                    </a:p>
                  </a:txBody>
                  <a:tcPr marL="0" marR="0"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t>334</a:t>
                      </a:r>
                    </a:p>
                  </a:txBody>
                  <a:tcPr marL="0" marR="0"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t>36,663</a:t>
                      </a:r>
                    </a:p>
                  </a:txBody>
                  <a:tcPr marL="0" marR="0"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90000"/>
                        </a:lnSpc>
                        <a:spcBef>
                          <a:spcPct val="0"/>
                        </a:spcBef>
                        <a:spcAft>
                          <a:spcPct val="0"/>
                        </a:spcAft>
                        <a:buClrTx/>
                        <a:buSzTx/>
                        <a:buFontTx/>
                        <a:buNone/>
                        <a:defRPr/>
                      </a:pPr>
                      <a:r>
                        <a:rPr lang="en-US" sz="1400" dirty="0"/>
                        <a:t>24,944</a:t>
                      </a:r>
                    </a:p>
                  </a:txBody>
                  <a:tcPr marL="0" marR="0"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dirty="0"/>
                        <a:t>73,069</a:t>
                      </a:r>
                    </a:p>
                  </a:txBody>
                  <a:tcPr marL="0" marR="0" anchor="ctr">
                    <a:lnL w="12700" cap="flat" cmpd="sng" algn="ctr">
                      <a:solidFill>
                        <a:prstClr val="white">
                          <a:lumMod val="75000"/>
                        </a:prstClr>
                      </a:solidFill>
                      <a:prstDash val="solid"/>
                      <a:round/>
                      <a:headEnd type="none" w="med" len="med"/>
                      <a:tailEnd type="none" w="med" len="med"/>
                    </a:lnL>
                    <a:lnR w="12700" cmpd="sng">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10160">
                <a:tc>
                  <a:txBody>
                    <a:bodyPr/>
                    <a:lstStyle/>
                    <a:p>
                      <a:pPr marL="0" marR="0" indent="0" algn="l" defTabSz="914400" rtl="0" eaLnBrk="1" fontAlgn="auto" latinLnBrk="0" hangingPunct="1">
                        <a:lnSpc>
                          <a:spcPct val="90000"/>
                        </a:lnSpc>
                        <a:spcBef>
                          <a:spcPct val="0"/>
                        </a:spcBef>
                        <a:spcAft>
                          <a:spcPct val="0"/>
                        </a:spcAft>
                        <a:buClrTx/>
                        <a:buSzTx/>
                        <a:buFontTx/>
                        <a:buNone/>
                        <a:defRPr/>
                      </a:pPr>
                      <a:r>
                        <a:rPr lang="en-US" sz="1400" b="1" dirty="0">
                          <a:solidFill>
                            <a:schemeClr val="accent1"/>
                          </a:solidFill>
                        </a:rPr>
                        <a:t>MIP-1</a:t>
                      </a:r>
                      <a:r>
                        <a:rPr lang="el-GR" sz="1400" b="1" kern="1200" baseline="0" dirty="0">
                          <a:solidFill>
                            <a:schemeClr val="accent1"/>
                          </a:solidFill>
                          <a:latin typeface="+mn-lt"/>
                          <a:ea typeface="+mn-ea"/>
                          <a:cs typeface="+mn-cs"/>
                        </a:rPr>
                        <a:t>α</a:t>
                      </a:r>
                      <a:r>
                        <a:rPr lang="en-US" sz="1400" b="1" kern="1200" baseline="30000" dirty="0">
                          <a:solidFill>
                            <a:schemeClr val="accent1"/>
                          </a:solidFill>
                          <a:latin typeface="+mn-lt"/>
                          <a:ea typeface="+mn-ea"/>
                          <a:cs typeface="+mn-cs"/>
                        </a:rPr>
                        <a:t>**</a:t>
                      </a:r>
                      <a:endParaRPr lang="en-US" sz="1400" b="1" baseline="30000" dirty="0">
                        <a:solidFill>
                          <a:schemeClr val="accent1"/>
                        </a:solidFill>
                      </a:endParaRPr>
                    </a:p>
                  </a:txBody>
                  <a:tcPr marL="182880" marR="0" anchor="ctr">
                    <a:lnL w="12700" cmpd="sng">
                      <a:noFill/>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t>0</a:t>
                      </a:r>
                    </a:p>
                  </a:txBody>
                  <a:tcPr marL="0" marR="0"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t>272</a:t>
                      </a:r>
                    </a:p>
                  </a:txBody>
                  <a:tcPr marL="0" marR="0"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t>17,866</a:t>
                      </a:r>
                    </a:p>
                  </a:txBody>
                  <a:tcPr marL="0" marR="0"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dirty="0"/>
                        <a:t>19,278</a:t>
                      </a:r>
                    </a:p>
                  </a:txBody>
                  <a:tcPr marL="0" marR="0"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1400" dirty="0"/>
                        <a:t>29,942</a:t>
                      </a:r>
                    </a:p>
                  </a:txBody>
                  <a:tcPr marL="0" marR="0" anchor="ctr">
                    <a:lnL w="12700" cap="flat" cmpd="sng" algn="ctr">
                      <a:solidFill>
                        <a:prstClr val="white">
                          <a:lumMod val="75000"/>
                        </a:prstClr>
                      </a:solidFill>
                      <a:prstDash val="solid"/>
                      <a:round/>
                      <a:headEnd type="none" w="med" len="med"/>
                      <a:tailEnd type="none" w="med" len="med"/>
                    </a:lnL>
                    <a:lnR w="12700" cmpd="sng">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9" name="TextBox 8">
            <a:extLst>
              <a:ext uri="{FF2B5EF4-FFF2-40B4-BE49-F238E27FC236}">
                <a16:creationId xmlns:a16="http://schemas.microsoft.com/office/drawing/2014/main" id="{AB51C539-3897-077F-506D-E112957959C1}"/>
              </a:ext>
            </a:extLst>
          </p:cNvPr>
          <p:cNvSpPr txBox="1"/>
          <p:nvPr/>
        </p:nvSpPr>
        <p:spPr>
          <a:xfrm>
            <a:off x="280557" y="5716073"/>
            <a:ext cx="2777791" cy="261610"/>
          </a:xfrm>
          <a:prstGeom prst="rect">
            <a:avLst/>
          </a:prstGeom>
          <a:noFill/>
        </p:spPr>
        <p:txBody>
          <a:bodyPr wrap="square" rtlCol="0">
            <a:spAutoFit/>
          </a:bodyPr>
          <a:lstStyle/>
          <a:p>
            <a:r>
              <a:rPr lang="en-US" sz="1100" dirty="0">
                <a:solidFill>
                  <a:schemeClr val="tx1">
                    <a:lumMod val="50000"/>
                    <a:lumOff val="50000"/>
                  </a:schemeClr>
                </a:solidFill>
                <a:latin typeface="Montserrat" pitchFamily="2" charset="77"/>
              </a:rPr>
              <a:t>*Peripheral Blood Mononuclear Cells</a:t>
            </a:r>
          </a:p>
        </p:txBody>
      </p:sp>
    </p:spTree>
    <p:extLst>
      <p:ext uri="{BB962C8B-B14F-4D97-AF65-F5344CB8AC3E}">
        <p14:creationId xmlns:p14="http://schemas.microsoft.com/office/powerpoint/2010/main" val="3111052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99C34-8AE5-A088-34F2-1ECEF3A8DB39}"/>
              </a:ext>
            </a:extLst>
          </p:cNvPr>
          <p:cNvSpPr>
            <a:spLocks noGrp="1"/>
          </p:cNvSpPr>
          <p:nvPr>
            <p:ph type="title"/>
          </p:nvPr>
        </p:nvSpPr>
        <p:spPr>
          <a:xfrm>
            <a:off x="152400" y="115536"/>
            <a:ext cx="10512425" cy="609600"/>
          </a:xfrm>
        </p:spPr>
        <p:txBody>
          <a:bodyPr/>
          <a:lstStyle/>
          <a:p>
            <a:r>
              <a:rPr lang="en-US" sz="2800" dirty="0"/>
              <a:t>SINGLE AGENT ACTIVITY - METASTATIC MOUSE </a:t>
            </a:r>
            <a:br>
              <a:rPr lang="en-US" sz="2800" dirty="0"/>
            </a:br>
            <a:r>
              <a:rPr lang="en-US" sz="2800" dirty="0"/>
              <a:t>PANCREATIC CARCINOMA</a:t>
            </a:r>
          </a:p>
        </p:txBody>
      </p:sp>
      <p:grpSp>
        <p:nvGrpSpPr>
          <p:cNvPr id="2" name="Group 1">
            <a:extLst>
              <a:ext uri="{FF2B5EF4-FFF2-40B4-BE49-F238E27FC236}">
                <a16:creationId xmlns:a16="http://schemas.microsoft.com/office/drawing/2014/main" id="{54239857-1306-B7DB-36D6-40251BDAB8E6}"/>
              </a:ext>
            </a:extLst>
          </p:cNvPr>
          <p:cNvGrpSpPr/>
          <p:nvPr/>
        </p:nvGrpSpPr>
        <p:grpSpPr>
          <a:xfrm>
            <a:off x="760568" y="1364796"/>
            <a:ext cx="7297021" cy="4832996"/>
            <a:chOff x="699407" y="1161288"/>
            <a:chExt cx="7297021" cy="4832996"/>
          </a:xfrm>
        </p:grpSpPr>
        <p:pic>
          <p:nvPicPr>
            <p:cNvPr id="10" name="Picture 9">
              <a:extLst>
                <a:ext uri="{FF2B5EF4-FFF2-40B4-BE49-F238E27FC236}">
                  <a16:creationId xmlns:a16="http://schemas.microsoft.com/office/drawing/2014/main" id="{247C0107-B271-8837-E9BB-D913A1059B5B}"/>
                </a:ext>
              </a:extLst>
            </p:cNvPr>
            <p:cNvPicPr>
              <a:picLocks noChangeAspect="1"/>
            </p:cNvPicPr>
            <p:nvPr/>
          </p:nvPicPr>
          <p:blipFill>
            <a:blip r:embed="rId3"/>
            <a:srcRect l="5131" b="11615"/>
            <a:stretch>
              <a:fillRect/>
            </a:stretch>
          </p:blipFill>
          <p:spPr>
            <a:xfrm>
              <a:off x="699407" y="1161288"/>
              <a:ext cx="7297021" cy="4832996"/>
            </a:xfrm>
            <a:prstGeom prst="rect">
              <a:avLst/>
            </a:prstGeom>
          </p:spPr>
        </p:pic>
        <p:sp>
          <p:nvSpPr>
            <p:cNvPr id="11" name="TextBox 10">
              <a:extLst>
                <a:ext uri="{FF2B5EF4-FFF2-40B4-BE49-F238E27FC236}">
                  <a16:creationId xmlns:a16="http://schemas.microsoft.com/office/drawing/2014/main" id="{23EE37FF-7E0E-D662-3442-2DA4D2A62275}"/>
                </a:ext>
              </a:extLst>
            </p:cNvPr>
            <p:cNvSpPr txBox="1"/>
            <p:nvPr/>
          </p:nvSpPr>
          <p:spPr>
            <a:xfrm>
              <a:off x="5690518" y="2678397"/>
              <a:ext cx="2003625" cy="646331"/>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Log-Rank Test</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Decoy20 vs. No Treatment</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Both Doses P ≤ 0.0008</a:t>
              </a:r>
            </a:p>
          </p:txBody>
        </p:sp>
        <p:sp>
          <p:nvSpPr>
            <p:cNvPr id="12" name="TextBox 11">
              <a:extLst>
                <a:ext uri="{FF2B5EF4-FFF2-40B4-BE49-F238E27FC236}">
                  <a16:creationId xmlns:a16="http://schemas.microsoft.com/office/drawing/2014/main" id="{5A3AFDF7-3702-3660-9CB3-84C6BF384D44}"/>
                </a:ext>
              </a:extLst>
            </p:cNvPr>
            <p:cNvSpPr txBox="1"/>
            <p:nvPr/>
          </p:nvSpPr>
          <p:spPr>
            <a:xfrm>
              <a:off x="1123321" y="4888600"/>
              <a:ext cx="2233304" cy="76944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Pancreatic tumor cells were</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injected into the spleen on Day 0</a:t>
              </a:r>
              <a:br>
                <a:rPr lang="en-US" sz="1000" dirty="0">
                  <a:latin typeface="Arial" panose="020B0604020202020204" pitchFamily="34" charset="0"/>
                  <a:cs typeface="Arial" panose="020B0604020202020204" pitchFamily="34" charset="0"/>
                </a:rPr>
              </a:br>
              <a:r>
                <a:rPr lang="en-US" sz="400" dirty="0">
                  <a:latin typeface="Arial" panose="020B0604020202020204" pitchFamily="34" charset="0"/>
                  <a:cs typeface="Arial" panose="020B0604020202020204" pitchFamily="34" charset="0"/>
                </a:rPr>
                <a:t>   </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All untreated mice develop large</a:t>
              </a:r>
              <a:br>
                <a:rPr lang="en-US" sz="10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tumors in spleen, pancreas and liver</a:t>
              </a:r>
            </a:p>
          </p:txBody>
        </p:sp>
        <p:sp>
          <p:nvSpPr>
            <p:cNvPr id="13" name="TextBox 12">
              <a:extLst>
                <a:ext uri="{FF2B5EF4-FFF2-40B4-BE49-F238E27FC236}">
                  <a16:creationId xmlns:a16="http://schemas.microsoft.com/office/drawing/2014/main" id="{833F7D2B-592E-0D9D-5FD8-D539C4D50798}"/>
                </a:ext>
              </a:extLst>
            </p:cNvPr>
            <p:cNvSpPr txBox="1"/>
            <p:nvPr/>
          </p:nvSpPr>
          <p:spPr>
            <a:xfrm>
              <a:off x="6552571" y="4153724"/>
              <a:ext cx="132119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Decoy20 2x10^8</a:t>
              </a:r>
            </a:p>
          </p:txBody>
        </p:sp>
        <p:sp>
          <p:nvSpPr>
            <p:cNvPr id="14" name="TextBox 13">
              <a:extLst>
                <a:ext uri="{FF2B5EF4-FFF2-40B4-BE49-F238E27FC236}">
                  <a16:creationId xmlns:a16="http://schemas.microsoft.com/office/drawing/2014/main" id="{5528DF17-5788-87C9-0AF4-C1CBC4304B4F}"/>
                </a:ext>
              </a:extLst>
            </p:cNvPr>
            <p:cNvSpPr txBox="1"/>
            <p:nvPr/>
          </p:nvSpPr>
          <p:spPr>
            <a:xfrm>
              <a:off x="5703110" y="5253158"/>
              <a:ext cx="132119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Decoy20 5x10^7</a:t>
              </a:r>
            </a:p>
          </p:txBody>
        </p:sp>
        <p:sp>
          <p:nvSpPr>
            <p:cNvPr id="15" name="TextBox 14">
              <a:extLst>
                <a:ext uri="{FF2B5EF4-FFF2-40B4-BE49-F238E27FC236}">
                  <a16:creationId xmlns:a16="http://schemas.microsoft.com/office/drawing/2014/main" id="{9153E74B-2CEF-0D75-8975-9FD513DE025C}"/>
                </a:ext>
              </a:extLst>
            </p:cNvPr>
            <p:cNvSpPr txBox="1"/>
            <p:nvPr/>
          </p:nvSpPr>
          <p:spPr>
            <a:xfrm>
              <a:off x="4397764" y="5157747"/>
              <a:ext cx="980482" cy="461665"/>
            </a:xfrm>
            <a:prstGeom prst="rect">
              <a:avLst/>
            </a:prstGeom>
            <a:noFill/>
          </p:spPr>
          <p:txBody>
            <a:bodyPr wrap="none" rtlCol="0">
              <a:spAutoFit/>
            </a:bodyPr>
            <a:lstStyle/>
            <a:p>
              <a:r>
                <a:rPr lang="en-US" sz="1200" dirty="0">
                  <a:latin typeface="Calibri"/>
                  <a:cs typeface="Calibri"/>
                </a:rPr>
                <a:t>Gemcitabine</a:t>
              </a:r>
              <a:br>
                <a:rPr lang="en-US" sz="1200" dirty="0">
                  <a:latin typeface="Calibri"/>
                  <a:cs typeface="Calibri"/>
                </a:rPr>
              </a:br>
              <a:r>
                <a:rPr lang="en-US" sz="1200" dirty="0">
                  <a:latin typeface="Calibri"/>
                  <a:cs typeface="Calibri"/>
                </a:rPr>
                <a:t>2x/week x 7</a:t>
              </a:r>
            </a:p>
          </p:txBody>
        </p:sp>
        <p:sp>
          <p:nvSpPr>
            <p:cNvPr id="16" name="TextBox 15">
              <a:extLst>
                <a:ext uri="{FF2B5EF4-FFF2-40B4-BE49-F238E27FC236}">
                  <a16:creationId xmlns:a16="http://schemas.microsoft.com/office/drawing/2014/main" id="{EC0A56FD-E23D-F8E7-FE0A-C03A24ED78F9}"/>
                </a:ext>
              </a:extLst>
            </p:cNvPr>
            <p:cNvSpPr txBox="1"/>
            <p:nvPr/>
          </p:nvSpPr>
          <p:spPr>
            <a:xfrm>
              <a:off x="2064722" y="4479728"/>
              <a:ext cx="1062310" cy="276999"/>
            </a:xfrm>
            <a:prstGeom prst="rect">
              <a:avLst/>
            </a:prstGeom>
            <a:noFill/>
          </p:spPr>
          <p:txBody>
            <a:bodyPr wrap="none" rtlCol="0">
              <a:spAutoFit/>
            </a:bodyPr>
            <a:lstStyle/>
            <a:p>
              <a:r>
                <a:rPr lang="en-US" sz="1200" dirty="0">
                  <a:latin typeface="Calibri"/>
                  <a:cs typeface="Calibri"/>
                </a:rPr>
                <a:t>No Treatment</a:t>
              </a:r>
            </a:p>
          </p:txBody>
        </p:sp>
        <p:sp>
          <p:nvSpPr>
            <p:cNvPr id="17" name="Rectangle 16">
              <a:extLst>
                <a:ext uri="{FF2B5EF4-FFF2-40B4-BE49-F238E27FC236}">
                  <a16:creationId xmlns:a16="http://schemas.microsoft.com/office/drawing/2014/main" id="{5045B2CB-AE84-B52E-4B75-78F64772CC74}"/>
                </a:ext>
              </a:extLst>
            </p:cNvPr>
            <p:cNvSpPr/>
            <p:nvPr/>
          </p:nvSpPr>
          <p:spPr>
            <a:xfrm>
              <a:off x="5690518" y="2678397"/>
              <a:ext cx="2003625" cy="646331"/>
            </a:xfrm>
            <a:prstGeom prst="rect">
              <a:avLst/>
            </a:prstGeom>
            <a:solidFill>
              <a:schemeClr val="bg1"/>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56B35556-5DA8-63DE-0ED9-04C949817C5C}"/>
                </a:ext>
              </a:extLst>
            </p:cNvPr>
            <p:cNvSpPr txBox="1"/>
            <p:nvPr/>
          </p:nvSpPr>
          <p:spPr>
            <a:xfrm>
              <a:off x="4667250" y="2960798"/>
              <a:ext cx="1930831" cy="292388"/>
            </a:xfrm>
            <a:prstGeom prst="rect">
              <a:avLst/>
            </a:prstGeom>
            <a:noFill/>
          </p:spPr>
          <p:txBody>
            <a:bodyPr wrap="none" rtlCol="0">
              <a:spAutoFit/>
            </a:bodyPr>
            <a:lstStyle/>
            <a:p>
              <a:r>
                <a:rPr lang="en-US" sz="1300" dirty="0">
                  <a:latin typeface="Calibri"/>
                  <a:cs typeface="Calibri"/>
                </a:rPr>
                <a:t>Decoy i.v. 2x per week x 3</a:t>
              </a:r>
            </a:p>
          </p:txBody>
        </p:sp>
        <p:sp>
          <p:nvSpPr>
            <p:cNvPr id="19" name="Rectangle 18">
              <a:extLst>
                <a:ext uri="{FF2B5EF4-FFF2-40B4-BE49-F238E27FC236}">
                  <a16:creationId xmlns:a16="http://schemas.microsoft.com/office/drawing/2014/main" id="{2B2D6D37-C3A8-AC2B-F5D6-91C9789023D1}"/>
                </a:ext>
              </a:extLst>
            </p:cNvPr>
            <p:cNvSpPr/>
            <p:nvPr/>
          </p:nvSpPr>
          <p:spPr>
            <a:xfrm>
              <a:off x="2215275" y="2971800"/>
              <a:ext cx="243201" cy="297043"/>
            </a:xfrm>
            <a:prstGeom prst="rect">
              <a:avLst/>
            </a:prstGeom>
            <a:solidFill>
              <a:schemeClr val="bg1"/>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290010C-4888-4692-EF39-0046E8BD1E3A}"/>
                </a:ext>
              </a:extLst>
            </p:cNvPr>
            <p:cNvSpPr/>
            <p:nvPr/>
          </p:nvSpPr>
          <p:spPr>
            <a:xfrm>
              <a:off x="2215275" y="3537738"/>
              <a:ext cx="243201" cy="297043"/>
            </a:xfrm>
            <a:prstGeom prst="rect">
              <a:avLst/>
            </a:prstGeom>
            <a:solidFill>
              <a:schemeClr val="bg1"/>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495ABE52-71B0-7579-0F82-162FF14C52B4}"/>
                </a:ext>
              </a:extLst>
            </p:cNvPr>
            <p:cNvSpPr txBox="1"/>
            <p:nvPr/>
          </p:nvSpPr>
          <p:spPr>
            <a:xfrm>
              <a:off x="6645093" y="4153724"/>
              <a:ext cx="1176240" cy="276999"/>
            </a:xfrm>
            <a:prstGeom prst="rect">
              <a:avLst/>
            </a:prstGeom>
            <a:solidFill>
              <a:schemeClr val="bg1"/>
            </a:solidFill>
          </p:spPr>
          <p:txBody>
            <a:bodyPr wrap="square" rtlCol="0">
              <a:spAutoFit/>
            </a:bodyPr>
            <a:lstStyle/>
            <a:p>
              <a:r>
                <a:rPr lang="en-US" sz="1200" dirty="0">
                  <a:latin typeface="Calibri"/>
                  <a:cs typeface="Calibri"/>
                </a:rPr>
                <a:t>Decoy 2x10^8</a:t>
              </a:r>
            </a:p>
          </p:txBody>
        </p:sp>
        <p:sp>
          <p:nvSpPr>
            <p:cNvPr id="22" name="TextBox 21">
              <a:extLst>
                <a:ext uri="{FF2B5EF4-FFF2-40B4-BE49-F238E27FC236}">
                  <a16:creationId xmlns:a16="http://schemas.microsoft.com/office/drawing/2014/main" id="{16A9AAEA-A5A9-9CF4-9015-98533B1273E2}"/>
                </a:ext>
              </a:extLst>
            </p:cNvPr>
            <p:cNvSpPr txBox="1"/>
            <p:nvPr/>
          </p:nvSpPr>
          <p:spPr>
            <a:xfrm>
              <a:off x="5802966" y="5195326"/>
              <a:ext cx="1176240" cy="369332"/>
            </a:xfrm>
            <a:prstGeom prst="rect">
              <a:avLst/>
            </a:prstGeom>
            <a:solidFill>
              <a:schemeClr val="bg1"/>
            </a:solidFill>
          </p:spPr>
          <p:txBody>
            <a:bodyPr wrap="square" rtlCol="0">
              <a:spAutoFit/>
            </a:bodyPr>
            <a:lstStyle/>
            <a:p>
              <a:r>
                <a:rPr lang="en-US" sz="1200" dirty="0">
                  <a:latin typeface="Calibri"/>
                  <a:cs typeface="Calibri"/>
                </a:rPr>
                <a:t>Decoy 5x10^7</a:t>
              </a:r>
              <a:br>
                <a:rPr lang="en-US" sz="1200" dirty="0">
                  <a:latin typeface="Calibri"/>
                  <a:cs typeface="Calibri"/>
                </a:rPr>
              </a:br>
              <a:r>
                <a:rPr lang="en-US" sz="600" dirty="0">
                  <a:latin typeface="Calibri"/>
                  <a:cs typeface="Calibri"/>
                </a:rPr>
                <a:t>  </a:t>
              </a:r>
              <a:endParaRPr lang="en-US" sz="1200" dirty="0">
                <a:latin typeface="Calibri"/>
                <a:cs typeface="Calibri"/>
              </a:endParaRPr>
            </a:p>
          </p:txBody>
        </p:sp>
      </p:grpSp>
      <p:graphicFrame>
        <p:nvGraphicFramePr>
          <p:cNvPr id="23" name="Table 22">
            <a:extLst>
              <a:ext uri="{FF2B5EF4-FFF2-40B4-BE49-F238E27FC236}">
                <a16:creationId xmlns:a16="http://schemas.microsoft.com/office/drawing/2014/main" id="{8CC6C89E-9B33-B722-08E6-329539F331D3}"/>
              </a:ext>
            </a:extLst>
          </p:cNvPr>
          <p:cNvGraphicFramePr>
            <a:graphicFrameLocks noGrp="1"/>
          </p:cNvGraphicFramePr>
          <p:nvPr>
            <p:extLst>
              <p:ext uri="{D42A27DB-BD31-4B8C-83A1-F6EECF244321}">
                <p14:modId xmlns:p14="http://schemas.microsoft.com/office/powerpoint/2010/main" val="657248982"/>
              </p:ext>
            </p:extLst>
          </p:nvPr>
        </p:nvGraphicFramePr>
        <p:xfrm>
          <a:off x="6095999" y="1600200"/>
          <a:ext cx="5751511" cy="1211844"/>
        </p:xfrm>
        <a:graphic>
          <a:graphicData uri="http://schemas.openxmlformats.org/drawingml/2006/table">
            <a:tbl>
              <a:tblPr firstRow="1" bandRow="1">
                <a:tableStyleId>{5C22544A-7EE6-4342-B048-85BDC9FD1C3A}</a:tableStyleId>
              </a:tblPr>
              <a:tblGrid>
                <a:gridCol w="994612">
                  <a:extLst>
                    <a:ext uri="{9D8B030D-6E8A-4147-A177-3AD203B41FA5}">
                      <a16:colId xmlns:a16="http://schemas.microsoft.com/office/drawing/2014/main" val="4078067541"/>
                    </a:ext>
                  </a:extLst>
                </a:gridCol>
                <a:gridCol w="1303194">
                  <a:extLst>
                    <a:ext uri="{9D8B030D-6E8A-4147-A177-3AD203B41FA5}">
                      <a16:colId xmlns:a16="http://schemas.microsoft.com/office/drawing/2014/main" val="4192521947"/>
                    </a:ext>
                  </a:extLst>
                </a:gridCol>
                <a:gridCol w="1151235">
                  <a:extLst>
                    <a:ext uri="{9D8B030D-6E8A-4147-A177-3AD203B41FA5}">
                      <a16:colId xmlns:a16="http://schemas.microsoft.com/office/drawing/2014/main" val="4165061985"/>
                    </a:ext>
                  </a:extLst>
                </a:gridCol>
                <a:gridCol w="1151235">
                  <a:extLst>
                    <a:ext uri="{9D8B030D-6E8A-4147-A177-3AD203B41FA5}">
                      <a16:colId xmlns:a16="http://schemas.microsoft.com/office/drawing/2014/main" val="354644916"/>
                    </a:ext>
                  </a:extLst>
                </a:gridCol>
                <a:gridCol w="1151235">
                  <a:extLst>
                    <a:ext uri="{9D8B030D-6E8A-4147-A177-3AD203B41FA5}">
                      <a16:colId xmlns:a16="http://schemas.microsoft.com/office/drawing/2014/main" val="2574360448"/>
                    </a:ext>
                  </a:extLst>
                </a:gridCol>
              </a:tblGrid>
              <a:tr h="605922">
                <a:tc>
                  <a:txBody>
                    <a:bodyPr/>
                    <a:lstStyle/>
                    <a:p>
                      <a:pPr algn="l">
                        <a:lnSpc>
                          <a:spcPct val="90000"/>
                        </a:lnSpc>
                      </a:pPr>
                      <a:endParaRPr lang="en-US" sz="1400" dirty="0">
                        <a:latin typeface="Montserrat" pitchFamily="2" charset="77"/>
                        <a:cs typeface="Calibri"/>
                      </a:endParaRPr>
                    </a:p>
                  </a:txBody>
                  <a:tcPr>
                    <a:lnR w="12700" cap="flat" cmpd="sng" algn="ctr">
                      <a:solidFill>
                        <a:prstClr val="white"/>
                      </a:solidFill>
                      <a:prstDash val="solid"/>
                      <a:round/>
                      <a:headEnd type="none" w="med" len="med"/>
                      <a:tailEnd type="none" w="med" len="med"/>
                    </a:lnR>
                    <a:lnB w="12700" cap="flat" cmpd="sng" algn="ctr">
                      <a:solidFill>
                        <a:prstClr val="white"/>
                      </a:solidFill>
                      <a:prstDash val="solid"/>
                      <a:round/>
                      <a:headEnd type="none" w="med" len="med"/>
                      <a:tailEnd type="none" w="med" len="med"/>
                    </a:lnB>
                    <a:solidFill>
                      <a:schemeClr val="accent1"/>
                    </a:solidFill>
                  </a:tcPr>
                </a:tc>
                <a:tc>
                  <a:txBody>
                    <a:bodyPr/>
                    <a:lstStyle/>
                    <a:p>
                      <a:pPr algn="ctr">
                        <a:lnSpc>
                          <a:spcPct val="90000"/>
                        </a:lnSpc>
                      </a:pPr>
                      <a:r>
                        <a:rPr lang="en-US" sz="500" dirty="0">
                          <a:latin typeface="Montserrat" pitchFamily="2" charset="77"/>
                          <a:cs typeface="Calibri"/>
                        </a:rPr>
                        <a:t> </a:t>
                      </a:r>
                      <a:br>
                        <a:rPr lang="en-US" sz="1400" dirty="0">
                          <a:latin typeface="Montserrat" pitchFamily="2" charset="77"/>
                          <a:cs typeface="Calibri"/>
                        </a:rPr>
                      </a:br>
                      <a:r>
                        <a:rPr lang="en-US" sz="1400" dirty="0">
                          <a:latin typeface="Montserrat" pitchFamily="2" charset="77"/>
                          <a:cs typeface="Calibri"/>
                        </a:rPr>
                        <a:t>No Treatment</a:t>
                      </a: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B w="12700" cap="flat" cmpd="sng" algn="ctr">
                      <a:solidFill>
                        <a:prstClr val="white"/>
                      </a:solidFill>
                      <a:prstDash val="solid"/>
                      <a:round/>
                      <a:headEnd type="none" w="med" len="med"/>
                      <a:tailEnd type="none" w="med" len="med"/>
                    </a:lnB>
                    <a:solidFill>
                      <a:schemeClr val="accent1"/>
                    </a:solidFill>
                  </a:tcPr>
                </a:tc>
                <a:tc>
                  <a:txBody>
                    <a:bodyPr/>
                    <a:lstStyle/>
                    <a:p>
                      <a:pPr algn="ctr">
                        <a:lnSpc>
                          <a:spcPct val="90000"/>
                        </a:lnSpc>
                      </a:pPr>
                      <a:r>
                        <a:rPr lang="en-US" sz="1400" dirty="0">
                          <a:latin typeface="Montserrat" pitchFamily="2" charset="77"/>
                          <a:cs typeface="Calibri"/>
                        </a:rPr>
                        <a:t>Decoy</a:t>
                      </a:r>
                      <a:br>
                        <a:rPr lang="en-US" sz="1400" dirty="0">
                          <a:latin typeface="Montserrat" pitchFamily="2" charset="77"/>
                          <a:cs typeface="Calibri"/>
                        </a:rPr>
                      </a:br>
                      <a:r>
                        <a:rPr lang="en-US" sz="1400" dirty="0">
                          <a:latin typeface="Montserrat" pitchFamily="2" charset="77"/>
                          <a:cs typeface="Calibri"/>
                        </a:rPr>
                        <a:t>5x10^7</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B w="12700" cap="flat" cmpd="sng" algn="ctr">
                      <a:solidFill>
                        <a:prstClr val="white"/>
                      </a:solidFill>
                      <a:prstDash val="solid"/>
                      <a:round/>
                      <a:headEnd type="none" w="med" len="med"/>
                      <a:tailEnd type="none" w="med" len="med"/>
                    </a:lnB>
                    <a:solidFill>
                      <a:schemeClr val="accent1"/>
                    </a:solidFill>
                  </a:tcPr>
                </a:tc>
                <a:tc>
                  <a:txBody>
                    <a:bodyPr/>
                    <a:lstStyle/>
                    <a:p>
                      <a:pPr algn="ctr">
                        <a:lnSpc>
                          <a:spcPct val="90000"/>
                        </a:lnSpc>
                      </a:pPr>
                      <a:r>
                        <a:rPr lang="en-US" sz="1400" dirty="0">
                          <a:latin typeface="Montserrat" pitchFamily="2" charset="77"/>
                          <a:cs typeface="Calibri"/>
                        </a:rPr>
                        <a:t>Gem</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B w="12700" cap="flat" cmpd="sng" algn="ctr">
                      <a:solidFill>
                        <a:prstClr val="white"/>
                      </a:solidFill>
                      <a:prstDash val="solid"/>
                      <a:round/>
                      <a:headEnd type="none" w="med" len="med"/>
                      <a:tailEnd type="none" w="med" len="med"/>
                    </a:lnB>
                    <a:solidFill>
                      <a:schemeClr val="accent1"/>
                    </a:solidFill>
                  </a:tcPr>
                </a:tc>
                <a:tc>
                  <a:txBody>
                    <a:bodyPr/>
                    <a:lstStyle/>
                    <a:p>
                      <a:pPr algn="ctr">
                        <a:lnSpc>
                          <a:spcPct val="90000"/>
                        </a:lnSpc>
                      </a:pPr>
                      <a:r>
                        <a:rPr lang="en-US" sz="1400" dirty="0">
                          <a:latin typeface="Montserrat" pitchFamily="2" charset="77"/>
                          <a:cs typeface="Calibri"/>
                        </a:rPr>
                        <a:t>Decoy</a:t>
                      </a:r>
                      <a:br>
                        <a:rPr lang="en-US" sz="1400" dirty="0">
                          <a:latin typeface="Montserrat" pitchFamily="2" charset="77"/>
                          <a:cs typeface="Calibri"/>
                        </a:rPr>
                      </a:br>
                      <a:r>
                        <a:rPr lang="en-US" sz="1400" dirty="0">
                          <a:latin typeface="Montserrat" pitchFamily="2" charset="77"/>
                          <a:cs typeface="Calibri"/>
                        </a:rPr>
                        <a:t>2x10^8</a:t>
                      </a:r>
                    </a:p>
                  </a:txBody>
                  <a:tcPr anchor="ctr">
                    <a:lnL w="12700" cap="flat" cmpd="sng" algn="ctr">
                      <a:solidFill>
                        <a:prstClr val="white"/>
                      </a:solidFill>
                      <a:prstDash val="solid"/>
                      <a:round/>
                      <a:headEnd type="none" w="med" len="med"/>
                      <a:tailEnd type="none" w="med" len="med"/>
                    </a:lnL>
                    <a:lnB w="12700" cap="flat" cmpd="sng" algn="ctr">
                      <a:solidFill>
                        <a:prstClr val="white"/>
                      </a:solidFill>
                      <a:prstDash val="solid"/>
                      <a:round/>
                      <a:headEnd type="none" w="med" len="med"/>
                      <a:tailEnd type="none" w="med" len="med"/>
                    </a:lnB>
                    <a:solidFill>
                      <a:schemeClr val="accent1"/>
                    </a:solidFill>
                  </a:tcPr>
                </a:tc>
                <a:extLst>
                  <a:ext uri="{0D108BD9-81ED-4DB2-BD59-A6C34878D82A}">
                    <a16:rowId xmlns:a16="http://schemas.microsoft.com/office/drawing/2014/main" val="711361812"/>
                  </a:ext>
                </a:extLst>
              </a:tr>
              <a:tr h="605922">
                <a:tc>
                  <a:txBody>
                    <a:bodyPr/>
                    <a:lstStyle/>
                    <a:p>
                      <a:pPr marL="0" marR="0" lvl="0" indent="0" algn="l" defTabSz="914400" rtl="0" eaLnBrk="1" fontAlgn="auto" latinLnBrk="0" hangingPunct="1">
                        <a:lnSpc>
                          <a:spcPct val="90000"/>
                        </a:lnSpc>
                        <a:spcBef>
                          <a:spcPct val="0"/>
                        </a:spcBef>
                        <a:spcAft>
                          <a:spcPct val="0"/>
                        </a:spcAft>
                        <a:buClrTx/>
                        <a:buSzTx/>
                        <a:buFontTx/>
                        <a:buNone/>
                        <a:defRPr/>
                      </a:pPr>
                      <a:r>
                        <a:rPr lang="en-US" sz="1400" b="1" dirty="0">
                          <a:solidFill>
                            <a:schemeClr val="accent1"/>
                          </a:solidFill>
                          <a:latin typeface="Montserrat" pitchFamily="2" charset="77"/>
                          <a:cs typeface="Calibri"/>
                        </a:rPr>
                        <a:t>Median Survival</a:t>
                      </a:r>
                    </a:p>
                  </a:txBody>
                  <a:tcPr anchor="ctr">
                    <a:lnR w="12700" cap="flat" cmpd="sng" algn="ctr">
                      <a:solidFill>
                        <a:prstClr val="white">
                          <a:lumMod val="75000"/>
                        </a:prstClr>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noFill/>
                  </a:tcPr>
                </a:tc>
                <a:tc>
                  <a:txBody>
                    <a:bodyPr/>
                    <a:lstStyle/>
                    <a:p>
                      <a:pPr algn="ctr">
                        <a:lnSpc>
                          <a:spcPct val="90000"/>
                        </a:lnSpc>
                      </a:pPr>
                      <a:r>
                        <a:rPr lang="en-US" sz="1400" dirty="0">
                          <a:latin typeface="Montserrat" pitchFamily="2" charset="77"/>
                          <a:cs typeface="Calibri"/>
                        </a:rPr>
                        <a:t>27 Days</a:t>
                      </a:r>
                    </a:p>
                  </a:txBody>
                  <a:tcPr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noFill/>
                  </a:tcPr>
                </a:tc>
                <a:tc>
                  <a:txBody>
                    <a:bodyPr/>
                    <a:lstStyle/>
                    <a:p>
                      <a:pPr algn="ctr">
                        <a:lnSpc>
                          <a:spcPct val="90000"/>
                        </a:lnSpc>
                      </a:pPr>
                      <a:r>
                        <a:rPr lang="en-US" sz="1400" dirty="0">
                          <a:latin typeface="Montserrat" pitchFamily="2" charset="77"/>
                          <a:cs typeface="Calibri"/>
                        </a:rPr>
                        <a:t>35 Days</a:t>
                      </a:r>
                      <a:br>
                        <a:rPr lang="en-US" sz="1400" dirty="0">
                          <a:latin typeface="Montserrat" pitchFamily="2" charset="77"/>
                          <a:cs typeface="Calibri"/>
                        </a:rPr>
                      </a:br>
                      <a:r>
                        <a:rPr lang="en-US" sz="1400" dirty="0">
                          <a:latin typeface="Montserrat" pitchFamily="2" charset="77"/>
                          <a:cs typeface="Calibri"/>
                        </a:rPr>
                        <a:t>P&lt;0.01</a:t>
                      </a:r>
                    </a:p>
                  </a:txBody>
                  <a:tcPr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noFill/>
                  </a:tcPr>
                </a:tc>
                <a:tc>
                  <a:txBody>
                    <a:bodyPr/>
                    <a:lstStyle/>
                    <a:p>
                      <a:pPr algn="ctr">
                        <a:lnSpc>
                          <a:spcPct val="90000"/>
                        </a:lnSpc>
                      </a:pPr>
                      <a:r>
                        <a:rPr lang="en-US" sz="1400" dirty="0">
                          <a:latin typeface="Montserrat" pitchFamily="2" charset="77"/>
                          <a:cs typeface="Calibri"/>
                        </a:rPr>
                        <a:t>41 Days</a:t>
                      </a:r>
                      <a:br>
                        <a:rPr lang="en-US" sz="1400" dirty="0">
                          <a:latin typeface="Montserrat" pitchFamily="2" charset="77"/>
                          <a:cs typeface="Calibri"/>
                        </a:rPr>
                      </a:br>
                      <a:r>
                        <a:rPr lang="en-US" sz="1400" dirty="0">
                          <a:latin typeface="Montserrat" pitchFamily="2" charset="77"/>
                          <a:cs typeface="Calibri"/>
                        </a:rPr>
                        <a:t>P&lt;0.01</a:t>
                      </a:r>
                    </a:p>
                  </a:txBody>
                  <a:tcPr anchor="ctr">
                    <a:lnL w="12700" cap="flat" cmpd="sng" algn="ctr">
                      <a:solidFill>
                        <a:prstClr val="white">
                          <a:lumMod val="75000"/>
                        </a:prstClr>
                      </a:solidFill>
                      <a:prstDash val="solid"/>
                      <a:round/>
                      <a:headEnd type="none" w="med" len="med"/>
                      <a:tailEnd type="none" w="med" len="med"/>
                    </a:lnL>
                    <a:lnR w="12700" cap="flat" cmpd="sng" algn="ctr">
                      <a:solidFill>
                        <a:prstClr val="white">
                          <a:lumMod val="75000"/>
                        </a:prstClr>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noFill/>
                  </a:tcPr>
                </a:tc>
                <a:tc>
                  <a:txBody>
                    <a:bodyPr/>
                    <a:lstStyle/>
                    <a:p>
                      <a:pPr algn="ctr">
                        <a:lnSpc>
                          <a:spcPct val="90000"/>
                        </a:lnSpc>
                      </a:pPr>
                      <a:r>
                        <a:rPr lang="en-US" sz="1400" dirty="0">
                          <a:latin typeface="Montserrat" pitchFamily="2" charset="77"/>
                          <a:cs typeface="Calibri"/>
                        </a:rPr>
                        <a:t>75 Days</a:t>
                      </a:r>
                      <a:br>
                        <a:rPr lang="en-US" sz="1400" dirty="0">
                          <a:latin typeface="Montserrat" pitchFamily="2" charset="77"/>
                          <a:cs typeface="Calibri"/>
                        </a:rPr>
                      </a:br>
                      <a:r>
                        <a:rPr lang="en-US" sz="1400" dirty="0">
                          <a:latin typeface="Montserrat" pitchFamily="2" charset="77"/>
                          <a:cs typeface="Calibri"/>
                        </a:rPr>
                        <a:t>P&lt;0.01</a:t>
                      </a:r>
                    </a:p>
                  </a:txBody>
                  <a:tcPr anchor="ctr">
                    <a:lnL w="12700" cap="flat" cmpd="sng" algn="ctr">
                      <a:solidFill>
                        <a:prstClr val="white">
                          <a:lumMod val="75000"/>
                        </a:prstClr>
                      </a:solidFill>
                      <a:prstDash val="solid"/>
                      <a:round/>
                      <a:headEnd type="none" w="med" len="med"/>
                      <a:tailEnd type="none" w="med" len="med"/>
                    </a:lnL>
                    <a:lnT w="12700" cap="flat" cmpd="sng" algn="ctr">
                      <a:solidFill>
                        <a:prstClr val="white"/>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noFill/>
                  </a:tcPr>
                </a:tc>
                <a:extLst>
                  <a:ext uri="{0D108BD9-81ED-4DB2-BD59-A6C34878D82A}">
                    <a16:rowId xmlns:a16="http://schemas.microsoft.com/office/drawing/2014/main" val="3816976852"/>
                  </a:ext>
                </a:extLst>
              </a:tr>
            </a:tbl>
          </a:graphicData>
        </a:graphic>
      </p:graphicFrame>
      <p:sp>
        <p:nvSpPr>
          <p:cNvPr id="24" name="TextBox 23">
            <a:extLst>
              <a:ext uri="{FF2B5EF4-FFF2-40B4-BE49-F238E27FC236}">
                <a16:creationId xmlns:a16="http://schemas.microsoft.com/office/drawing/2014/main" id="{719EB42C-ACBE-C592-2C15-BC46EB83D1A1}"/>
              </a:ext>
            </a:extLst>
          </p:cNvPr>
          <p:cNvSpPr txBox="1"/>
          <p:nvPr/>
        </p:nvSpPr>
        <p:spPr>
          <a:xfrm rot="16200000">
            <a:off x="-266839" y="3640660"/>
            <a:ext cx="1555490" cy="338554"/>
          </a:xfrm>
          <a:prstGeom prst="rect">
            <a:avLst/>
          </a:prstGeom>
          <a:noFill/>
        </p:spPr>
        <p:txBody>
          <a:bodyPr wrap="none" rtlCol="0">
            <a:spAutoFit/>
          </a:bodyPr>
          <a:lstStyle/>
          <a:p>
            <a:pPr algn="ctr"/>
            <a:r>
              <a:rPr lang="en-US" sz="1600" b="1" dirty="0">
                <a:solidFill>
                  <a:srgbClr val="0D4390"/>
                </a:solidFill>
              </a:rPr>
              <a:t>Percent Survival</a:t>
            </a:r>
          </a:p>
        </p:txBody>
      </p:sp>
    </p:spTree>
    <p:extLst>
      <p:ext uri="{BB962C8B-B14F-4D97-AF65-F5344CB8AC3E}">
        <p14:creationId xmlns:p14="http://schemas.microsoft.com/office/powerpoint/2010/main" val="3903393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99C34-8AE5-A088-34F2-1ECEF3A8DB39}"/>
              </a:ext>
            </a:extLst>
          </p:cNvPr>
          <p:cNvSpPr>
            <a:spLocks noGrp="1"/>
          </p:cNvSpPr>
          <p:nvPr>
            <p:ph type="title"/>
          </p:nvPr>
        </p:nvSpPr>
        <p:spPr>
          <a:xfrm>
            <a:off x="41560" y="-412"/>
            <a:ext cx="11151704" cy="878083"/>
          </a:xfrm>
        </p:spPr>
        <p:txBody>
          <a:bodyPr/>
          <a:lstStyle/>
          <a:p>
            <a:r>
              <a:rPr lang="en-US" sz="2400" dirty="0"/>
              <a:t>DECOY + NON-STEROIDAL ANTI-INFLAMMATORY DRUG (NSAID) </a:t>
            </a:r>
            <a:br>
              <a:rPr lang="en-US" sz="2400" dirty="0"/>
            </a:br>
            <a:r>
              <a:rPr lang="en-US" sz="2400" dirty="0"/>
              <a:t>SAFELY ERADICATES SUBCUTANEOUS MOUSE HEPATOCELLULAR CARCINOMAS (HCC)</a:t>
            </a:r>
          </a:p>
        </p:txBody>
      </p:sp>
      <p:sp>
        <p:nvSpPr>
          <p:cNvPr id="10" name="Rectangle 9">
            <a:extLst>
              <a:ext uri="{FF2B5EF4-FFF2-40B4-BE49-F238E27FC236}">
                <a16:creationId xmlns:a16="http://schemas.microsoft.com/office/drawing/2014/main" id="{17838274-05FE-03F3-E383-BF5D4ACB3D15}"/>
              </a:ext>
            </a:extLst>
          </p:cNvPr>
          <p:cNvSpPr/>
          <p:nvPr/>
        </p:nvSpPr>
        <p:spPr>
          <a:xfrm>
            <a:off x="271085" y="1369362"/>
            <a:ext cx="11576428" cy="4095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Treat 6 mice per group with Decoy 2x per week i.v. for 7 weeks / Start treatment at 103 mm</a:t>
            </a:r>
            <a:r>
              <a:rPr lang="en-US" sz="2000" b="1" baseline="30000" dirty="0">
                <a:latin typeface="Helvetica Neue Condensed" panose="02000503000000020004" pitchFamily="2" charset="0"/>
                <a:ea typeface="Helvetica Neue Condensed" panose="02000503000000020004" pitchFamily="2" charset="0"/>
                <a:cs typeface="Helvetica Neue Condensed" panose="02000503000000020004" pitchFamily="2" charset="0"/>
              </a:rPr>
              <a:t>3</a:t>
            </a:r>
            <a:r>
              <a:rPr lang="en-US" sz="2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 </a:t>
            </a:r>
          </a:p>
        </p:txBody>
      </p:sp>
      <p:graphicFrame>
        <p:nvGraphicFramePr>
          <p:cNvPr id="12" name="Chart 11">
            <a:extLst>
              <a:ext uri="{FF2B5EF4-FFF2-40B4-BE49-F238E27FC236}">
                <a16:creationId xmlns:a16="http://schemas.microsoft.com/office/drawing/2014/main" id="{31C58590-3215-64F7-31CD-114A0306CB5E}"/>
              </a:ext>
            </a:extLst>
          </p:cNvPr>
          <p:cNvGraphicFramePr>
            <a:graphicFrameLocks/>
          </p:cNvGraphicFramePr>
          <p:nvPr>
            <p:extLst>
              <p:ext uri="{D42A27DB-BD31-4B8C-83A1-F6EECF244321}">
                <p14:modId xmlns:p14="http://schemas.microsoft.com/office/powerpoint/2010/main" val="2422873772"/>
              </p:ext>
            </p:extLst>
          </p:nvPr>
        </p:nvGraphicFramePr>
        <p:xfrm>
          <a:off x="2406316" y="4242638"/>
          <a:ext cx="4386523" cy="23798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0BD79897-1A17-F2C7-8E17-CC1F0D924C72}"/>
              </a:ext>
            </a:extLst>
          </p:cNvPr>
          <p:cNvGraphicFramePr>
            <a:graphicFrameLocks/>
          </p:cNvGraphicFramePr>
          <p:nvPr>
            <p:extLst>
              <p:ext uri="{D42A27DB-BD31-4B8C-83A1-F6EECF244321}">
                <p14:modId xmlns:p14="http://schemas.microsoft.com/office/powerpoint/2010/main" val="2764082832"/>
              </p:ext>
            </p:extLst>
          </p:nvPr>
        </p:nvGraphicFramePr>
        <p:xfrm>
          <a:off x="2406316" y="1890350"/>
          <a:ext cx="4386523" cy="23798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E3820E2C-A2A9-B5F3-5BF4-669494A05E3B}"/>
              </a:ext>
            </a:extLst>
          </p:cNvPr>
          <p:cNvGraphicFramePr>
            <a:graphicFrameLocks/>
          </p:cNvGraphicFramePr>
          <p:nvPr>
            <p:extLst>
              <p:ext uri="{D42A27DB-BD31-4B8C-83A1-F6EECF244321}">
                <p14:modId xmlns:p14="http://schemas.microsoft.com/office/powerpoint/2010/main" val="2021590260"/>
              </p:ext>
            </p:extLst>
          </p:nvPr>
        </p:nvGraphicFramePr>
        <p:xfrm>
          <a:off x="6894988" y="1890350"/>
          <a:ext cx="4487733" cy="237987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a:extLst>
              <a:ext uri="{FF2B5EF4-FFF2-40B4-BE49-F238E27FC236}">
                <a16:creationId xmlns:a16="http://schemas.microsoft.com/office/drawing/2014/main" id="{67472058-0053-F226-708C-580E548B538D}"/>
              </a:ext>
            </a:extLst>
          </p:cNvPr>
          <p:cNvGraphicFramePr>
            <a:graphicFrameLocks/>
          </p:cNvGraphicFramePr>
          <p:nvPr>
            <p:extLst>
              <p:ext uri="{D42A27DB-BD31-4B8C-83A1-F6EECF244321}">
                <p14:modId xmlns:p14="http://schemas.microsoft.com/office/powerpoint/2010/main" val="3692070691"/>
              </p:ext>
            </p:extLst>
          </p:nvPr>
        </p:nvGraphicFramePr>
        <p:xfrm>
          <a:off x="6894988" y="4257549"/>
          <a:ext cx="4487733" cy="2379874"/>
        </p:xfrm>
        <a:graphic>
          <a:graphicData uri="http://schemas.openxmlformats.org/drawingml/2006/chart">
            <c:chart xmlns:c="http://schemas.openxmlformats.org/drawingml/2006/chart" xmlns:r="http://schemas.openxmlformats.org/officeDocument/2006/relationships" r:id="rId6"/>
          </a:graphicData>
        </a:graphic>
      </p:graphicFrame>
      <p:sp>
        <p:nvSpPr>
          <p:cNvPr id="16" name="TextBox 15">
            <a:extLst>
              <a:ext uri="{FF2B5EF4-FFF2-40B4-BE49-F238E27FC236}">
                <a16:creationId xmlns:a16="http://schemas.microsoft.com/office/drawing/2014/main" id="{77CAAE95-ED2E-44B2-5175-6425F3651EE8}"/>
              </a:ext>
            </a:extLst>
          </p:cNvPr>
          <p:cNvSpPr txBox="1"/>
          <p:nvPr/>
        </p:nvSpPr>
        <p:spPr>
          <a:xfrm>
            <a:off x="4656443" y="2147654"/>
            <a:ext cx="75212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itchFamily="2" charset="77"/>
                <a:cs typeface="Arial" panose="020B0604020202020204" pitchFamily="34" charset="0"/>
              </a:rPr>
              <a:t>Vehicle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itchFamily="2" charset="77"/>
                <a:cs typeface="Arial" panose="020B0604020202020204" pitchFamily="34" charset="0"/>
              </a:rPr>
              <a:t>Control</a:t>
            </a:r>
          </a:p>
        </p:txBody>
      </p:sp>
      <p:sp>
        <p:nvSpPr>
          <p:cNvPr id="17" name="TextBox 16">
            <a:extLst>
              <a:ext uri="{FF2B5EF4-FFF2-40B4-BE49-F238E27FC236}">
                <a16:creationId xmlns:a16="http://schemas.microsoft.com/office/drawing/2014/main" id="{C2300CD5-F700-C9CE-8540-D1FDB1BF9E3D}"/>
              </a:ext>
            </a:extLst>
          </p:cNvPr>
          <p:cNvSpPr txBox="1"/>
          <p:nvPr/>
        </p:nvSpPr>
        <p:spPr>
          <a:xfrm>
            <a:off x="4697234" y="5410200"/>
            <a:ext cx="20842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itchFamily="2" charset="77"/>
                <a:cs typeface="Arial" panose="020B0604020202020204" pitchFamily="34" charset="0"/>
              </a:rPr>
              <a:t>NSAID (Indomethacin)</a:t>
            </a:r>
            <a:br>
              <a:rPr kumimoji="0" lang="en-US" sz="1200" b="0" i="0" u="none" strike="noStrike" kern="1200" cap="none" spc="0" normalizeH="0" baseline="0" noProof="0" dirty="0">
                <a:ln>
                  <a:noFill/>
                </a:ln>
                <a:solidFill>
                  <a:prstClr val="black"/>
                </a:solidFill>
                <a:effectLst/>
                <a:uLnTx/>
                <a:uFillTx/>
                <a:latin typeface="Montserrat" pitchFamily="2" charset="77"/>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Montserrat" pitchFamily="2" charset="77"/>
                <a:cs typeface="Arial" panose="020B0604020202020204" pitchFamily="34" charset="0"/>
              </a:rPr>
              <a:t>low dose in drinking water</a:t>
            </a:r>
          </a:p>
        </p:txBody>
      </p:sp>
      <p:sp>
        <p:nvSpPr>
          <p:cNvPr id="18" name="TextBox 17">
            <a:extLst>
              <a:ext uri="{FF2B5EF4-FFF2-40B4-BE49-F238E27FC236}">
                <a16:creationId xmlns:a16="http://schemas.microsoft.com/office/drawing/2014/main" id="{B23D08AE-A07C-BA28-28BC-B15074D775B7}"/>
              </a:ext>
            </a:extLst>
          </p:cNvPr>
          <p:cNvSpPr txBox="1"/>
          <p:nvPr/>
        </p:nvSpPr>
        <p:spPr>
          <a:xfrm>
            <a:off x="9443837" y="2147654"/>
            <a:ext cx="118814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itchFamily="2" charset="77"/>
                <a:cs typeface="Arial" panose="020B0604020202020204" pitchFamily="34" charset="0"/>
              </a:rPr>
              <a:t>Decoy</a:t>
            </a:r>
            <a:br>
              <a:rPr kumimoji="0" lang="en-US" sz="1200" b="0" i="0" u="none" strike="noStrike" kern="1200" cap="none" spc="0" normalizeH="0" baseline="0" noProof="0" dirty="0">
                <a:ln>
                  <a:noFill/>
                </a:ln>
                <a:solidFill>
                  <a:prstClr val="black"/>
                </a:solidFill>
                <a:effectLst/>
                <a:uLnTx/>
                <a:uFillTx/>
                <a:latin typeface="Montserrat" pitchFamily="2" charset="77"/>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Montserrat" pitchFamily="2" charset="77"/>
                <a:cs typeface="Arial" panose="020B0604020202020204" pitchFamily="34" charset="0"/>
              </a:rPr>
              <a:t>2x10^8 2x/wk</a:t>
            </a:r>
          </a:p>
        </p:txBody>
      </p:sp>
      <p:sp>
        <p:nvSpPr>
          <p:cNvPr id="19" name="TextBox 18">
            <a:extLst>
              <a:ext uri="{FF2B5EF4-FFF2-40B4-BE49-F238E27FC236}">
                <a16:creationId xmlns:a16="http://schemas.microsoft.com/office/drawing/2014/main" id="{6C45299D-459F-8686-87F5-EF8C9B5AE8E8}"/>
              </a:ext>
            </a:extLst>
          </p:cNvPr>
          <p:cNvSpPr txBox="1"/>
          <p:nvPr/>
        </p:nvSpPr>
        <p:spPr>
          <a:xfrm>
            <a:off x="7795616" y="4957890"/>
            <a:ext cx="79861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itchFamily="2" charset="77"/>
                <a:cs typeface="Arial" panose="020B0604020202020204" pitchFamily="34" charset="0"/>
              </a:rPr>
              <a:t>Decoy +</a:t>
            </a:r>
            <a:br>
              <a:rPr kumimoji="0" lang="en-US" sz="1200" b="0" i="0" u="none" strike="noStrike" kern="1200" cap="none" spc="0" normalizeH="0" baseline="0" noProof="0" dirty="0">
                <a:ln>
                  <a:noFill/>
                </a:ln>
                <a:solidFill>
                  <a:prstClr val="black"/>
                </a:solidFill>
                <a:effectLst/>
                <a:uLnTx/>
                <a:uFillTx/>
                <a:latin typeface="Montserrat" pitchFamily="2" charset="77"/>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Montserrat" pitchFamily="2" charset="77"/>
                <a:cs typeface="Arial" panose="020B0604020202020204" pitchFamily="34" charset="0"/>
              </a:rPr>
              <a:t>NSAID</a:t>
            </a:r>
          </a:p>
        </p:txBody>
      </p:sp>
      <p:sp>
        <p:nvSpPr>
          <p:cNvPr id="20" name="TextBox 19">
            <a:extLst>
              <a:ext uri="{FF2B5EF4-FFF2-40B4-BE49-F238E27FC236}">
                <a16:creationId xmlns:a16="http://schemas.microsoft.com/office/drawing/2014/main" id="{6A4F9DC3-FF2B-9CB2-5F54-D6ECBEA34104}"/>
              </a:ext>
            </a:extLst>
          </p:cNvPr>
          <p:cNvSpPr txBox="1"/>
          <p:nvPr/>
        </p:nvSpPr>
        <p:spPr>
          <a:xfrm>
            <a:off x="7741097" y="4231400"/>
            <a:ext cx="2693366" cy="5770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ontserrat" pitchFamily="2" charset="77"/>
                <a:cs typeface="Arial" panose="020B0604020202020204" pitchFamily="34" charset="0"/>
              </a:rPr>
              <a:t>Toxicity = transient 2-day weight</a:t>
            </a:r>
            <a:br>
              <a:rPr kumimoji="0" lang="en-US" sz="1050" b="0" i="0" u="none" strike="noStrike" kern="1200" cap="none" spc="0" normalizeH="0" baseline="0" noProof="0" dirty="0">
                <a:ln>
                  <a:noFill/>
                </a:ln>
                <a:solidFill>
                  <a:prstClr val="black"/>
                </a:solidFill>
                <a:effectLst/>
                <a:uLnTx/>
                <a:uFillTx/>
                <a:latin typeface="Montserrat" pitchFamily="2" charset="77"/>
                <a:cs typeface="Arial" panose="020B0604020202020204" pitchFamily="34" charset="0"/>
              </a:rPr>
            </a:br>
            <a:r>
              <a:rPr kumimoji="0" lang="en-US" sz="1050" b="0" i="0" u="none" strike="noStrike" kern="1200" cap="none" spc="0" normalizeH="0" baseline="0" noProof="0" dirty="0">
                <a:ln>
                  <a:noFill/>
                </a:ln>
                <a:solidFill>
                  <a:prstClr val="black"/>
                </a:solidFill>
                <a:effectLst/>
                <a:uLnTx/>
                <a:uFillTx/>
                <a:latin typeface="Montserrat" pitchFamily="2" charset="77"/>
                <a:cs typeface="Arial" panose="020B0604020202020204" pitchFamily="34" charset="0"/>
              </a:rPr>
              <a:t>loss during first 3 weeks of treatment</a:t>
            </a:r>
            <a:br>
              <a:rPr kumimoji="0" lang="en-US" sz="1050" b="0" i="0" u="none" strike="noStrike" kern="1200" cap="none" spc="0" normalizeH="0" baseline="0" noProof="0" dirty="0">
                <a:ln>
                  <a:noFill/>
                </a:ln>
                <a:solidFill>
                  <a:prstClr val="black"/>
                </a:solidFill>
                <a:effectLst/>
                <a:uLnTx/>
                <a:uFillTx/>
                <a:latin typeface="Montserrat" pitchFamily="2" charset="77"/>
                <a:cs typeface="Arial" panose="020B0604020202020204" pitchFamily="34" charset="0"/>
              </a:rPr>
            </a:br>
            <a:r>
              <a:rPr kumimoji="0" lang="en-US" sz="1050" b="1" i="0" u="none" strike="noStrike" kern="1200" cap="none" spc="0" normalizeH="0" baseline="0" noProof="0" dirty="0">
                <a:ln>
                  <a:noFill/>
                </a:ln>
                <a:solidFill>
                  <a:srgbClr val="FF0000"/>
                </a:solidFill>
                <a:effectLst/>
                <a:uLnTx/>
                <a:uFillTx/>
                <a:latin typeface="Montserrat" pitchFamily="2" charset="77"/>
                <a:cs typeface="Arial" panose="020B0604020202020204" pitchFamily="34" charset="0"/>
              </a:rPr>
              <a:t>Max</a:t>
            </a:r>
            <a:r>
              <a:rPr kumimoji="0" lang="en-US" sz="1050" b="1" i="0" u="none" strike="noStrike" kern="1200" cap="none" spc="0" normalizeH="0" baseline="0" noProof="0" dirty="0">
                <a:ln>
                  <a:noFill/>
                </a:ln>
                <a:solidFill>
                  <a:prstClr val="black"/>
                </a:solidFill>
                <a:effectLst/>
                <a:uLnTx/>
                <a:uFillTx/>
                <a:latin typeface="Montserrat" pitchFamily="2" charset="77"/>
                <a:cs typeface="Arial" panose="020B0604020202020204" pitchFamily="34" charset="0"/>
              </a:rPr>
              <a:t> </a:t>
            </a:r>
            <a:r>
              <a:rPr kumimoji="0" lang="en-US" sz="1050" b="1" i="0" u="none" strike="noStrike" kern="1200" cap="none" spc="0" normalizeH="0" baseline="0" noProof="0" dirty="0">
                <a:ln>
                  <a:noFill/>
                </a:ln>
                <a:solidFill>
                  <a:srgbClr val="FF0000"/>
                </a:solidFill>
                <a:effectLst/>
                <a:uLnTx/>
                <a:uFillTx/>
                <a:latin typeface="Montserrat" pitchFamily="2" charset="77"/>
                <a:cs typeface="Arial" panose="020B0604020202020204" pitchFamily="34" charset="0"/>
              </a:rPr>
              <a:t>% below</a:t>
            </a:r>
          </a:p>
        </p:txBody>
      </p:sp>
      <p:sp>
        <p:nvSpPr>
          <p:cNvPr id="21" name="TextBox 20">
            <a:extLst>
              <a:ext uri="{FF2B5EF4-FFF2-40B4-BE49-F238E27FC236}">
                <a16:creationId xmlns:a16="http://schemas.microsoft.com/office/drawing/2014/main" id="{F1478BE5-7398-5219-6D04-CF03D2DB7218}"/>
              </a:ext>
            </a:extLst>
          </p:cNvPr>
          <p:cNvSpPr txBox="1"/>
          <p:nvPr/>
        </p:nvSpPr>
        <p:spPr>
          <a:xfrm>
            <a:off x="7705835" y="6116602"/>
            <a:ext cx="238879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Montserrat" pitchFamily="2" charset="77"/>
                <a:cs typeface="Arial" panose="020B0604020202020204" pitchFamily="34" charset="0"/>
              </a:rPr>
              <a:t>9       8       7        2        1        0       0</a:t>
            </a:r>
          </a:p>
        </p:txBody>
      </p:sp>
      <p:sp>
        <p:nvSpPr>
          <p:cNvPr id="22" name="TextBox 21">
            <a:extLst>
              <a:ext uri="{FF2B5EF4-FFF2-40B4-BE49-F238E27FC236}">
                <a16:creationId xmlns:a16="http://schemas.microsoft.com/office/drawing/2014/main" id="{5516C1E2-1C6E-13F3-946B-F9092B01AD31}"/>
              </a:ext>
            </a:extLst>
          </p:cNvPr>
          <p:cNvSpPr txBox="1"/>
          <p:nvPr/>
        </p:nvSpPr>
        <p:spPr>
          <a:xfrm>
            <a:off x="10311671" y="5691322"/>
            <a:ext cx="761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cs typeface="Arial" panose="020B0604020202020204" pitchFamily="34" charset="0"/>
              </a:rPr>
              <a:t>3/6 CR</a:t>
            </a:r>
          </a:p>
        </p:txBody>
      </p:sp>
      <p:sp>
        <p:nvSpPr>
          <p:cNvPr id="24" name="TextBox 23">
            <a:extLst>
              <a:ext uri="{FF2B5EF4-FFF2-40B4-BE49-F238E27FC236}">
                <a16:creationId xmlns:a16="http://schemas.microsoft.com/office/drawing/2014/main" id="{F4847A49-BE61-43F7-7923-634055B676EF}"/>
              </a:ext>
            </a:extLst>
          </p:cNvPr>
          <p:cNvSpPr txBox="1"/>
          <p:nvPr/>
        </p:nvSpPr>
        <p:spPr>
          <a:xfrm>
            <a:off x="188913" y="3885893"/>
            <a:ext cx="2377823" cy="830997"/>
          </a:xfrm>
          <a:prstGeom prst="rect">
            <a:avLst/>
          </a:prstGeom>
          <a:noFill/>
        </p:spPr>
        <p:txBody>
          <a:bodyPr wrap="square" rtlCol="0">
            <a:spAutoFit/>
          </a:bodyPr>
          <a:lstStyle/>
          <a:p>
            <a:r>
              <a:rPr lang="en-US" sz="1200" b="1" dirty="0">
                <a:latin typeface="Montserrat" pitchFamily="2" charset="77"/>
                <a:cs typeface="Arial" panose="020B0604020202020204" pitchFamily="34" charset="0"/>
              </a:rPr>
              <a:t>NSAIDS reduce</a:t>
            </a:r>
            <a:br>
              <a:rPr lang="en-US" sz="1200" b="1" dirty="0">
                <a:latin typeface="Montserrat" pitchFamily="2" charset="77"/>
                <a:cs typeface="Arial" panose="020B0604020202020204" pitchFamily="34" charset="0"/>
              </a:rPr>
            </a:br>
            <a:r>
              <a:rPr lang="en-US" sz="1200" b="1" dirty="0">
                <a:latin typeface="Montserrat" pitchFamily="2" charset="77"/>
                <a:cs typeface="Arial" panose="020B0604020202020204" pitchFamily="34" charset="0"/>
              </a:rPr>
              <a:t>myeloid-derived</a:t>
            </a:r>
            <a:br>
              <a:rPr lang="en-US" sz="1200" b="1" dirty="0">
                <a:latin typeface="Montserrat" pitchFamily="2" charset="77"/>
                <a:cs typeface="Arial" panose="020B0604020202020204" pitchFamily="34" charset="0"/>
              </a:rPr>
            </a:br>
            <a:r>
              <a:rPr lang="en-US" sz="1200" b="1" dirty="0">
                <a:latin typeface="Montserrat" pitchFamily="2" charset="77"/>
                <a:cs typeface="Arial" panose="020B0604020202020204" pitchFamily="34" charset="0"/>
              </a:rPr>
              <a:t>immune suppressive cells </a:t>
            </a:r>
          </a:p>
          <a:p>
            <a:endParaRPr lang="en-US" sz="1200" b="1" dirty="0">
              <a:latin typeface="Montserrat" pitchFamily="2" charset="77"/>
            </a:endParaRPr>
          </a:p>
        </p:txBody>
      </p:sp>
    </p:spTree>
    <p:extLst>
      <p:ext uri="{BB962C8B-B14F-4D97-AF65-F5344CB8AC3E}">
        <p14:creationId xmlns:p14="http://schemas.microsoft.com/office/powerpoint/2010/main" val="4115057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99C34-8AE5-A088-34F2-1ECEF3A8DB39}"/>
              </a:ext>
            </a:extLst>
          </p:cNvPr>
          <p:cNvSpPr>
            <a:spLocks noGrp="1"/>
          </p:cNvSpPr>
          <p:nvPr>
            <p:ph type="title"/>
          </p:nvPr>
        </p:nvSpPr>
        <p:spPr>
          <a:xfrm>
            <a:off x="152400" y="115536"/>
            <a:ext cx="10972800" cy="972220"/>
          </a:xfrm>
        </p:spPr>
        <p:txBody>
          <a:bodyPr/>
          <a:lstStyle/>
          <a:p>
            <a:r>
              <a:rPr lang="en-US" sz="2800" dirty="0"/>
              <a:t>COMBINATION WITH ANTI-PD-1 CHECKPOINT THERAPY</a:t>
            </a:r>
            <a:br>
              <a:rPr lang="en-US" sz="2800" dirty="0"/>
            </a:br>
            <a:r>
              <a:rPr lang="en-US" sz="2800" dirty="0"/>
              <a:t>PRODUCES UP TO 100% COMPLETE RESPONSES WITH HCC</a:t>
            </a:r>
          </a:p>
        </p:txBody>
      </p:sp>
      <p:sp>
        <p:nvSpPr>
          <p:cNvPr id="5" name="TextBox 4">
            <a:extLst>
              <a:ext uri="{FF2B5EF4-FFF2-40B4-BE49-F238E27FC236}">
                <a16:creationId xmlns:a16="http://schemas.microsoft.com/office/drawing/2014/main" id="{16313B82-B79C-0D1F-CF34-5084E6A3371E}"/>
              </a:ext>
            </a:extLst>
          </p:cNvPr>
          <p:cNvSpPr txBox="1"/>
          <p:nvPr/>
        </p:nvSpPr>
        <p:spPr>
          <a:xfrm>
            <a:off x="3579569" y="6077831"/>
            <a:ext cx="4560057" cy="369332"/>
          </a:xfrm>
          <a:prstGeom prst="rect">
            <a:avLst/>
          </a:prstGeom>
          <a:noFill/>
        </p:spPr>
        <p:txBody>
          <a:bodyPr wrap="square" rtlCol="0">
            <a:spAutoFit/>
          </a:bodyPr>
          <a:lstStyle/>
          <a:p>
            <a:pPr algn="ctr"/>
            <a:r>
              <a:rPr lang="en-US" sz="1800" b="1" dirty="0">
                <a:latin typeface="Montserrat" pitchFamily="2" charset="77"/>
              </a:rPr>
              <a:t>Days After Tumor Cell Implant</a:t>
            </a:r>
          </a:p>
        </p:txBody>
      </p:sp>
      <p:grpSp>
        <p:nvGrpSpPr>
          <p:cNvPr id="6" name="Group 5">
            <a:extLst>
              <a:ext uri="{FF2B5EF4-FFF2-40B4-BE49-F238E27FC236}">
                <a16:creationId xmlns:a16="http://schemas.microsoft.com/office/drawing/2014/main" id="{FC1E9C0F-04B3-1E49-7326-5498A02D15C9}"/>
              </a:ext>
            </a:extLst>
          </p:cNvPr>
          <p:cNvGrpSpPr/>
          <p:nvPr/>
        </p:nvGrpSpPr>
        <p:grpSpPr>
          <a:xfrm>
            <a:off x="389964" y="1204841"/>
            <a:ext cx="12236823" cy="4766384"/>
            <a:chOff x="1898006" y="1314003"/>
            <a:chExt cx="9703444" cy="4766384"/>
          </a:xfrm>
        </p:grpSpPr>
        <p:pic>
          <p:nvPicPr>
            <p:cNvPr id="7" name="Picture 6">
              <a:extLst>
                <a:ext uri="{FF2B5EF4-FFF2-40B4-BE49-F238E27FC236}">
                  <a16:creationId xmlns:a16="http://schemas.microsoft.com/office/drawing/2014/main" id="{8ABDC07B-3A48-C66D-3AB8-83EB665F821F}"/>
                </a:ext>
              </a:extLst>
            </p:cNvPr>
            <p:cNvPicPr>
              <a:picLocks noChangeAspect="1"/>
            </p:cNvPicPr>
            <p:nvPr/>
          </p:nvPicPr>
          <p:blipFill>
            <a:blip r:embed="rId3"/>
            <a:srcRect l="7319" b="9215"/>
            <a:stretch>
              <a:fillRect/>
            </a:stretch>
          </p:blipFill>
          <p:spPr>
            <a:xfrm>
              <a:off x="2314222" y="1314003"/>
              <a:ext cx="8212046" cy="4766384"/>
            </a:xfrm>
            <a:prstGeom prst="rect">
              <a:avLst/>
            </a:prstGeom>
          </p:spPr>
        </p:pic>
        <p:sp>
          <p:nvSpPr>
            <p:cNvPr id="8" name="TextBox 7">
              <a:extLst>
                <a:ext uri="{FF2B5EF4-FFF2-40B4-BE49-F238E27FC236}">
                  <a16:creationId xmlns:a16="http://schemas.microsoft.com/office/drawing/2014/main" id="{D53F5648-E2F4-A59E-9B2A-063614F2249E}"/>
                </a:ext>
              </a:extLst>
            </p:cNvPr>
            <p:cNvSpPr txBox="1"/>
            <p:nvPr/>
          </p:nvSpPr>
          <p:spPr>
            <a:xfrm>
              <a:off x="3324225" y="5698014"/>
              <a:ext cx="264816" cy="338554"/>
            </a:xfrm>
            <a:prstGeom prst="rect">
              <a:avLst/>
            </a:prstGeom>
            <a:noFill/>
          </p:spPr>
          <p:txBody>
            <a:bodyPr wrap="none" rtlCol="0">
              <a:spAutoFit/>
            </a:bodyPr>
            <a:lstStyle/>
            <a:p>
              <a:r>
                <a:rPr lang="en-US" sz="1600" dirty="0">
                  <a:solidFill>
                    <a:srgbClr val="FF0000"/>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D2588432-DC4D-767D-AED7-E3BC5F27F457}"/>
                </a:ext>
              </a:extLst>
            </p:cNvPr>
            <p:cNvSpPr txBox="1"/>
            <p:nvPr/>
          </p:nvSpPr>
          <p:spPr>
            <a:xfrm>
              <a:off x="9645205" y="3403176"/>
              <a:ext cx="1956245" cy="646331"/>
            </a:xfrm>
            <a:prstGeom prst="rect">
              <a:avLst/>
            </a:prstGeom>
            <a:noFill/>
          </p:spPr>
          <p:txBody>
            <a:bodyPr wrap="square" rtlCol="0">
              <a:spAutoFit/>
            </a:bodyPr>
            <a:lstStyle/>
            <a:p>
              <a:r>
                <a:rPr lang="en-US" sz="1200" dirty="0">
                  <a:latin typeface="Montserrat" pitchFamily="2" charset="77"/>
                  <a:cs typeface="Arial" panose="020B0604020202020204" pitchFamily="34" charset="0"/>
                </a:rPr>
                <a:t>Twice per week</a:t>
              </a:r>
              <a:br>
                <a:rPr lang="en-US" sz="1200" dirty="0">
                  <a:latin typeface="Montserrat" pitchFamily="2" charset="77"/>
                  <a:cs typeface="Arial" panose="020B0604020202020204" pitchFamily="34" charset="0"/>
                </a:rPr>
              </a:br>
              <a:r>
                <a:rPr lang="en-US" sz="1200" dirty="0">
                  <a:latin typeface="Montserrat" pitchFamily="2" charset="77"/>
                  <a:cs typeface="Arial" panose="020B0604020202020204" pitchFamily="34" charset="0"/>
                </a:rPr>
                <a:t>Decoy produced</a:t>
              </a:r>
              <a:br>
                <a:rPr lang="en-US" sz="1200" dirty="0">
                  <a:latin typeface="Montserrat" pitchFamily="2" charset="77"/>
                  <a:cs typeface="Arial" panose="020B0604020202020204" pitchFamily="34" charset="0"/>
                </a:rPr>
              </a:br>
              <a:r>
                <a:rPr lang="en-US" sz="1200" dirty="0">
                  <a:latin typeface="Montserrat" pitchFamily="2" charset="77"/>
                  <a:cs typeface="Arial" panose="020B0604020202020204" pitchFamily="34" charset="0"/>
                </a:rPr>
                <a:t>3-4/6 full regressions</a:t>
              </a:r>
            </a:p>
          </p:txBody>
        </p:sp>
        <p:sp>
          <p:nvSpPr>
            <p:cNvPr id="25" name="TextBox 24">
              <a:extLst>
                <a:ext uri="{FF2B5EF4-FFF2-40B4-BE49-F238E27FC236}">
                  <a16:creationId xmlns:a16="http://schemas.microsoft.com/office/drawing/2014/main" id="{9E979B7B-1E5D-FECC-3BE3-2281455C5321}"/>
                </a:ext>
              </a:extLst>
            </p:cNvPr>
            <p:cNvSpPr txBox="1"/>
            <p:nvPr/>
          </p:nvSpPr>
          <p:spPr>
            <a:xfrm rot="16200000">
              <a:off x="-75932" y="3378265"/>
              <a:ext cx="4317207" cy="369332"/>
            </a:xfrm>
            <a:prstGeom prst="rect">
              <a:avLst/>
            </a:prstGeom>
            <a:noFill/>
          </p:spPr>
          <p:txBody>
            <a:bodyPr wrap="none" rtlCol="0">
              <a:spAutoFit/>
            </a:bodyPr>
            <a:lstStyle/>
            <a:p>
              <a:pPr algn="ctr"/>
              <a:r>
                <a:rPr lang="en-US" sz="1800" b="1" dirty="0">
                  <a:latin typeface="Montserrat" pitchFamily="2" charset="77"/>
                </a:rPr>
                <a:t>Mean Tumor Volume (mm</a:t>
              </a:r>
              <a:r>
                <a:rPr lang="en-US" sz="1800" b="1" baseline="30000" dirty="0">
                  <a:latin typeface="Montserrat" pitchFamily="2" charset="77"/>
                </a:rPr>
                <a:t>3</a:t>
              </a:r>
              <a:r>
                <a:rPr lang="en-US" sz="1800" b="1" dirty="0">
                  <a:latin typeface="Montserrat" pitchFamily="2" charset="77"/>
                </a:rPr>
                <a:t> ± SEM)</a:t>
              </a:r>
            </a:p>
          </p:txBody>
        </p:sp>
        <p:sp>
          <p:nvSpPr>
            <p:cNvPr id="26" name="TextBox 25">
              <a:extLst>
                <a:ext uri="{FF2B5EF4-FFF2-40B4-BE49-F238E27FC236}">
                  <a16:creationId xmlns:a16="http://schemas.microsoft.com/office/drawing/2014/main" id="{08FA1B52-0A2C-1187-AD03-BD92D7E2D51D}"/>
                </a:ext>
              </a:extLst>
            </p:cNvPr>
            <p:cNvSpPr txBox="1"/>
            <p:nvPr/>
          </p:nvSpPr>
          <p:spPr>
            <a:xfrm>
              <a:off x="4686300" y="1600200"/>
              <a:ext cx="28194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All animals also received NSAID </a:t>
              </a:r>
            </a:p>
          </p:txBody>
        </p:sp>
      </p:grpSp>
      <p:sp>
        <p:nvSpPr>
          <p:cNvPr id="27" name="TextBox 26">
            <a:extLst>
              <a:ext uri="{FF2B5EF4-FFF2-40B4-BE49-F238E27FC236}">
                <a16:creationId xmlns:a16="http://schemas.microsoft.com/office/drawing/2014/main" id="{FCF794A7-1404-3B7E-23C4-554DDD901B7C}"/>
              </a:ext>
            </a:extLst>
          </p:cNvPr>
          <p:cNvSpPr txBox="1"/>
          <p:nvPr/>
        </p:nvSpPr>
        <p:spPr>
          <a:xfrm>
            <a:off x="280557" y="6088310"/>
            <a:ext cx="3521422" cy="461665"/>
          </a:xfrm>
          <a:prstGeom prst="rect">
            <a:avLst/>
          </a:prstGeom>
          <a:noFill/>
        </p:spPr>
        <p:txBody>
          <a:bodyPr wrap="square" rtlCol="0">
            <a:spAutoFit/>
          </a:bodyPr>
          <a:lstStyle/>
          <a:p>
            <a:r>
              <a:rPr lang="en-US" sz="800" dirty="0">
                <a:solidFill>
                  <a:schemeClr val="tx1">
                    <a:lumMod val="50000"/>
                    <a:lumOff val="50000"/>
                  </a:schemeClr>
                </a:solidFill>
                <a:latin typeface="Montserrat" pitchFamily="2" charset="77"/>
              </a:rPr>
              <a:t>*Max % transient weight loss each week for combo treatment No increase in toxicity with triple combo</a:t>
            </a:r>
          </a:p>
          <a:p>
            <a:endParaRPr lang="en-US" sz="800" dirty="0">
              <a:solidFill>
                <a:schemeClr val="tx1">
                  <a:lumMod val="50000"/>
                  <a:lumOff val="50000"/>
                </a:schemeClr>
              </a:solidFill>
              <a:latin typeface="Montserrat" pitchFamily="2" charset="77"/>
            </a:endParaRPr>
          </a:p>
        </p:txBody>
      </p:sp>
    </p:spTree>
    <p:extLst>
      <p:ext uri="{BB962C8B-B14F-4D97-AF65-F5344CB8AC3E}">
        <p14:creationId xmlns:p14="http://schemas.microsoft.com/office/powerpoint/2010/main" val="1010585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99C34-8AE5-A088-34F2-1ECEF3A8DB39}"/>
              </a:ext>
            </a:extLst>
          </p:cNvPr>
          <p:cNvSpPr>
            <a:spLocks noGrp="1"/>
          </p:cNvSpPr>
          <p:nvPr>
            <p:ph type="title"/>
          </p:nvPr>
        </p:nvSpPr>
        <p:spPr>
          <a:xfrm>
            <a:off x="27706" y="60117"/>
            <a:ext cx="10512425" cy="609600"/>
          </a:xfrm>
        </p:spPr>
        <p:txBody>
          <a:bodyPr/>
          <a:lstStyle/>
          <a:p>
            <a:r>
              <a:rPr lang="en-US" sz="2800" dirty="0"/>
              <a:t>SYNERGISTIC ERADICATION OF MURINE HCC EXHIBITS A VERY WIDE DECOY THERAPEUTIC INDEX (≥33-FOLD)</a:t>
            </a:r>
          </a:p>
        </p:txBody>
      </p:sp>
      <p:pic>
        <p:nvPicPr>
          <p:cNvPr id="2" name="Picture 1">
            <a:extLst>
              <a:ext uri="{FF2B5EF4-FFF2-40B4-BE49-F238E27FC236}">
                <a16:creationId xmlns:a16="http://schemas.microsoft.com/office/drawing/2014/main" id="{50E6E9FF-DA1C-95D2-2156-F25EB9228047}"/>
              </a:ext>
            </a:extLst>
          </p:cNvPr>
          <p:cNvPicPr>
            <a:picLocks noChangeAspect="1"/>
          </p:cNvPicPr>
          <p:nvPr/>
        </p:nvPicPr>
        <p:blipFill>
          <a:blip r:embed="rId3"/>
          <a:srcRect t="6847"/>
          <a:stretch>
            <a:fillRect/>
          </a:stretch>
        </p:blipFill>
        <p:spPr>
          <a:xfrm>
            <a:off x="1235242" y="1298432"/>
            <a:ext cx="9673389" cy="5353026"/>
          </a:xfrm>
          <a:prstGeom prst="rect">
            <a:avLst/>
          </a:prstGeom>
        </p:spPr>
      </p:pic>
    </p:spTree>
    <p:extLst>
      <p:ext uri="{BB962C8B-B14F-4D97-AF65-F5344CB8AC3E}">
        <p14:creationId xmlns:p14="http://schemas.microsoft.com/office/powerpoint/2010/main" val="1987469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99C34-8AE5-A088-34F2-1ECEF3A8DB39}"/>
              </a:ext>
            </a:extLst>
          </p:cNvPr>
          <p:cNvSpPr>
            <a:spLocks noGrp="1"/>
          </p:cNvSpPr>
          <p:nvPr>
            <p:ph type="title"/>
          </p:nvPr>
        </p:nvSpPr>
        <p:spPr>
          <a:xfrm>
            <a:off x="-2717" y="50310"/>
            <a:ext cx="10512425" cy="609600"/>
          </a:xfrm>
        </p:spPr>
        <p:txBody>
          <a:bodyPr/>
          <a:lstStyle/>
          <a:p>
            <a:r>
              <a:rPr lang="en-US" sz="2300" dirty="0"/>
              <a:t>MOUSE CURED BY DECOY + NSAID + CHECKPOINT INHIBITOR AND RE-CHALLENGED WITH FRESH HCC TUMOR CELLS REJECT THE TUMORS (IMMUNOLOGICAL MEMORY)</a:t>
            </a:r>
          </a:p>
        </p:txBody>
      </p:sp>
      <p:sp>
        <p:nvSpPr>
          <p:cNvPr id="4" name="Rectangle 3">
            <a:extLst>
              <a:ext uri="{FF2B5EF4-FFF2-40B4-BE49-F238E27FC236}">
                <a16:creationId xmlns:a16="http://schemas.microsoft.com/office/drawing/2014/main" id="{6525C1CE-909A-162B-C730-D2AEA6911FBB}"/>
              </a:ext>
            </a:extLst>
          </p:cNvPr>
          <p:cNvSpPr/>
          <p:nvPr/>
        </p:nvSpPr>
        <p:spPr>
          <a:xfrm>
            <a:off x="280558" y="1349809"/>
            <a:ext cx="5398348" cy="746358"/>
          </a:xfrm>
          <a:prstGeom prst="rect">
            <a:avLst/>
          </a:prstGeom>
        </p:spPr>
        <p:txBody>
          <a:bodyPr wrap="square" lIns="0">
            <a:spAutoFit/>
          </a:bodyPr>
          <a:lstStyle/>
          <a:p>
            <a:pPr>
              <a:lnSpc>
                <a:spcPts val="1700"/>
              </a:lnSpc>
              <a:spcAft>
                <a:spcPts val="75"/>
              </a:spcAft>
              <a:buClr>
                <a:schemeClr val="accent1"/>
              </a:buClr>
              <a:buSzPct val="110000"/>
              <a:tabLst>
                <a:tab pos="4937125" algn="r"/>
              </a:tabLst>
            </a:pPr>
            <a:r>
              <a:rPr lang="en-US" sz="1600" b="1" dirty="0">
                <a:latin typeface="Montserrat" pitchFamily="2" charset="77"/>
                <a:cs typeface="Poppins" pitchFamily="2" charset="77"/>
              </a:rPr>
              <a:t>Eleven Cured Mice were Re-Challenged with Fresh HCC Tumor Cells on Day 91 on the Opposite Flank from the First Challenge </a:t>
            </a:r>
          </a:p>
        </p:txBody>
      </p:sp>
      <p:sp>
        <p:nvSpPr>
          <p:cNvPr id="5" name="Rectangle 4">
            <a:extLst>
              <a:ext uri="{FF2B5EF4-FFF2-40B4-BE49-F238E27FC236}">
                <a16:creationId xmlns:a16="http://schemas.microsoft.com/office/drawing/2014/main" id="{89353F9E-877E-E408-B5B7-0CE41DC64978}"/>
              </a:ext>
            </a:extLst>
          </p:cNvPr>
          <p:cNvSpPr/>
          <p:nvPr/>
        </p:nvSpPr>
        <p:spPr>
          <a:xfrm>
            <a:off x="6449165" y="1349809"/>
            <a:ext cx="5398348" cy="746358"/>
          </a:xfrm>
          <a:prstGeom prst="rect">
            <a:avLst/>
          </a:prstGeom>
        </p:spPr>
        <p:txBody>
          <a:bodyPr wrap="square" lIns="0">
            <a:spAutoFit/>
          </a:bodyPr>
          <a:lstStyle/>
          <a:p>
            <a:pPr>
              <a:lnSpc>
                <a:spcPts val="1700"/>
              </a:lnSpc>
              <a:spcAft>
                <a:spcPts val="75"/>
              </a:spcAft>
              <a:buClr>
                <a:schemeClr val="accent1"/>
              </a:buClr>
              <a:buSzPct val="110000"/>
              <a:tabLst>
                <a:tab pos="4937125" algn="r"/>
              </a:tabLst>
            </a:pPr>
            <a:r>
              <a:rPr lang="en-US" sz="1600" b="1" dirty="0">
                <a:latin typeface="Montserrat" pitchFamily="2" charset="77"/>
                <a:cs typeface="Poppins" pitchFamily="2" charset="77"/>
              </a:rPr>
              <a:t>Six Naïve Mice were Challenged </a:t>
            </a:r>
            <a:br>
              <a:rPr lang="en-US" sz="1600" b="1" dirty="0">
                <a:latin typeface="Montserrat" pitchFamily="2" charset="77"/>
                <a:cs typeface="Poppins" pitchFamily="2" charset="77"/>
              </a:rPr>
            </a:br>
            <a:r>
              <a:rPr lang="en-US" sz="1600" b="1" dirty="0">
                <a:latin typeface="Montserrat" pitchFamily="2" charset="77"/>
                <a:cs typeface="Poppins" pitchFamily="2" charset="77"/>
              </a:rPr>
              <a:t>with the Same Tumor Cells as the Cured Mice on the Same Day</a:t>
            </a:r>
          </a:p>
        </p:txBody>
      </p:sp>
      <p:graphicFrame>
        <p:nvGraphicFramePr>
          <p:cNvPr id="6" name="Chart 5">
            <a:extLst>
              <a:ext uri="{FF2B5EF4-FFF2-40B4-BE49-F238E27FC236}">
                <a16:creationId xmlns:a16="http://schemas.microsoft.com/office/drawing/2014/main" id="{768CDEA0-7CC3-1676-34CA-9F9774C91D5D}"/>
              </a:ext>
            </a:extLst>
          </p:cNvPr>
          <p:cNvGraphicFramePr>
            <a:graphicFrameLocks noChangeAspect="1"/>
          </p:cNvGraphicFramePr>
          <p:nvPr>
            <p:extLst>
              <p:ext uri="{D42A27DB-BD31-4B8C-83A1-F6EECF244321}">
                <p14:modId xmlns:p14="http://schemas.microsoft.com/office/powerpoint/2010/main" val="1823876930"/>
              </p:ext>
            </p:extLst>
          </p:nvPr>
        </p:nvGraphicFramePr>
        <p:xfrm>
          <a:off x="324196" y="2286000"/>
          <a:ext cx="5474559" cy="37458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BD21FE61-7433-EB01-69C5-17BE4A28D6F1}"/>
              </a:ext>
            </a:extLst>
          </p:cNvPr>
          <p:cNvGraphicFramePr>
            <a:graphicFrameLocks noChangeAspect="1"/>
          </p:cNvGraphicFramePr>
          <p:nvPr>
            <p:extLst>
              <p:ext uri="{D42A27DB-BD31-4B8C-83A1-F6EECF244321}">
                <p14:modId xmlns:p14="http://schemas.microsoft.com/office/powerpoint/2010/main" val="3143972489"/>
              </p:ext>
            </p:extLst>
          </p:nvPr>
        </p:nvGraphicFramePr>
        <p:xfrm>
          <a:off x="6209523" y="2285999"/>
          <a:ext cx="5637989" cy="3885674"/>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40891EBA-2021-CE39-0C28-DD900FCA366B}"/>
              </a:ext>
            </a:extLst>
          </p:cNvPr>
          <p:cNvSpPr txBox="1"/>
          <p:nvPr/>
        </p:nvSpPr>
        <p:spPr>
          <a:xfrm>
            <a:off x="324196" y="6169618"/>
            <a:ext cx="4661789" cy="276999"/>
          </a:xfrm>
          <a:prstGeom prst="rect">
            <a:avLst/>
          </a:prstGeom>
          <a:noFill/>
        </p:spPr>
        <p:txBody>
          <a:bodyPr wrap="square" rtlCol="0">
            <a:spAutoFit/>
          </a:bodyPr>
          <a:lstStyle/>
          <a:p>
            <a:r>
              <a:rPr lang="en-US" sz="1200" dirty="0">
                <a:latin typeface="Montserrat" pitchFamily="2" charset="77"/>
                <a:cs typeface="Calibri"/>
              </a:rPr>
              <a:t>*All 1</a:t>
            </a:r>
            <a:r>
              <a:rPr lang="en-US" sz="1200" baseline="30000" dirty="0">
                <a:latin typeface="Montserrat" pitchFamily="2" charset="77"/>
                <a:cs typeface="Calibri"/>
              </a:rPr>
              <a:t>st</a:t>
            </a:r>
            <a:r>
              <a:rPr lang="en-US" sz="1200" dirty="0">
                <a:latin typeface="Montserrat" pitchFamily="2" charset="77"/>
                <a:cs typeface="Calibri"/>
              </a:rPr>
              <a:t> challenge tumor sites remained tumor-free</a:t>
            </a:r>
          </a:p>
        </p:txBody>
      </p:sp>
      <p:sp>
        <p:nvSpPr>
          <p:cNvPr id="12" name="Rectangle 11">
            <a:extLst>
              <a:ext uri="{FF2B5EF4-FFF2-40B4-BE49-F238E27FC236}">
                <a16:creationId xmlns:a16="http://schemas.microsoft.com/office/drawing/2014/main" id="{21999F69-5B7B-DC81-42AB-15C7D126E2EC}"/>
              </a:ext>
            </a:extLst>
          </p:cNvPr>
          <p:cNvSpPr/>
          <p:nvPr/>
        </p:nvSpPr>
        <p:spPr>
          <a:xfrm>
            <a:off x="1300534" y="2406031"/>
            <a:ext cx="1481515" cy="64197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Cured Mice*</a:t>
            </a:r>
          </a:p>
        </p:txBody>
      </p:sp>
      <p:sp>
        <p:nvSpPr>
          <p:cNvPr id="13" name="Rectangle 12">
            <a:extLst>
              <a:ext uri="{FF2B5EF4-FFF2-40B4-BE49-F238E27FC236}">
                <a16:creationId xmlns:a16="http://schemas.microsoft.com/office/drawing/2014/main" id="{B4AE8651-3DDF-FED4-EE75-2BE252384887}"/>
              </a:ext>
            </a:extLst>
          </p:cNvPr>
          <p:cNvSpPr/>
          <p:nvPr/>
        </p:nvSpPr>
        <p:spPr>
          <a:xfrm>
            <a:off x="7357370" y="2406031"/>
            <a:ext cx="1481515" cy="64196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Naïve Mice</a:t>
            </a:r>
          </a:p>
        </p:txBody>
      </p:sp>
    </p:spTree>
    <p:extLst>
      <p:ext uri="{BB962C8B-B14F-4D97-AF65-F5344CB8AC3E}">
        <p14:creationId xmlns:p14="http://schemas.microsoft.com/office/powerpoint/2010/main" val="4247505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99C34-8AE5-A088-34F2-1ECEF3A8DB39}"/>
              </a:ext>
            </a:extLst>
          </p:cNvPr>
          <p:cNvSpPr>
            <a:spLocks noGrp="1"/>
          </p:cNvSpPr>
          <p:nvPr>
            <p:ph type="title"/>
          </p:nvPr>
        </p:nvSpPr>
        <p:spPr>
          <a:xfrm>
            <a:off x="41088" y="33138"/>
            <a:ext cx="10141527" cy="1118572"/>
          </a:xfrm>
        </p:spPr>
        <p:txBody>
          <a:bodyPr/>
          <a:lstStyle/>
          <a:p>
            <a:r>
              <a:rPr lang="en-US" sz="2100" dirty="0"/>
              <a:t>MOUSE NON-HODGKINS LYMPHOMA (NHL) TUMORS WERE CURED BY DECOY + LOW-DOSE CHEMOTHERAPY AND RE-CHALLENGED WITH FRESH NHL TUMOR CELLS REJECT THE TUMORS (IMMUNOLOGICAL MEMORY)</a:t>
            </a:r>
          </a:p>
        </p:txBody>
      </p:sp>
      <p:grpSp>
        <p:nvGrpSpPr>
          <p:cNvPr id="17" name="Group 16">
            <a:extLst>
              <a:ext uri="{FF2B5EF4-FFF2-40B4-BE49-F238E27FC236}">
                <a16:creationId xmlns:a16="http://schemas.microsoft.com/office/drawing/2014/main" id="{4C3592C0-9A6A-4744-E34F-F64B6A029679}"/>
              </a:ext>
            </a:extLst>
          </p:cNvPr>
          <p:cNvGrpSpPr/>
          <p:nvPr/>
        </p:nvGrpSpPr>
        <p:grpSpPr>
          <a:xfrm>
            <a:off x="272716" y="717660"/>
            <a:ext cx="11515057" cy="5759340"/>
            <a:chOff x="481476" y="709709"/>
            <a:chExt cx="8005171" cy="5759340"/>
          </a:xfrm>
        </p:grpSpPr>
        <p:graphicFrame>
          <p:nvGraphicFramePr>
            <p:cNvPr id="18" name="Chart 17">
              <a:extLst>
                <a:ext uri="{FF2B5EF4-FFF2-40B4-BE49-F238E27FC236}">
                  <a16:creationId xmlns:a16="http://schemas.microsoft.com/office/drawing/2014/main" id="{4CDF8EEA-EB74-8313-5DE9-D691D8790B0F}"/>
                </a:ext>
              </a:extLst>
            </p:cNvPr>
            <p:cNvGraphicFramePr>
              <a:graphicFrameLocks noChangeAspect="1"/>
            </p:cNvGraphicFramePr>
            <p:nvPr>
              <p:extLst>
                <p:ext uri="{D42A27DB-BD31-4B8C-83A1-F6EECF244321}">
                  <p14:modId xmlns:p14="http://schemas.microsoft.com/office/powerpoint/2010/main" val="2161974101"/>
                </p:ext>
              </p:extLst>
            </p:nvPr>
          </p:nvGraphicFramePr>
          <p:xfrm>
            <a:off x="481476" y="709709"/>
            <a:ext cx="7940464" cy="57593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8D0B1267-E460-3615-0384-CDBAD40B12C2}"/>
                </a:ext>
              </a:extLst>
            </p:cNvPr>
            <p:cNvGraphicFramePr>
              <a:graphicFrameLocks noChangeAspect="1"/>
            </p:cNvGraphicFramePr>
            <p:nvPr>
              <p:extLst>
                <p:ext uri="{D42A27DB-BD31-4B8C-83A1-F6EECF244321}">
                  <p14:modId xmlns:p14="http://schemas.microsoft.com/office/powerpoint/2010/main" val="34651237"/>
                </p:ext>
              </p:extLst>
            </p:nvPr>
          </p:nvGraphicFramePr>
          <p:xfrm>
            <a:off x="1556209" y="1519583"/>
            <a:ext cx="3411954" cy="26268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4FB65D10-879E-E9BE-6A45-351D1B71FC00}"/>
                </a:ext>
              </a:extLst>
            </p:cNvPr>
            <p:cNvGraphicFramePr>
              <a:graphicFrameLocks noChangeAspect="1"/>
            </p:cNvGraphicFramePr>
            <p:nvPr>
              <p:extLst>
                <p:ext uri="{D42A27DB-BD31-4B8C-83A1-F6EECF244321}">
                  <p14:modId xmlns:p14="http://schemas.microsoft.com/office/powerpoint/2010/main" val="788758102"/>
                </p:ext>
              </p:extLst>
            </p:nvPr>
          </p:nvGraphicFramePr>
          <p:xfrm>
            <a:off x="5074693" y="1531013"/>
            <a:ext cx="3411954" cy="2603944"/>
          </p:xfrm>
          <a:graphic>
            <a:graphicData uri="http://schemas.openxmlformats.org/drawingml/2006/chart">
              <c:chart xmlns:c="http://schemas.openxmlformats.org/drawingml/2006/chart" xmlns:r="http://schemas.openxmlformats.org/officeDocument/2006/relationships" r:id="rId5"/>
            </a:graphicData>
          </a:graphic>
        </p:graphicFrame>
        <p:cxnSp>
          <p:nvCxnSpPr>
            <p:cNvPr id="21" name="Straight Arrow Connector 20">
              <a:extLst>
                <a:ext uri="{FF2B5EF4-FFF2-40B4-BE49-F238E27FC236}">
                  <a16:creationId xmlns:a16="http://schemas.microsoft.com/office/drawing/2014/main" id="{2C931927-A0AF-5266-2DD7-59136BE61A6E}"/>
                </a:ext>
              </a:extLst>
            </p:cNvPr>
            <p:cNvCxnSpPr/>
            <p:nvPr/>
          </p:nvCxnSpPr>
          <p:spPr>
            <a:xfrm>
              <a:off x="5336803" y="5141509"/>
              <a:ext cx="0" cy="381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
              <a:extLst>
                <a:ext uri="{FF2B5EF4-FFF2-40B4-BE49-F238E27FC236}">
                  <a16:creationId xmlns:a16="http://schemas.microsoft.com/office/drawing/2014/main" id="{E6F383FA-145B-0345-662E-1A0BB2CB6610}"/>
                </a:ext>
              </a:extLst>
            </p:cNvPr>
            <p:cNvSpPr txBox="1"/>
            <p:nvPr/>
          </p:nvSpPr>
          <p:spPr>
            <a:xfrm>
              <a:off x="2499746" y="2325810"/>
              <a:ext cx="2137375" cy="11387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Montserrat" pitchFamily="2" charset="77"/>
                </a:rPr>
                <a:t>Small 33-145 mm</a:t>
              </a:r>
              <a:r>
                <a:rPr lang="en-US" sz="1200" baseline="30000" dirty="0">
                  <a:latin typeface="Montserrat" pitchFamily="2" charset="77"/>
                </a:rPr>
                <a:t>3 </a:t>
              </a:r>
              <a:r>
                <a:rPr lang="en-US" sz="1200" dirty="0">
                  <a:latin typeface="Montserrat" pitchFamily="2" charset="77"/>
                </a:rPr>
                <a:t>tumors</a:t>
              </a:r>
              <a:br>
                <a:rPr lang="en-US" sz="1200" dirty="0">
                  <a:latin typeface="Montserrat" pitchFamily="2" charset="77"/>
                </a:rPr>
              </a:br>
              <a:r>
                <a:rPr lang="en-US" sz="1200" dirty="0">
                  <a:latin typeface="Montserrat" pitchFamily="2" charset="77"/>
                </a:rPr>
                <a:t>appeared on 6/8 mice between days 7 to 18</a:t>
              </a:r>
              <a:br>
                <a:rPr lang="en-US" sz="1200" dirty="0">
                  <a:latin typeface="Montserrat" pitchFamily="2" charset="77"/>
                </a:rPr>
              </a:br>
              <a:r>
                <a:rPr lang="en-US" sz="800" dirty="0">
                  <a:latin typeface="Montserrat" pitchFamily="2" charset="77"/>
                </a:rPr>
                <a:t>  </a:t>
              </a:r>
              <a:br>
                <a:rPr lang="en-US" sz="1200" dirty="0">
                  <a:latin typeface="Montserrat" pitchFamily="2" charset="77"/>
                </a:rPr>
              </a:br>
              <a:r>
                <a:rPr lang="en-US" sz="1200" dirty="0">
                  <a:latin typeface="Montserrat" pitchFamily="2" charset="77"/>
                </a:rPr>
                <a:t>All tumors rejected</a:t>
              </a:r>
              <a:br>
                <a:rPr lang="en-US" sz="1200" dirty="0">
                  <a:latin typeface="Montserrat" pitchFamily="2" charset="77"/>
                </a:rPr>
              </a:br>
              <a:r>
                <a:rPr lang="en-US" sz="1200" dirty="0">
                  <a:latin typeface="Montserrat" pitchFamily="2" charset="77"/>
                </a:rPr>
                <a:t>Experiment done twice   </a:t>
              </a:r>
              <a:endParaRPr lang="en-US" sz="1200" baseline="30000" dirty="0">
                <a:latin typeface="Montserrat" pitchFamily="2" charset="77"/>
              </a:endParaRPr>
            </a:p>
          </p:txBody>
        </p:sp>
      </p:grpSp>
    </p:spTree>
    <p:extLst>
      <p:ext uri="{BB962C8B-B14F-4D97-AF65-F5344CB8AC3E}">
        <p14:creationId xmlns:p14="http://schemas.microsoft.com/office/powerpoint/2010/main" val="2484273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08477D-A10E-89BB-7CE1-686C5CF295DD}"/>
              </a:ext>
            </a:extLst>
          </p:cNvPr>
          <p:cNvSpPr>
            <a:spLocks noGrp="1"/>
          </p:cNvSpPr>
          <p:nvPr>
            <p:ph type="title"/>
          </p:nvPr>
        </p:nvSpPr>
        <p:spPr>
          <a:xfrm>
            <a:off x="152400" y="64168"/>
            <a:ext cx="10512425" cy="609600"/>
          </a:xfrm>
        </p:spPr>
        <p:txBody>
          <a:bodyPr/>
          <a:lstStyle/>
          <a:p>
            <a:r>
              <a:rPr lang="en-US" sz="2800" dirty="0"/>
              <a:t>DECOY TECHNOLOGY ALSO REGRESSES HUMAN </a:t>
            </a:r>
            <a:br>
              <a:rPr lang="en-US" sz="2800" dirty="0"/>
            </a:br>
            <a:r>
              <a:rPr lang="en-US" sz="2800" dirty="0"/>
              <a:t>NON-HODGKINS LYMPHOMA TUMOR XENOGRAFTS</a:t>
            </a:r>
          </a:p>
        </p:txBody>
      </p:sp>
      <p:sp>
        <p:nvSpPr>
          <p:cNvPr id="4" name="Rectangle 3">
            <a:extLst>
              <a:ext uri="{FF2B5EF4-FFF2-40B4-BE49-F238E27FC236}">
                <a16:creationId xmlns:a16="http://schemas.microsoft.com/office/drawing/2014/main" id="{94A35426-0822-3567-116B-9D7999A4D05F}"/>
              </a:ext>
            </a:extLst>
          </p:cNvPr>
          <p:cNvSpPr/>
          <p:nvPr/>
        </p:nvSpPr>
        <p:spPr>
          <a:xfrm>
            <a:off x="271085" y="1369362"/>
            <a:ext cx="11576428" cy="4095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Treat 5 mice per group 2x per week for 3 weeks / Start treatment at 173 mm</a:t>
            </a:r>
            <a:r>
              <a:rPr lang="en-US" sz="2000" b="1" baseline="30000" dirty="0">
                <a:latin typeface="Helvetica Neue Condensed" panose="02000503000000020004" pitchFamily="2" charset="0"/>
                <a:ea typeface="Helvetica Neue Condensed" panose="02000503000000020004" pitchFamily="2" charset="0"/>
                <a:cs typeface="Helvetica Neue Condensed" panose="02000503000000020004" pitchFamily="2" charset="0"/>
              </a:rPr>
              <a:t>3</a:t>
            </a:r>
          </a:p>
        </p:txBody>
      </p:sp>
      <p:graphicFrame>
        <p:nvGraphicFramePr>
          <p:cNvPr id="6" name="Chart 5">
            <a:extLst>
              <a:ext uri="{FF2B5EF4-FFF2-40B4-BE49-F238E27FC236}">
                <a16:creationId xmlns:a16="http://schemas.microsoft.com/office/drawing/2014/main" id="{AF42C7F2-502D-AB43-D860-4621620B4C77}"/>
              </a:ext>
            </a:extLst>
          </p:cNvPr>
          <p:cNvGraphicFramePr>
            <a:graphicFrameLocks/>
          </p:cNvGraphicFramePr>
          <p:nvPr>
            <p:extLst>
              <p:ext uri="{D42A27DB-BD31-4B8C-83A1-F6EECF244321}">
                <p14:modId xmlns:p14="http://schemas.microsoft.com/office/powerpoint/2010/main" val="2121432383"/>
              </p:ext>
            </p:extLst>
          </p:nvPr>
        </p:nvGraphicFramePr>
        <p:xfrm>
          <a:off x="271085" y="1831230"/>
          <a:ext cx="11199020" cy="4992624"/>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A15DFF03-A02B-2017-3473-09ECEE858B7C}"/>
              </a:ext>
            </a:extLst>
          </p:cNvPr>
          <p:cNvGrpSpPr/>
          <p:nvPr/>
        </p:nvGrpSpPr>
        <p:grpSpPr>
          <a:xfrm>
            <a:off x="2329959" y="2218186"/>
            <a:ext cx="9245567" cy="3967580"/>
            <a:chOff x="1655859" y="1877835"/>
            <a:chExt cx="7349498" cy="3967580"/>
          </a:xfrm>
        </p:grpSpPr>
        <p:sp>
          <p:nvSpPr>
            <p:cNvPr id="8" name="TextBox 7">
              <a:extLst>
                <a:ext uri="{FF2B5EF4-FFF2-40B4-BE49-F238E27FC236}">
                  <a16:creationId xmlns:a16="http://schemas.microsoft.com/office/drawing/2014/main" id="{AA9021BD-6035-B394-9604-C583AF630B0B}"/>
                </a:ext>
              </a:extLst>
            </p:cNvPr>
            <p:cNvSpPr txBox="1"/>
            <p:nvPr/>
          </p:nvSpPr>
          <p:spPr>
            <a:xfrm>
              <a:off x="5400430" y="5262061"/>
              <a:ext cx="2911941" cy="276999"/>
            </a:xfrm>
            <a:prstGeom prst="rect">
              <a:avLst/>
            </a:prstGeom>
            <a:noFill/>
          </p:spPr>
          <p:txBody>
            <a:bodyPr wrap="none" rtlCol="0">
              <a:spAutoFit/>
            </a:bodyPr>
            <a:lstStyle/>
            <a:p>
              <a:r>
                <a:rPr lang="en-US" sz="1200" dirty="0">
                  <a:latin typeface="Montserrat" pitchFamily="2" charset="77"/>
                  <a:cs typeface="Arial" panose="020B0604020202020204" pitchFamily="34" charset="0"/>
                </a:rPr>
                <a:t>Decoy + LDC + Rituximab 5/5 full regressions</a:t>
              </a:r>
            </a:p>
          </p:txBody>
        </p:sp>
        <p:sp>
          <p:nvSpPr>
            <p:cNvPr id="9" name="TextBox 8">
              <a:extLst>
                <a:ext uri="{FF2B5EF4-FFF2-40B4-BE49-F238E27FC236}">
                  <a16:creationId xmlns:a16="http://schemas.microsoft.com/office/drawing/2014/main" id="{1ADFD48E-E7D2-031D-1276-A937BE240F7F}"/>
                </a:ext>
              </a:extLst>
            </p:cNvPr>
            <p:cNvSpPr txBox="1"/>
            <p:nvPr/>
          </p:nvSpPr>
          <p:spPr>
            <a:xfrm>
              <a:off x="5397611" y="4648328"/>
              <a:ext cx="927917" cy="276999"/>
            </a:xfrm>
            <a:prstGeom prst="rect">
              <a:avLst/>
            </a:prstGeom>
            <a:noFill/>
          </p:spPr>
          <p:txBody>
            <a:bodyPr wrap="none" rtlCol="0">
              <a:spAutoFit/>
            </a:bodyPr>
            <a:lstStyle/>
            <a:p>
              <a:r>
                <a:rPr lang="en-US" sz="1200" dirty="0">
                  <a:latin typeface="Montserrat" pitchFamily="2" charset="77"/>
                  <a:cs typeface="Arial" panose="020B0604020202020204" pitchFamily="34" charset="0"/>
                </a:rPr>
                <a:t>Decoy + LDC</a:t>
              </a:r>
            </a:p>
          </p:txBody>
        </p:sp>
        <p:sp>
          <p:nvSpPr>
            <p:cNvPr id="10" name="TextBox 9">
              <a:extLst>
                <a:ext uri="{FF2B5EF4-FFF2-40B4-BE49-F238E27FC236}">
                  <a16:creationId xmlns:a16="http://schemas.microsoft.com/office/drawing/2014/main" id="{8399852E-DB0D-5FA0-5779-8CA7014C1F89}"/>
                </a:ext>
              </a:extLst>
            </p:cNvPr>
            <p:cNvSpPr txBox="1"/>
            <p:nvPr/>
          </p:nvSpPr>
          <p:spPr>
            <a:xfrm>
              <a:off x="4103761" y="4446942"/>
              <a:ext cx="408019" cy="276999"/>
            </a:xfrm>
            <a:prstGeom prst="rect">
              <a:avLst/>
            </a:prstGeom>
            <a:noFill/>
          </p:spPr>
          <p:txBody>
            <a:bodyPr wrap="none" rtlCol="0">
              <a:spAutoFit/>
            </a:bodyPr>
            <a:lstStyle/>
            <a:p>
              <a:r>
                <a:rPr lang="en-US" sz="1200" dirty="0">
                  <a:latin typeface="Montserrat" pitchFamily="2" charset="77"/>
                  <a:cs typeface="Arial" panose="020B0604020202020204" pitchFamily="34" charset="0"/>
                </a:rPr>
                <a:t>LDC</a:t>
              </a:r>
            </a:p>
          </p:txBody>
        </p:sp>
        <p:sp>
          <p:nvSpPr>
            <p:cNvPr id="11" name="TextBox 10">
              <a:extLst>
                <a:ext uri="{FF2B5EF4-FFF2-40B4-BE49-F238E27FC236}">
                  <a16:creationId xmlns:a16="http://schemas.microsoft.com/office/drawing/2014/main" id="{93D8FB4B-2FF2-146F-FD86-15AF83F0D57F}"/>
                </a:ext>
              </a:extLst>
            </p:cNvPr>
            <p:cNvSpPr txBox="1"/>
            <p:nvPr/>
          </p:nvSpPr>
          <p:spPr>
            <a:xfrm>
              <a:off x="4848150" y="1877835"/>
              <a:ext cx="1944777" cy="461665"/>
            </a:xfrm>
            <a:prstGeom prst="rect">
              <a:avLst/>
            </a:prstGeom>
            <a:noFill/>
          </p:spPr>
          <p:txBody>
            <a:bodyPr wrap="none" rtlCol="0">
              <a:spAutoFit/>
            </a:bodyPr>
            <a:lstStyle/>
            <a:p>
              <a:pPr algn="ctr"/>
              <a:r>
                <a:rPr lang="en-US" sz="1200" dirty="0">
                  <a:latin typeface="Montserrat" pitchFamily="2" charset="77"/>
                  <a:cs typeface="Arial" panose="020B0604020202020204" pitchFamily="34" charset="0"/>
                </a:rPr>
                <a:t>Rituximab 2x per week i.p. x 3</a:t>
              </a:r>
              <a:br>
                <a:rPr lang="en-US" sz="1200" dirty="0">
                  <a:latin typeface="Montserrat" pitchFamily="2" charset="77"/>
                  <a:cs typeface="Arial" panose="020B0604020202020204" pitchFamily="34" charset="0"/>
                </a:rPr>
              </a:br>
              <a:r>
                <a:rPr lang="en-US" sz="1200" dirty="0">
                  <a:latin typeface="Montserrat" pitchFamily="2" charset="77"/>
                  <a:cs typeface="Arial" panose="020B0604020202020204" pitchFamily="34" charset="0"/>
                </a:rPr>
                <a:t>NHL standard of care</a:t>
              </a:r>
            </a:p>
          </p:txBody>
        </p:sp>
        <p:sp>
          <p:nvSpPr>
            <p:cNvPr id="12" name="TextBox 11">
              <a:extLst>
                <a:ext uri="{FF2B5EF4-FFF2-40B4-BE49-F238E27FC236}">
                  <a16:creationId xmlns:a16="http://schemas.microsoft.com/office/drawing/2014/main" id="{135FC9D0-65D3-402E-E2C0-3EBA30D38C2E}"/>
                </a:ext>
              </a:extLst>
            </p:cNvPr>
            <p:cNvSpPr txBox="1"/>
            <p:nvPr/>
          </p:nvSpPr>
          <p:spPr>
            <a:xfrm>
              <a:off x="2683934" y="3285362"/>
              <a:ext cx="532896" cy="276999"/>
            </a:xfrm>
            <a:prstGeom prst="rect">
              <a:avLst/>
            </a:prstGeom>
            <a:noFill/>
          </p:spPr>
          <p:txBody>
            <a:bodyPr wrap="none" rtlCol="0">
              <a:spAutoFit/>
            </a:bodyPr>
            <a:lstStyle/>
            <a:p>
              <a:r>
                <a:rPr lang="en-US" sz="1200" dirty="0">
                  <a:latin typeface="Montserrat" pitchFamily="2" charset="77"/>
                  <a:cs typeface="Arial" panose="020B0604020202020204" pitchFamily="34" charset="0"/>
                </a:rPr>
                <a:t>Decoy</a:t>
              </a:r>
            </a:p>
          </p:txBody>
        </p:sp>
        <p:sp>
          <p:nvSpPr>
            <p:cNvPr id="13" name="TextBox 12">
              <a:extLst>
                <a:ext uri="{FF2B5EF4-FFF2-40B4-BE49-F238E27FC236}">
                  <a16:creationId xmlns:a16="http://schemas.microsoft.com/office/drawing/2014/main" id="{679D6D55-4A6A-CD5B-2D91-C1CCA5612A75}"/>
                </a:ext>
              </a:extLst>
            </p:cNvPr>
            <p:cNvSpPr txBox="1"/>
            <p:nvPr/>
          </p:nvSpPr>
          <p:spPr>
            <a:xfrm>
              <a:off x="1655859" y="3277412"/>
              <a:ext cx="601706" cy="276999"/>
            </a:xfrm>
            <a:prstGeom prst="rect">
              <a:avLst/>
            </a:prstGeom>
            <a:noFill/>
          </p:spPr>
          <p:txBody>
            <a:bodyPr wrap="none" rtlCol="0">
              <a:spAutoFit/>
            </a:bodyPr>
            <a:lstStyle/>
            <a:p>
              <a:r>
                <a:rPr lang="en-US" sz="1200" dirty="0">
                  <a:latin typeface="Montserrat" pitchFamily="2" charset="77"/>
                  <a:cs typeface="Arial" panose="020B0604020202020204" pitchFamily="34" charset="0"/>
                </a:rPr>
                <a:t>Control</a:t>
              </a:r>
            </a:p>
          </p:txBody>
        </p:sp>
        <p:cxnSp>
          <p:nvCxnSpPr>
            <p:cNvPr id="14" name="Straight Connector 13">
              <a:extLst>
                <a:ext uri="{FF2B5EF4-FFF2-40B4-BE49-F238E27FC236}">
                  <a16:creationId xmlns:a16="http://schemas.microsoft.com/office/drawing/2014/main" id="{25CCB7D3-1F28-F6F5-425D-318FD3ECD74C}"/>
                </a:ext>
              </a:extLst>
            </p:cNvPr>
            <p:cNvCxnSpPr>
              <a:cxnSpLocks/>
            </p:cNvCxnSpPr>
            <p:nvPr/>
          </p:nvCxnSpPr>
          <p:spPr>
            <a:xfrm>
              <a:off x="7010400" y="5638251"/>
              <a:ext cx="167640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A403756-9922-06F0-176D-1360C719B565}"/>
                </a:ext>
              </a:extLst>
            </p:cNvPr>
            <p:cNvSpPr txBox="1"/>
            <p:nvPr/>
          </p:nvSpPr>
          <p:spPr>
            <a:xfrm>
              <a:off x="7381664" y="5445305"/>
              <a:ext cx="264027" cy="400110"/>
            </a:xfrm>
            <a:prstGeom prst="rect">
              <a:avLst/>
            </a:prstGeom>
            <a:noFill/>
          </p:spPr>
          <p:txBody>
            <a:bodyPr wrap="none" rtlCol="0">
              <a:spAutoFit/>
            </a:bodyPr>
            <a:lstStyle/>
            <a:p>
              <a:r>
                <a:rPr lang="en-US" sz="2000" dirty="0">
                  <a:solidFill>
                    <a:srgbClr val="00B050"/>
                  </a:solidFill>
                  <a:latin typeface="Montserrat" pitchFamily="2" charset="77"/>
                  <a:sym typeface="Wingdings" panose="05000000000000000000" pitchFamily="2" charset="2"/>
                </a:rPr>
                <a:t></a:t>
              </a:r>
              <a:endParaRPr lang="en-US" sz="2000" dirty="0">
                <a:solidFill>
                  <a:srgbClr val="00B050"/>
                </a:solidFill>
                <a:latin typeface="Montserrat" pitchFamily="2" charset="77"/>
              </a:endParaRPr>
            </a:p>
          </p:txBody>
        </p:sp>
        <p:sp>
          <p:nvSpPr>
            <p:cNvPr id="16" name="TextBox 15">
              <a:extLst>
                <a:ext uri="{FF2B5EF4-FFF2-40B4-BE49-F238E27FC236}">
                  <a16:creationId xmlns:a16="http://schemas.microsoft.com/office/drawing/2014/main" id="{592E64E9-C0B1-764A-4448-D2C278532060}"/>
                </a:ext>
              </a:extLst>
            </p:cNvPr>
            <p:cNvSpPr txBox="1"/>
            <p:nvPr/>
          </p:nvSpPr>
          <p:spPr>
            <a:xfrm>
              <a:off x="7693887" y="5445305"/>
              <a:ext cx="264027" cy="400110"/>
            </a:xfrm>
            <a:prstGeom prst="rect">
              <a:avLst/>
            </a:prstGeom>
            <a:noFill/>
          </p:spPr>
          <p:txBody>
            <a:bodyPr wrap="none" rtlCol="0">
              <a:spAutoFit/>
            </a:bodyPr>
            <a:lstStyle/>
            <a:p>
              <a:r>
                <a:rPr lang="en-US" sz="2000" dirty="0">
                  <a:solidFill>
                    <a:srgbClr val="00B050"/>
                  </a:solidFill>
                  <a:latin typeface="Montserrat" pitchFamily="2" charset="77"/>
                  <a:sym typeface="Wingdings" panose="05000000000000000000" pitchFamily="2" charset="2"/>
                </a:rPr>
                <a:t></a:t>
              </a:r>
              <a:endParaRPr lang="en-US" sz="2000" dirty="0">
                <a:solidFill>
                  <a:srgbClr val="00B050"/>
                </a:solidFill>
                <a:latin typeface="Montserrat" pitchFamily="2" charset="77"/>
              </a:endParaRPr>
            </a:p>
          </p:txBody>
        </p:sp>
        <p:sp>
          <p:nvSpPr>
            <p:cNvPr id="17" name="TextBox 16">
              <a:extLst>
                <a:ext uri="{FF2B5EF4-FFF2-40B4-BE49-F238E27FC236}">
                  <a16:creationId xmlns:a16="http://schemas.microsoft.com/office/drawing/2014/main" id="{0266B66D-626F-7887-ED66-DD7BA70FDC2C}"/>
                </a:ext>
              </a:extLst>
            </p:cNvPr>
            <p:cNvSpPr txBox="1"/>
            <p:nvPr/>
          </p:nvSpPr>
          <p:spPr>
            <a:xfrm>
              <a:off x="8519758" y="5445305"/>
              <a:ext cx="264027" cy="400110"/>
            </a:xfrm>
            <a:prstGeom prst="rect">
              <a:avLst/>
            </a:prstGeom>
            <a:noFill/>
          </p:spPr>
          <p:txBody>
            <a:bodyPr wrap="none" rtlCol="0">
              <a:spAutoFit/>
            </a:bodyPr>
            <a:lstStyle/>
            <a:p>
              <a:r>
                <a:rPr lang="en-US" sz="2000" dirty="0">
                  <a:solidFill>
                    <a:srgbClr val="00B050"/>
                  </a:solidFill>
                  <a:latin typeface="Montserrat" pitchFamily="2" charset="77"/>
                  <a:sym typeface="Wingdings" panose="05000000000000000000" pitchFamily="2" charset="2"/>
                </a:rPr>
                <a:t></a:t>
              </a:r>
              <a:endParaRPr lang="en-US" sz="2000" dirty="0">
                <a:solidFill>
                  <a:srgbClr val="00B050"/>
                </a:solidFill>
                <a:latin typeface="Montserrat" pitchFamily="2" charset="77"/>
              </a:endParaRPr>
            </a:p>
          </p:txBody>
        </p:sp>
        <p:sp>
          <p:nvSpPr>
            <p:cNvPr id="18" name="Rectangle 17">
              <a:extLst>
                <a:ext uri="{FF2B5EF4-FFF2-40B4-BE49-F238E27FC236}">
                  <a16:creationId xmlns:a16="http://schemas.microsoft.com/office/drawing/2014/main" id="{A3A867D6-9C11-BD49-949E-560E06DAFA89}"/>
                </a:ext>
              </a:extLst>
            </p:cNvPr>
            <p:cNvSpPr/>
            <p:nvPr/>
          </p:nvSpPr>
          <p:spPr>
            <a:xfrm>
              <a:off x="7604301" y="2692841"/>
              <a:ext cx="779228" cy="214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9" name="TextBox 18">
              <a:extLst>
                <a:ext uri="{FF2B5EF4-FFF2-40B4-BE49-F238E27FC236}">
                  <a16:creationId xmlns:a16="http://schemas.microsoft.com/office/drawing/2014/main" id="{6DB69F78-1062-7B5C-2329-17E787BE4A98}"/>
                </a:ext>
              </a:extLst>
            </p:cNvPr>
            <p:cNvSpPr txBox="1"/>
            <p:nvPr/>
          </p:nvSpPr>
          <p:spPr>
            <a:xfrm>
              <a:off x="7175240" y="3129193"/>
              <a:ext cx="1481189" cy="292388"/>
            </a:xfrm>
            <a:prstGeom prst="rect">
              <a:avLst/>
            </a:prstGeom>
            <a:solidFill>
              <a:schemeClr val="bg1"/>
            </a:solidFill>
          </p:spPr>
          <p:txBody>
            <a:bodyPr wrap="square" rtlCol="0">
              <a:spAutoFit/>
            </a:bodyPr>
            <a:lstStyle/>
            <a:p>
              <a:r>
                <a:rPr lang="en-US" sz="1300" dirty="0">
                  <a:latin typeface="Montserrat" pitchFamily="2" charset="77"/>
                  <a:cs typeface="Arial" panose="020B0604020202020204" pitchFamily="34" charset="0"/>
                </a:rPr>
                <a:t>Decoy (2x10^8)</a:t>
              </a:r>
            </a:p>
          </p:txBody>
        </p:sp>
        <p:sp>
          <p:nvSpPr>
            <p:cNvPr id="20" name="TextBox 19">
              <a:extLst>
                <a:ext uri="{FF2B5EF4-FFF2-40B4-BE49-F238E27FC236}">
                  <a16:creationId xmlns:a16="http://schemas.microsoft.com/office/drawing/2014/main" id="{F79B5D53-F7A3-1E6B-CC30-A5D0081FA841}"/>
                </a:ext>
              </a:extLst>
            </p:cNvPr>
            <p:cNvSpPr txBox="1"/>
            <p:nvPr/>
          </p:nvSpPr>
          <p:spPr>
            <a:xfrm>
              <a:off x="7175240" y="3509681"/>
              <a:ext cx="1302553" cy="292388"/>
            </a:xfrm>
            <a:prstGeom prst="rect">
              <a:avLst/>
            </a:prstGeom>
            <a:solidFill>
              <a:schemeClr val="bg1"/>
            </a:solidFill>
          </p:spPr>
          <p:txBody>
            <a:bodyPr wrap="square" rtlCol="0">
              <a:spAutoFit/>
            </a:bodyPr>
            <a:lstStyle/>
            <a:p>
              <a:r>
                <a:rPr lang="en-US" sz="1300" dirty="0">
                  <a:latin typeface="Montserrat" pitchFamily="2" charset="77"/>
                  <a:cs typeface="Arial" panose="020B0604020202020204" pitchFamily="34" charset="0"/>
                </a:rPr>
                <a:t>Decoy + LDC</a:t>
              </a:r>
            </a:p>
          </p:txBody>
        </p:sp>
        <p:sp>
          <p:nvSpPr>
            <p:cNvPr id="21" name="TextBox 20">
              <a:extLst>
                <a:ext uri="{FF2B5EF4-FFF2-40B4-BE49-F238E27FC236}">
                  <a16:creationId xmlns:a16="http://schemas.microsoft.com/office/drawing/2014/main" id="{63E68955-D3B4-3875-9AE4-2A891B7B2F43}"/>
                </a:ext>
              </a:extLst>
            </p:cNvPr>
            <p:cNvSpPr txBox="1"/>
            <p:nvPr/>
          </p:nvSpPr>
          <p:spPr>
            <a:xfrm>
              <a:off x="7175240" y="4256408"/>
              <a:ext cx="1447800" cy="492443"/>
            </a:xfrm>
            <a:prstGeom prst="rect">
              <a:avLst/>
            </a:prstGeom>
            <a:solidFill>
              <a:schemeClr val="bg1"/>
            </a:solidFill>
          </p:spPr>
          <p:txBody>
            <a:bodyPr wrap="square" rtlCol="0">
              <a:spAutoFit/>
            </a:bodyPr>
            <a:lstStyle/>
            <a:p>
              <a:r>
                <a:rPr lang="en-US" sz="1300" dirty="0">
                  <a:latin typeface="Montserrat" pitchFamily="2" charset="77"/>
                  <a:cs typeface="Arial" panose="020B0604020202020204" pitchFamily="34" charset="0"/>
                </a:rPr>
                <a:t>Decoy + LDC +</a:t>
              </a:r>
              <a:br>
                <a:rPr lang="en-US" sz="1300" dirty="0">
                  <a:latin typeface="Montserrat" pitchFamily="2" charset="77"/>
                  <a:cs typeface="Arial" panose="020B0604020202020204" pitchFamily="34" charset="0"/>
                </a:rPr>
              </a:br>
              <a:r>
                <a:rPr lang="en-US" sz="1300" dirty="0">
                  <a:latin typeface="Montserrat" pitchFamily="2" charset="77"/>
                  <a:cs typeface="Arial" panose="020B0604020202020204" pitchFamily="34" charset="0"/>
                </a:rPr>
                <a:t>Rituximab</a:t>
              </a:r>
            </a:p>
          </p:txBody>
        </p:sp>
        <p:sp>
          <p:nvSpPr>
            <p:cNvPr id="22" name="TextBox 21">
              <a:extLst>
                <a:ext uri="{FF2B5EF4-FFF2-40B4-BE49-F238E27FC236}">
                  <a16:creationId xmlns:a16="http://schemas.microsoft.com/office/drawing/2014/main" id="{9B2D8913-B024-0D6B-F748-42591ED6C360}"/>
                </a:ext>
              </a:extLst>
            </p:cNvPr>
            <p:cNvSpPr txBox="1"/>
            <p:nvPr/>
          </p:nvSpPr>
          <p:spPr>
            <a:xfrm>
              <a:off x="7175240" y="2372961"/>
              <a:ext cx="838430" cy="292388"/>
            </a:xfrm>
            <a:prstGeom prst="rect">
              <a:avLst/>
            </a:prstGeom>
            <a:solidFill>
              <a:schemeClr val="bg1"/>
            </a:solidFill>
          </p:spPr>
          <p:txBody>
            <a:bodyPr wrap="square" rtlCol="0">
              <a:spAutoFit/>
            </a:bodyPr>
            <a:lstStyle/>
            <a:p>
              <a:r>
                <a:rPr lang="en-US" sz="1300" dirty="0">
                  <a:latin typeface="Montserrat" pitchFamily="2" charset="77"/>
                  <a:cs typeface="Arial" panose="020B0604020202020204" pitchFamily="34" charset="0"/>
                </a:rPr>
                <a:t>Control</a:t>
              </a:r>
            </a:p>
          </p:txBody>
        </p:sp>
        <p:sp>
          <p:nvSpPr>
            <p:cNvPr id="23" name="TextBox 22">
              <a:extLst>
                <a:ext uri="{FF2B5EF4-FFF2-40B4-BE49-F238E27FC236}">
                  <a16:creationId xmlns:a16="http://schemas.microsoft.com/office/drawing/2014/main" id="{6124E40E-B530-9767-8999-043DE2EDA892}"/>
                </a:ext>
              </a:extLst>
            </p:cNvPr>
            <p:cNvSpPr txBox="1"/>
            <p:nvPr/>
          </p:nvSpPr>
          <p:spPr>
            <a:xfrm>
              <a:off x="7175240" y="2727097"/>
              <a:ext cx="838430" cy="292388"/>
            </a:xfrm>
            <a:prstGeom prst="rect">
              <a:avLst/>
            </a:prstGeom>
            <a:solidFill>
              <a:schemeClr val="bg1"/>
            </a:solidFill>
          </p:spPr>
          <p:txBody>
            <a:bodyPr wrap="square" rtlCol="0">
              <a:spAutoFit/>
            </a:bodyPr>
            <a:lstStyle/>
            <a:p>
              <a:r>
                <a:rPr lang="en-US" sz="1300" dirty="0">
                  <a:latin typeface="Montserrat" pitchFamily="2" charset="77"/>
                  <a:cs typeface="Arial" panose="020B0604020202020204" pitchFamily="34" charset="0"/>
                </a:rPr>
                <a:t>LDC</a:t>
              </a:r>
            </a:p>
          </p:txBody>
        </p:sp>
        <p:sp>
          <p:nvSpPr>
            <p:cNvPr id="24" name="TextBox 23">
              <a:extLst>
                <a:ext uri="{FF2B5EF4-FFF2-40B4-BE49-F238E27FC236}">
                  <a16:creationId xmlns:a16="http://schemas.microsoft.com/office/drawing/2014/main" id="{F13A7BD7-CE90-233D-1A96-541ABE8968FC}"/>
                </a:ext>
              </a:extLst>
            </p:cNvPr>
            <p:cNvSpPr txBox="1"/>
            <p:nvPr/>
          </p:nvSpPr>
          <p:spPr>
            <a:xfrm>
              <a:off x="7175239" y="3884559"/>
              <a:ext cx="1830118" cy="292388"/>
            </a:xfrm>
            <a:prstGeom prst="rect">
              <a:avLst/>
            </a:prstGeom>
            <a:solidFill>
              <a:schemeClr val="bg1"/>
            </a:solidFill>
          </p:spPr>
          <p:txBody>
            <a:bodyPr wrap="square" rtlCol="0">
              <a:spAutoFit/>
            </a:bodyPr>
            <a:lstStyle/>
            <a:p>
              <a:r>
                <a:rPr lang="en-US" sz="1300" dirty="0">
                  <a:latin typeface="Montserrat" pitchFamily="2" charset="77"/>
                  <a:cs typeface="Arial" panose="020B0604020202020204" pitchFamily="34" charset="0"/>
                </a:rPr>
                <a:t>Rituximab (100 µg)</a:t>
              </a:r>
            </a:p>
          </p:txBody>
        </p:sp>
      </p:grpSp>
    </p:spTree>
    <p:extLst>
      <p:ext uri="{BB962C8B-B14F-4D97-AF65-F5344CB8AC3E}">
        <p14:creationId xmlns:p14="http://schemas.microsoft.com/office/powerpoint/2010/main" val="3831072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8B6C71-29D5-7813-A11C-7F6EE8B0AA63}"/>
              </a:ext>
            </a:extLst>
          </p:cNvPr>
          <p:cNvSpPr>
            <a:spLocks noGrp="1"/>
          </p:cNvSpPr>
          <p:nvPr>
            <p:ph type="sldNum" sz="quarter" idx="4"/>
          </p:nvPr>
        </p:nvSpPr>
        <p:spPr/>
        <p:txBody>
          <a:bodyPr/>
          <a:lstStyle/>
          <a:p>
            <a:fld id="{D8225FCD-C8BD-0A44-9961-FB1CAAEE0F5D}" type="slidenum">
              <a:rPr lang="en-US" smtClean="0"/>
              <a:pPr/>
              <a:t>2</a:t>
            </a:fld>
            <a:endParaRPr lang="en-US" dirty="0"/>
          </a:p>
        </p:txBody>
      </p:sp>
      <p:sp>
        <p:nvSpPr>
          <p:cNvPr id="4" name="Content Placeholder 7">
            <a:extLst>
              <a:ext uri="{FF2B5EF4-FFF2-40B4-BE49-F238E27FC236}">
                <a16:creationId xmlns:a16="http://schemas.microsoft.com/office/drawing/2014/main" id="{2B0C7765-88A6-F7BA-ED42-51255344412D}"/>
              </a:ext>
            </a:extLst>
          </p:cNvPr>
          <p:cNvSpPr txBox="1">
            <a:spLocks/>
          </p:cNvSpPr>
          <p:nvPr/>
        </p:nvSpPr>
        <p:spPr bwMode="auto">
          <a:xfrm>
            <a:off x="331110" y="1236092"/>
            <a:ext cx="11584721" cy="487825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marL="0" indent="0" algn="l" defTabSz="1017855" rtl="0" eaLnBrk="1" fontAlgn="base" hangingPunct="1">
              <a:spcBef>
                <a:spcPct val="0"/>
              </a:spcBef>
              <a:spcAft>
                <a:spcPct val="0"/>
              </a:spcAft>
              <a:buClr>
                <a:schemeClr val="tx2"/>
              </a:buClr>
              <a:defRPr sz="1600" baseline="0">
                <a:solidFill>
                  <a:schemeClr val="tx2"/>
                </a:solidFill>
                <a:latin typeface="Myriad Pro" pitchFamily="34" charset="0"/>
                <a:ea typeface="Arial Unicode MS" pitchFamily="34" charset="-128"/>
                <a:cs typeface="Arial Unicode MS" pitchFamily="34" charset="-128"/>
              </a:defRPr>
            </a:lvl1pPr>
            <a:lvl2pPr marL="228600" indent="-227013" algn="l" defTabSz="1017855" rtl="0" eaLnBrk="1" fontAlgn="base" hangingPunct="1">
              <a:spcBef>
                <a:spcPct val="0"/>
              </a:spcBef>
              <a:spcAft>
                <a:spcPct val="0"/>
              </a:spcAft>
              <a:buClr>
                <a:schemeClr val="accent2"/>
              </a:buClr>
              <a:buSzPct val="125000"/>
              <a:buFont typeface="Arial" charset="0"/>
              <a:buChar char="▪"/>
              <a:defRPr sz="1600" baseline="0">
                <a:solidFill>
                  <a:schemeClr val="tx2"/>
                </a:solidFill>
                <a:latin typeface="Myriad Pro" pitchFamily="34" charset="0"/>
                <a:ea typeface="Arial Unicode MS" pitchFamily="34" charset="-128"/>
                <a:cs typeface="Arial Unicode MS" pitchFamily="34" charset="-128"/>
              </a:defRPr>
            </a:lvl2pPr>
            <a:lvl3pPr marL="457200" indent="-228600" algn="l" defTabSz="1017855" rtl="0" eaLnBrk="1" fontAlgn="base" hangingPunct="1">
              <a:spcBef>
                <a:spcPct val="0"/>
              </a:spcBef>
              <a:spcAft>
                <a:spcPct val="0"/>
              </a:spcAft>
              <a:buClr>
                <a:schemeClr val="accent2"/>
              </a:buClr>
              <a:buSzPct val="120000"/>
              <a:buFont typeface="Arial" charset="0"/>
              <a:buChar char="–"/>
              <a:defRPr sz="1600" baseline="0">
                <a:solidFill>
                  <a:schemeClr val="tx2"/>
                </a:solidFill>
                <a:latin typeface="Myriad Pro" pitchFamily="34" charset="0"/>
                <a:ea typeface="Arial Unicode MS" pitchFamily="34" charset="-128"/>
                <a:cs typeface="Arial Unicode MS" pitchFamily="34" charset="-128"/>
              </a:defRPr>
            </a:lvl3pPr>
            <a:lvl4pPr marL="628650" indent="-171450" algn="l" defTabSz="1017855" rtl="0" eaLnBrk="1" fontAlgn="base" hangingPunct="1">
              <a:spcBef>
                <a:spcPct val="0"/>
              </a:spcBef>
              <a:spcAft>
                <a:spcPct val="0"/>
              </a:spcAft>
              <a:buClr>
                <a:schemeClr val="accent2"/>
              </a:buClr>
              <a:buSzPct val="120000"/>
              <a:buFont typeface="Arial" charset="0"/>
              <a:buChar char="▫"/>
              <a:defRPr sz="1600" baseline="0">
                <a:solidFill>
                  <a:schemeClr val="tx2"/>
                </a:solidFill>
                <a:latin typeface="Myriad Pro" pitchFamily="34" charset="0"/>
                <a:ea typeface="Arial Unicode MS" pitchFamily="34" charset="-128"/>
                <a:cs typeface="Arial Unicode MS" pitchFamily="34" charset="-128"/>
              </a:defRPr>
            </a:lvl4pPr>
            <a:lvl5pPr marL="800100" indent="-171450" algn="l" defTabSz="1017855" rtl="0" eaLnBrk="1" fontAlgn="base" hangingPunct="1">
              <a:spcBef>
                <a:spcPct val="0"/>
              </a:spcBef>
              <a:spcAft>
                <a:spcPct val="0"/>
              </a:spcAft>
              <a:buClr>
                <a:schemeClr val="accent2"/>
              </a:buClr>
              <a:buSzPct val="89000"/>
              <a:buFont typeface="Arial" charset="0"/>
              <a:buChar char="-"/>
              <a:defRPr sz="1600" baseline="0">
                <a:solidFill>
                  <a:schemeClr val="tx2"/>
                </a:solidFill>
                <a:latin typeface="Myriad Pro" pitchFamily="34" charset="0"/>
                <a:ea typeface="Arial Unicode MS" pitchFamily="34" charset="-128"/>
                <a:cs typeface="Arial Unicode MS" pitchFamily="34" charset="-128"/>
              </a:defRPr>
            </a:lvl5pPr>
            <a:lvl6pPr marL="852399" indent="-147986" algn="l" defTabSz="101785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6pPr>
            <a:lvl7pPr marL="852399" indent="-147986" algn="l" defTabSz="101785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7pPr>
            <a:lvl8pPr marL="852399" indent="-147986" algn="l" defTabSz="101785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8pPr>
            <a:lvl9pPr marL="852399" indent="-147986" algn="l" defTabSz="1017855" rtl="0" eaLnBrk="1" fontAlgn="base" hangingPunct="1">
              <a:spcBef>
                <a:spcPct val="0"/>
              </a:spcBef>
              <a:spcAft>
                <a:spcPct val="0"/>
              </a:spcAft>
              <a:buClr>
                <a:schemeClr val="tx2"/>
              </a:buClr>
              <a:buSzPct val="89000"/>
              <a:buFont typeface="Arial" charset="0"/>
              <a:buChar char="-"/>
              <a:defRPr sz="1900" baseline="0">
                <a:solidFill>
                  <a:schemeClr val="tx1"/>
                </a:solidFill>
                <a:latin typeface="+mn-lt"/>
              </a:defRPr>
            </a:lvl9pPr>
          </a:lstStyle>
          <a:p>
            <a:pPr defTabSz="1119641">
              <a:spcBef>
                <a:spcPts val="500"/>
              </a:spcBef>
              <a:spcAft>
                <a:spcPts val="100"/>
              </a:spcAft>
              <a:buClr>
                <a:srgbClr val="264D82"/>
              </a:buClr>
              <a:defRPr/>
            </a:pPr>
            <a:r>
              <a:rPr lang="en-US" sz="1100" dirty="0">
                <a:solidFill>
                  <a:schemeClr val="tx1"/>
                </a:solidFill>
                <a:latin typeface="Montserrat" pitchFamily="2" charset="77"/>
                <a:ea typeface="Arial Unicode MS"/>
                <a:cs typeface="Poppins" pitchFamily="2" charset="77"/>
              </a:rPr>
              <a:t>This presentation contains forward‐looking statements with the meaning of the Private Securities Litigation Reform Act. These include statements regarding management’s expectations, beliefs and intentions regarding, among other things, our product development efforts, business, financial condition, results of operations, strategies, plans and prospects. Forward‐looking statements can be identified by the use of forward‐looking words such as “believe”, “expect”, “intend”, “plan“, “may“, “should“, “could“, “might“, “seek“, “target“, “will”, “project“, “forecast“, “continue” or “anticipate” or their negatives or variations of these words or other comparable words or by the fact that these statements do not relate strictly to historical matters. For example, forward‐looking statements are used in this presentation when we discuss Indaptus’s future plans and expected timeline of its development pipeline.</a:t>
            </a:r>
          </a:p>
          <a:p>
            <a:pPr defTabSz="1119641">
              <a:spcBef>
                <a:spcPts val="500"/>
              </a:spcBef>
              <a:spcAft>
                <a:spcPts val="100"/>
              </a:spcAft>
              <a:buClr>
                <a:srgbClr val="264D82"/>
              </a:buClr>
              <a:defRPr/>
            </a:pPr>
            <a:r>
              <a:rPr lang="en-US" sz="1100" dirty="0">
                <a:solidFill>
                  <a:schemeClr val="tx1"/>
                </a:solidFill>
                <a:latin typeface="Montserrat" pitchFamily="2" charset="77"/>
                <a:ea typeface="Arial Unicode MS"/>
                <a:cs typeface="Poppins" pitchFamily="2" charset="77"/>
              </a:rPr>
              <a:t>Forward‐looking statements relate to anticipated or expected events, activities, trends or results as of the date they are made. Because forward‐looking statements relate to matters that have not yet occurred, these statements are inherently subject to risks and uncertainties that could cause our actual results to differ materially from any future results expressed or implied by the forward-looking statements. In addition, historical results or conclusions from scientific research and clinical studies do not guarantee that future results would suggest similar conclusions or that historical results referred to herein would be interpreted similarly in light of additional research or otherwise. Many factors could cause actual activities or results to differ materially from the activities and results anticipated in forward‐looking statements, including, but not limited to, the following: Indaptus's plans to develop and potentially commercialize its technology; the timing and cost of Indaptus's planned investigational new drug application and any clinical trials; the completion and receiving favorable results in any clinical trials; Indaptus's ability to obtain and maintain regulatory approval of any product candidate; Indaptus's ability to protect and maintain its intellectual property and licensing arrangements; Indaptus's ability to develop, manufacture and commercialize its product candidates; the risk of product liability claims; the availability of reimbursement; the influence of extensive and costly government regulation; and Indaptus's estimates regarding future revenue, expenses, capital requirements and the need for additional financing following the merger. These risks, as well as other risks are discussed in the proxy statement/prospectus that was included in the registration statement on Form S-4 filed with the SEC in connection with the merger.</a:t>
            </a:r>
          </a:p>
          <a:p>
            <a:pPr defTabSz="1119641">
              <a:spcBef>
                <a:spcPts val="500"/>
              </a:spcBef>
              <a:spcAft>
                <a:spcPts val="100"/>
              </a:spcAft>
              <a:buClr>
                <a:srgbClr val="264D82"/>
              </a:buClr>
              <a:defRPr/>
            </a:pPr>
            <a:r>
              <a:rPr lang="en-US" sz="1100" dirty="0">
                <a:solidFill>
                  <a:schemeClr val="tx1"/>
                </a:solidFill>
                <a:latin typeface="Montserrat" pitchFamily="2" charset="77"/>
                <a:ea typeface="Arial Unicode MS"/>
                <a:cs typeface="Poppins" pitchFamily="2" charset="77"/>
              </a:rPr>
              <a:t>All forward‐looking statements speak only as of the date of this presentation and are expressly qualified in their entirety by the cautionary statements included in this presentation. Indaptus does not undertake any obligation to update or revise forward‐looking statements to reflect events or circumstances that arise after the date made or to reflect the occurrence of unanticipated events, except as required by applicable law.</a:t>
            </a:r>
          </a:p>
          <a:p>
            <a:pPr defTabSz="1119641">
              <a:spcBef>
                <a:spcPts val="500"/>
              </a:spcBef>
              <a:spcAft>
                <a:spcPts val="100"/>
              </a:spcAft>
              <a:buClr>
                <a:srgbClr val="264D82"/>
              </a:buClr>
              <a:defRPr/>
            </a:pPr>
            <a:r>
              <a:rPr lang="en-US" sz="1100" dirty="0">
                <a:solidFill>
                  <a:schemeClr val="tx1"/>
                </a:solidFill>
                <a:latin typeface="Montserrat" pitchFamily="2" charset="77"/>
                <a:ea typeface="Arial Unicode MS"/>
                <a:cs typeface="Poppins" pitchFamily="2" charset="77"/>
              </a:rPr>
              <a:t>The presentation contains information about investigation‐stage drug products under development, which have not yet been approved by the FDA for commercial distribution in the United States. All representations in this presentation are based upon investigations in certain clinical and other research, but which accordingly should not be construed as general claims for the safety or efficacy of the products when used by patients.</a:t>
            </a:r>
          </a:p>
          <a:p>
            <a:pPr defTabSz="1119641">
              <a:spcBef>
                <a:spcPts val="500"/>
              </a:spcBef>
              <a:spcAft>
                <a:spcPts val="100"/>
              </a:spcAft>
              <a:buClr>
                <a:srgbClr val="264D82"/>
              </a:buClr>
              <a:defRPr/>
            </a:pPr>
            <a:r>
              <a:rPr lang="en-US" sz="1100" dirty="0">
                <a:solidFill>
                  <a:schemeClr val="tx1"/>
                </a:solidFill>
                <a:latin typeface="Montserrat" pitchFamily="2" charset="77"/>
                <a:ea typeface="Arial Unicode MS"/>
                <a:cs typeface="Poppins" pitchFamily="2" charset="77"/>
              </a:rPr>
              <a:t>The presentation is not intended and does not constitute an offer to sell or the solicitation of an offer to buy any securities, nor shall there be any sale of securities in any jurisdiction in which such offer, solicitation or sale would be unlawful prior to the registration or qualification under the securities laws of any jurisdiction. No offering of securities shall be made except by means of a prospectus meeting the requirements of Section 10 of the Securities Act of 1933, as amended.</a:t>
            </a:r>
          </a:p>
        </p:txBody>
      </p:sp>
      <p:sp>
        <p:nvSpPr>
          <p:cNvPr id="3" name="Title 2">
            <a:extLst>
              <a:ext uri="{FF2B5EF4-FFF2-40B4-BE49-F238E27FC236}">
                <a16:creationId xmlns:a16="http://schemas.microsoft.com/office/drawing/2014/main" id="{1193BD2F-FE4E-421B-A467-5A3EC9792692}"/>
              </a:ext>
            </a:extLst>
          </p:cNvPr>
          <p:cNvSpPr txBox="1">
            <a:spLocks/>
          </p:cNvSpPr>
          <p:nvPr/>
        </p:nvSpPr>
        <p:spPr>
          <a:xfrm>
            <a:off x="152400" y="155104"/>
            <a:ext cx="10512425" cy="609600"/>
          </a:xfrm>
          <a:prstGeom prst="rect">
            <a:avLst/>
          </a:prstGeom>
        </p:spPr>
        <p:txBody>
          <a:bodyPr/>
          <a:lstStyle>
            <a:lvl1pPr algn="l" defTabSz="609448" rtl="0" eaLnBrk="1" latinLnBrk="0" hangingPunct="1">
              <a:spcBef>
                <a:spcPct val="0"/>
              </a:spcBef>
              <a:buNone/>
              <a:defRPr lang="en-US" sz="3200" b="1" i="0" u="none" kern="1200" smtClean="0">
                <a:solidFill>
                  <a:schemeClr val="accent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r>
              <a:rPr lang="en-US" sz="2800" dirty="0"/>
              <a:t>FORWARD LOOKING STATEMENTS</a:t>
            </a:r>
          </a:p>
        </p:txBody>
      </p:sp>
    </p:spTree>
    <p:extLst>
      <p:ext uri="{BB962C8B-B14F-4D97-AF65-F5344CB8AC3E}">
        <p14:creationId xmlns:p14="http://schemas.microsoft.com/office/powerpoint/2010/main" val="3331783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E5E256-D9CB-0EDF-A170-7E3C392899F8}"/>
              </a:ext>
            </a:extLst>
          </p:cNvPr>
          <p:cNvSpPr>
            <a:spLocks noGrp="1"/>
          </p:cNvSpPr>
          <p:nvPr>
            <p:ph type="title"/>
          </p:nvPr>
        </p:nvSpPr>
        <p:spPr>
          <a:xfrm>
            <a:off x="152400" y="48126"/>
            <a:ext cx="10512425" cy="609600"/>
          </a:xfrm>
        </p:spPr>
        <p:txBody>
          <a:bodyPr/>
          <a:lstStyle/>
          <a:p>
            <a:r>
              <a:rPr lang="en-US" sz="2800" dirty="0"/>
              <a:t>DECOY TECHNOLOGY CAN INDUCE IMMUNOLOGICAL </a:t>
            </a:r>
            <a:br>
              <a:rPr lang="en-US" sz="2800" dirty="0"/>
            </a:br>
            <a:r>
              <a:rPr lang="en-US" sz="2800" dirty="0"/>
              <a:t>MEMORY VIA THE INNATE IMMUNE SYSTEM</a:t>
            </a:r>
          </a:p>
        </p:txBody>
      </p:sp>
      <p:graphicFrame>
        <p:nvGraphicFramePr>
          <p:cNvPr id="5" name="Chart 4">
            <a:extLst>
              <a:ext uri="{FF2B5EF4-FFF2-40B4-BE49-F238E27FC236}">
                <a16:creationId xmlns:a16="http://schemas.microsoft.com/office/drawing/2014/main" id="{8FED82B4-B72C-8B2E-9D97-578978A04926}"/>
              </a:ext>
            </a:extLst>
          </p:cNvPr>
          <p:cNvGraphicFramePr>
            <a:graphicFrameLocks noChangeAspect="1"/>
          </p:cNvGraphicFramePr>
          <p:nvPr>
            <p:extLst>
              <p:ext uri="{D42A27DB-BD31-4B8C-83A1-F6EECF244321}">
                <p14:modId xmlns:p14="http://schemas.microsoft.com/office/powerpoint/2010/main" val="2264404055"/>
              </p:ext>
            </p:extLst>
          </p:nvPr>
        </p:nvGraphicFramePr>
        <p:xfrm>
          <a:off x="402650" y="1443789"/>
          <a:ext cx="5540822" cy="35661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55107435-9DFD-3B38-2B0B-FA40F363752E}"/>
              </a:ext>
            </a:extLst>
          </p:cNvPr>
          <p:cNvGraphicFramePr>
            <a:graphicFrameLocks noChangeAspect="1"/>
          </p:cNvGraphicFramePr>
          <p:nvPr>
            <p:extLst>
              <p:ext uri="{D42A27DB-BD31-4B8C-83A1-F6EECF244321}">
                <p14:modId xmlns:p14="http://schemas.microsoft.com/office/powerpoint/2010/main" val="1729498009"/>
              </p:ext>
            </p:extLst>
          </p:nvPr>
        </p:nvGraphicFramePr>
        <p:xfrm>
          <a:off x="6344791" y="1443789"/>
          <a:ext cx="5540822" cy="356616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6CA22B50-2EFB-2C51-9119-CD211677732D}"/>
              </a:ext>
            </a:extLst>
          </p:cNvPr>
          <p:cNvSpPr txBox="1"/>
          <p:nvPr/>
        </p:nvSpPr>
        <p:spPr>
          <a:xfrm>
            <a:off x="1255295" y="2129589"/>
            <a:ext cx="3366627" cy="646331"/>
          </a:xfrm>
          <a:prstGeom prst="rect">
            <a:avLst/>
          </a:prstGeom>
          <a:noFill/>
        </p:spPr>
        <p:txBody>
          <a:bodyPr wrap="none" rtlCol="0">
            <a:spAutoFit/>
          </a:bodyPr>
          <a:lstStyle/>
          <a:p>
            <a:r>
              <a:rPr lang="en-US" sz="1200" dirty="0">
                <a:latin typeface="Montserrat" pitchFamily="2" charset="77"/>
                <a:cs typeface="Arial" panose="020B0604020202020204" pitchFamily="34" charset="0"/>
              </a:rPr>
              <a:t>5 tumor-regressed mice from last slide</a:t>
            </a:r>
            <a:br>
              <a:rPr lang="en-US" sz="1200" dirty="0">
                <a:latin typeface="Montserrat" pitchFamily="2" charset="77"/>
                <a:cs typeface="Arial" panose="020B0604020202020204" pitchFamily="34" charset="0"/>
              </a:rPr>
            </a:br>
            <a:r>
              <a:rPr lang="en-US" sz="1200" dirty="0">
                <a:latin typeface="Montserrat" pitchFamily="2" charset="77"/>
                <a:cs typeface="Arial" panose="020B0604020202020204" pitchFamily="34" charset="0"/>
              </a:rPr>
              <a:t>each injected s.c. on opposite flank with</a:t>
            </a:r>
            <a:br>
              <a:rPr lang="en-US" sz="1200" dirty="0">
                <a:latin typeface="Montserrat" pitchFamily="2" charset="77"/>
                <a:cs typeface="Arial" panose="020B0604020202020204" pitchFamily="34" charset="0"/>
              </a:rPr>
            </a:br>
            <a:r>
              <a:rPr lang="en-US" sz="1200" dirty="0">
                <a:latin typeface="Montserrat" pitchFamily="2" charset="77"/>
                <a:cs typeface="Arial" panose="020B0604020202020204" pitchFamily="34" charset="0"/>
              </a:rPr>
              <a:t>fresh tumor cells (3/5 with no new tumor)</a:t>
            </a:r>
          </a:p>
        </p:txBody>
      </p:sp>
      <p:sp>
        <p:nvSpPr>
          <p:cNvPr id="8" name="TextBox 7">
            <a:extLst>
              <a:ext uri="{FF2B5EF4-FFF2-40B4-BE49-F238E27FC236}">
                <a16:creationId xmlns:a16="http://schemas.microsoft.com/office/drawing/2014/main" id="{EC72E864-D1FE-38DF-C208-CAB6CA28DA52}"/>
              </a:ext>
            </a:extLst>
          </p:cNvPr>
          <p:cNvSpPr txBox="1"/>
          <p:nvPr/>
        </p:nvSpPr>
        <p:spPr>
          <a:xfrm>
            <a:off x="7280758" y="2129589"/>
            <a:ext cx="1973950" cy="646331"/>
          </a:xfrm>
          <a:prstGeom prst="rect">
            <a:avLst/>
          </a:prstGeom>
          <a:noFill/>
        </p:spPr>
        <p:txBody>
          <a:bodyPr wrap="square" rtlCol="0">
            <a:spAutoFit/>
          </a:bodyPr>
          <a:lstStyle/>
          <a:p>
            <a:r>
              <a:rPr lang="en-US" sz="1200" dirty="0">
                <a:latin typeface="Montserrat" pitchFamily="2" charset="77"/>
                <a:cs typeface="Arial" panose="020B0604020202020204" pitchFamily="34" charset="0"/>
              </a:rPr>
              <a:t>5 naïve mice each injected s.c. with same tumor cells</a:t>
            </a:r>
          </a:p>
        </p:txBody>
      </p:sp>
      <p:sp>
        <p:nvSpPr>
          <p:cNvPr id="9" name="TextBox 8">
            <a:extLst>
              <a:ext uri="{FF2B5EF4-FFF2-40B4-BE49-F238E27FC236}">
                <a16:creationId xmlns:a16="http://schemas.microsoft.com/office/drawing/2014/main" id="{4D6B3260-4370-0E16-2678-6356FA2FA781}"/>
              </a:ext>
            </a:extLst>
          </p:cNvPr>
          <p:cNvSpPr txBox="1"/>
          <p:nvPr/>
        </p:nvSpPr>
        <p:spPr>
          <a:xfrm>
            <a:off x="402649" y="5180459"/>
            <a:ext cx="11482963" cy="1231106"/>
          </a:xfrm>
          <a:prstGeom prst="rect">
            <a:avLst/>
          </a:prstGeom>
          <a:noFill/>
        </p:spPr>
        <p:txBody>
          <a:bodyPr wrap="square" rtlCol="0">
            <a:spAutoFit/>
          </a:bodyPr>
          <a:lstStyle/>
          <a:p>
            <a:pPr marL="228600" indent="-228600">
              <a:spcBef>
                <a:spcPts val="1200"/>
              </a:spcBef>
              <a:buClr>
                <a:schemeClr val="accent1"/>
              </a:buClr>
              <a:buFont typeface="Arial" panose="020B0604020202020204" pitchFamily="34" charset="0"/>
              <a:buChar char="•"/>
            </a:pPr>
            <a:r>
              <a:rPr lang="en-US" sz="1600" dirty="0">
                <a:solidFill>
                  <a:srgbClr val="595959"/>
                </a:solidFill>
                <a:latin typeface="Montserrat" pitchFamily="2" charset="77"/>
                <a:cs typeface="Poppins" pitchFamily="2" charset="77"/>
              </a:rPr>
              <a:t>Tumor regression with immunological memory via the innate immune system alone is very rare in preclinical models, but consistent with a multiple danger signal mechanism</a:t>
            </a:r>
          </a:p>
          <a:p>
            <a:pPr marL="228600" indent="-228600">
              <a:spcBef>
                <a:spcPts val="1200"/>
              </a:spcBef>
              <a:buClr>
                <a:schemeClr val="accent1"/>
              </a:buClr>
              <a:buFont typeface="Arial" panose="020B0604020202020204" pitchFamily="34" charset="0"/>
              <a:buChar char="•"/>
            </a:pPr>
            <a:r>
              <a:rPr lang="en-US" sz="1600" dirty="0">
                <a:solidFill>
                  <a:srgbClr val="595959"/>
                </a:solidFill>
                <a:latin typeface="Montserrat" pitchFamily="2" charset="77"/>
                <a:cs typeface="Poppins" pitchFamily="2" charset="77"/>
              </a:rPr>
              <a:t>Results suggest that Decoy technology may synergize with other marketed ADCC mechanism-based, targeted antibody therapeutics (~12 on market) </a:t>
            </a:r>
          </a:p>
        </p:txBody>
      </p:sp>
    </p:spTree>
    <p:extLst>
      <p:ext uri="{BB962C8B-B14F-4D97-AF65-F5344CB8AC3E}">
        <p14:creationId xmlns:p14="http://schemas.microsoft.com/office/powerpoint/2010/main" val="3605734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E5E256-D9CB-0EDF-A170-7E3C392899F8}"/>
              </a:ext>
            </a:extLst>
          </p:cNvPr>
          <p:cNvSpPr>
            <a:spLocks noGrp="1"/>
          </p:cNvSpPr>
          <p:nvPr>
            <p:ph type="title"/>
          </p:nvPr>
        </p:nvSpPr>
        <p:spPr>
          <a:xfrm>
            <a:off x="55415" y="5647"/>
            <a:ext cx="10512425" cy="609600"/>
          </a:xfrm>
        </p:spPr>
        <p:txBody>
          <a:bodyPr/>
          <a:lstStyle/>
          <a:p>
            <a:r>
              <a:rPr lang="en-US" sz="2400" dirty="0"/>
              <a:t>PRELIMINARY STUDIES SUGGEST: INTRODUCTION OF A FOREIGN ANTIGEN SENSITIZES MOUSE TUMORS TO ERADICATION BY SINGLE AGENT IV DECOY BACTERIA</a:t>
            </a:r>
          </a:p>
        </p:txBody>
      </p:sp>
      <p:sp>
        <p:nvSpPr>
          <p:cNvPr id="10" name="TextBox 9">
            <a:extLst>
              <a:ext uri="{FF2B5EF4-FFF2-40B4-BE49-F238E27FC236}">
                <a16:creationId xmlns:a16="http://schemas.microsoft.com/office/drawing/2014/main" id="{34BC07EE-AFF8-6BE6-B2E7-4A3585785DF4}"/>
              </a:ext>
            </a:extLst>
          </p:cNvPr>
          <p:cNvSpPr txBox="1"/>
          <p:nvPr/>
        </p:nvSpPr>
        <p:spPr>
          <a:xfrm>
            <a:off x="9647071" y="4163615"/>
            <a:ext cx="755335" cy="307777"/>
          </a:xfrm>
          <a:prstGeom prst="rect">
            <a:avLst/>
          </a:prstGeom>
          <a:noFill/>
        </p:spPr>
        <p:txBody>
          <a:bodyPr wrap="none" rtlCol="0">
            <a:spAutoFit/>
          </a:bodyPr>
          <a:lstStyle/>
          <a:p>
            <a:r>
              <a:rPr lang="en-US" sz="1400" dirty="0">
                <a:latin typeface="Montserrat" pitchFamily="2" charset="77"/>
                <a:cs typeface="Arial" panose="020B0604020202020204" pitchFamily="34" charset="0"/>
              </a:rPr>
              <a:t>2/5 CR</a:t>
            </a:r>
          </a:p>
        </p:txBody>
      </p:sp>
      <p:graphicFrame>
        <p:nvGraphicFramePr>
          <p:cNvPr id="11" name="Chart 10">
            <a:extLst>
              <a:ext uri="{FF2B5EF4-FFF2-40B4-BE49-F238E27FC236}">
                <a16:creationId xmlns:a16="http://schemas.microsoft.com/office/drawing/2014/main" id="{E4E8B4C4-B249-C2A2-2AA8-F81F4780DEF2}"/>
              </a:ext>
            </a:extLst>
          </p:cNvPr>
          <p:cNvGraphicFramePr>
            <a:graphicFrameLocks/>
          </p:cNvGraphicFramePr>
          <p:nvPr>
            <p:extLst>
              <p:ext uri="{D42A27DB-BD31-4B8C-83A1-F6EECF244321}">
                <p14:modId xmlns:p14="http://schemas.microsoft.com/office/powerpoint/2010/main" val="2622872921"/>
              </p:ext>
            </p:extLst>
          </p:nvPr>
        </p:nvGraphicFramePr>
        <p:xfrm>
          <a:off x="6319902" y="1882593"/>
          <a:ext cx="5465697" cy="39959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33F5ECD2-3FFC-B96F-62AA-855A067A6ED8}"/>
              </a:ext>
            </a:extLst>
          </p:cNvPr>
          <p:cNvGraphicFramePr>
            <a:graphicFrameLocks noChangeAspect="1"/>
          </p:cNvGraphicFramePr>
          <p:nvPr>
            <p:extLst>
              <p:ext uri="{D42A27DB-BD31-4B8C-83A1-F6EECF244321}">
                <p14:modId xmlns:p14="http://schemas.microsoft.com/office/powerpoint/2010/main" val="1899795077"/>
              </p:ext>
            </p:extLst>
          </p:nvPr>
        </p:nvGraphicFramePr>
        <p:xfrm>
          <a:off x="303212" y="1885958"/>
          <a:ext cx="5465697" cy="3992563"/>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1D1A217B-6E5B-120F-8692-52422A41A2C8}"/>
              </a:ext>
            </a:extLst>
          </p:cNvPr>
          <p:cNvSpPr txBox="1"/>
          <p:nvPr/>
        </p:nvSpPr>
        <p:spPr>
          <a:xfrm>
            <a:off x="1950357" y="1359373"/>
            <a:ext cx="3183884" cy="646331"/>
          </a:xfrm>
          <a:prstGeom prst="rect">
            <a:avLst/>
          </a:prstGeom>
          <a:noFill/>
        </p:spPr>
        <p:txBody>
          <a:bodyPr wrap="none" rtlCol="0">
            <a:spAutoFit/>
          </a:bodyPr>
          <a:lstStyle/>
          <a:p>
            <a:pPr algn="ctr"/>
            <a:r>
              <a:rPr lang="en-US" sz="1800" b="1" dirty="0">
                <a:latin typeface="Montserrat" pitchFamily="2" charset="77"/>
                <a:cs typeface="Arial" panose="020B0604020202020204" pitchFamily="34" charset="0"/>
              </a:rPr>
              <a:t>s.c. mouse tumor</a:t>
            </a:r>
            <a:br>
              <a:rPr lang="en-US" sz="1800" b="1" dirty="0">
                <a:latin typeface="Montserrat" pitchFamily="2" charset="77"/>
                <a:cs typeface="Arial" panose="020B0604020202020204" pitchFamily="34" charset="0"/>
              </a:rPr>
            </a:br>
            <a:r>
              <a:rPr lang="en-US" sz="1800" b="1" dirty="0">
                <a:latin typeface="Montserrat" pitchFamily="2" charset="77"/>
                <a:cs typeface="Arial" panose="020B0604020202020204" pitchFamily="34" charset="0"/>
              </a:rPr>
              <a:t>not responsive to Decoy </a:t>
            </a:r>
          </a:p>
        </p:txBody>
      </p:sp>
      <p:sp>
        <p:nvSpPr>
          <p:cNvPr id="14" name="TextBox 13">
            <a:extLst>
              <a:ext uri="{FF2B5EF4-FFF2-40B4-BE49-F238E27FC236}">
                <a16:creationId xmlns:a16="http://schemas.microsoft.com/office/drawing/2014/main" id="{E6CFA65D-EE67-2811-BF0B-7D80BEB29B97}"/>
              </a:ext>
            </a:extLst>
          </p:cNvPr>
          <p:cNvSpPr txBox="1"/>
          <p:nvPr/>
        </p:nvSpPr>
        <p:spPr>
          <a:xfrm>
            <a:off x="3320986" y="5853867"/>
            <a:ext cx="5514650" cy="430887"/>
          </a:xfrm>
          <a:prstGeom prst="rect">
            <a:avLst/>
          </a:prstGeom>
          <a:noFill/>
        </p:spPr>
        <p:txBody>
          <a:bodyPr wrap="none" rtlCol="0">
            <a:spAutoFit/>
          </a:bodyPr>
          <a:lstStyle/>
          <a:p>
            <a:pPr algn="ctr"/>
            <a:r>
              <a:rPr lang="en-US" sz="1600" dirty="0">
                <a:latin typeface="Montserrat" pitchFamily="2" charset="77"/>
                <a:cs typeface="Arial" panose="020B0604020202020204" pitchFamily="34" charset="0"/>
              </a:rPr>
              <a:t>All treatments started Day 12 with ~170 mm</a:t>
            </a:r>
            <a:r>
              <a:rPr lang="en-US" sz="1600" baseline="30000" dirty="0">
                <a:latin typeface="Montserrat" pitchFamily="2" charset="77"/>
                <a:cs typeface="Arial" panose="020B0604020202020204" pitchFamily="34" charset="0"/>
              </a:rPr>
              <a:t>3 </a:t>
            </a:r>
            <a:r>
              <a:rPr lang="en-US" sz="1600" dirty="0">
                <a:latin typeface="Montserrat" pitchFamily="2" charset="77"/>
                <a:cs typeface="Arial" panose="020B0604020202020204" pitchFamily="34" charset="0"/>
              </a:rPr>
              <a:t>tumors</a:t>
            </a:r>
            <a:br>
              <a:rPr lang="en-US" sz="1600" dirty="0">
                <a:latin typeface="Montserrat" pitchFamily="2" charset="77"/>
                <a:cs typeface="Arial" panose="020B0604020202020204" pitchFamily="34" charset="0"/>
              </a:rPr>
            </a:br>
            <a:r>
              <a:rPr lang="en-US" sz="600" dirty="0">
                <a:latin typeface="Montserrat" pitchFamily="2" charset="77"/>
                <a:cs typeface="Arial" panose="020B0604020202020204" pitchFamily="34" charset="0"/>
              </a:rPr>
              <a:t>    </a:t>
            </a:r>
          </a:p>
        </p:txBody>
      </p:sp>
      <p:sp>
        <p:nvSpPr>
          <p:cNvPr id="15" name="TextBox 14">
            <a:extLst>
              <a:ext uri="{FF2B5EF4-FFF2-40B4-BE49-F238E27FC236}">
                <a16:creationId xmlns:a16="http://schemas.microsoft.com/office/drawing/2014/main" id="{45EB852F-81C6-61B8-15A7-5AB7663080F4}"/>
              </a:ext>
            </a:extLst>
          </p:cNvPr>
          <p:cNvSpPr txBox="1"/>
          <p:nvPr/>
        </p:nvSpPr>
        <p:spPr>
          <a:xfrm>
            <a:off x="7009607" y="1359373"/>
            <a:ext cx="3664786" cy="646331"/>
          </a:xfrm>
          <a:prstGeom prst="rect">
            <a:avLst/>
          </a:prstGeom>
          <a:noFill/>
        </p:spPr>
        <p:txBody>
          <a:bodyPr wrap="none" rtlCol="0">
            <a:spAutoFit/>
          </a:bodyPr>
          <a:lstStyle/>
          <a:p>
            <a:pPr algn="ctr"/>
            <a:r>
              <a:rPr lang="en-US" sz="1800" b="1" dirty="0">
                <a:latin typeface="Montserrat" pitchFamily="2" charset="77"/>
                <a:cs typeface="Arial" panose="020B0604020202020204" pitchFamily="34" charset="0"/>
              </a:rPr>
              <a:t>s.c. mouse tumor</a:t>
            </a:r>
            <a:br>
              <a:rPr lang="en-US" sz="1800" b="1" dirty="0">
                <a:latin typeface="Montserrat" pitchFamily="2" charset="77"/>
                <a:cs typeface="Arial" panose="020B0604020202020204" pitchFamily="34" charset="0"/>
              </a:rPr>
            </a:br>
            <a:r>
              <a:rPr lang="en-US" sz="1800" b="1" dirty="0">
                <a:latin typeface="Montserrat" pitchFamily="2" charset="77"/>
                <a:cs typeface="Arial" panose="020B0604020202020204" pitchFamily="34" charset="0"/>
              </a:rPr>
              <a:t>expressing a foreign antigen</a:t>
            </a:r>
          </a:p>
        </p:txBody>
      </p:sp>
    </p:spTree>
    <p:extLst>
      <p:ext uri="{BB962C8B-B14F-4D97-AF65-F5344CB8AC3E}">
        <p14:creationId xmlns:p14="http://schemas.microsoft.com/office/powerpoint/2010/main" val="2136094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E5E256-D9CB-0EDF-A170-7E3C392899F8}"/>
              </a:ext>
            </a:extLst>
          </p:cNvPr>
          <p:cNvSpPr>
            <a:spLocks noGrp="1"/>
          </p:cNvSpPr>
          <p:nvPr>
            <p:ph type="title"/>
          </p:nvPr>
        </p:nvSpPr>
        <p:spPr>
          <a:xfrm>
            <a:off x="152400" y="122320"/>
            <a:ext cx="10512425" cy="609600"/>
          </a:xfrm>
        </p:spPr>
        <p:txBody>
          <a:bodyPr/>
          <a:lstStyle/>
          <a:p>
            <a:r>
              <a:rPr lang="en-US" sz="2800" dirty="0"/>
              <a:t>POTENTIAL UTILITY AS ANTI-VIRAL THERAPY HEPATITIS B</a:t>
            </a:r>
            <a:br>
              <a:rPr lang="en-US" sz="2800" dirty="0"/>
            </a:br>
            <a:r>
              <a:rPr lang="en-US" sz="2800" dirty="0"/>
              <a:t>VIRUS (HBV), HIV AND OTHERS</a:t>
            </a:r>
          </a:p>
        </p:txBody>
      </p:sp>
      <p:sp>
        <p:nvSpPr>
          <p:cNvPr id="5" name="TextBox 4">
            <a:extLst>
              <a:ext uri="{FF2B5EF4-FFF2-40B4-BE49-F238E27FC236}">
                <a16:creationId xmlns:a16="http://schemas.microsoft.com/office/drawing/2014/main" id="{610871CD-B3E6-AF6F-97C6-27E51BE681BD}"/>
              </a:ext>
            </a:extLst>
          </p:cNvPr>
          <p:cNvSpPr txBox="1"/>
          <p:nvPr/>
        </p:nvSpPr>
        <p:spPr>
          <a:xfrm>
            <a:off x="229201" y="1359202"/>
            <a:ext cx="11556400" cy="2292935"/>
          </a:xfrm>
          <a:prstGeom prst="rect">
            <a:avLst/>
          </a:prstGeom>
          <a:noFill/>
        </p:spPr>
        <p:txBody>
          <a:bodyPr wrap="square" rtlCol="0">
            <a:spAutoFit/>
          </a:bodyPr>
          <a:lstStyle/>
          <a:p>
            <a:pPr marL="342900" indent="-342900">
              <a:spcBef>
                <a:spcPts val="1200"/>
              </a:spcBef>
              <a:buClr>
                <a:schemeClr val="tx2"/>
              </a:buClr>
              <a:buFont typeface="Arial" panose="020B0604020202020204" pitchFamily="34" charset="0"/>
              <a:buChar char="•"/>
            </a:pPr>
            <a:r>
              <a:rPr lang="en-US" sz="1800" dirty="0">
                <a:latin typeface="Montserrat" pitchFamily="2" charset="77"/>
                <a:cs typeface="Poppins" pitchFamily="2" charset="77"/>
              </a:rPr>
              <a:t>HBV is a chronic liver infection affecting 257 million people world-wide</a:t>
            </a:r>
          </a:p>
          <a:p>
            <a:pPr marL="587375" indent="-285750">
              <a:spcBef>
                <a:spcPts val="600"/>
              </a:spcBef>
              <a:buClr>
                <a:schemeClr val="tx2"/>
              </a:buClr>
              <a:buFont typeface="Apple Symbols" panose="02000000000000000000" pitchFamily="2" charset="-79"/>
              <a:buChar char="⎼"/>
            </a:pPr>
            <a:r>
              <a:rPr lang="en-US" sz="1800" dirty="0">
                <a:latin typeface="Montserrat" pitchFamily="2" charset="77"/>
                <a:cs typeface="Poppins" pitchFamily="2" charset="77"/>
              </a:rPr>
              <a:t>Only 2% treated with current therapies / Major cause of cirrhosis and HCC / 887,000 deaths per year</a:t>
            </a:r>
          </a:p>
          <a:p>
            <a:pPr marL="342900" indent="-342900">
              <a:spcBef>
                <a:spcPts val="1200"/>
              </a:spcBef>
              <a:buClr>
                <a:schemeClr val="tx2"/>
              </a:buClr>
              <a:buFont typeface="Arial" panose="020B0604020202020204" pitchFamily="34" charset="0"/>
              <a:buChar char="•"/>
            </a:pPr>
            <a:r>
              <a:rPr lang="en-US" sz="1800" dirty="0">
                <a:latin typeface="Montserrat" pitchFamily="2" charset="77"/>
                <a:cs typeface="Poppins" pitchFamily="2" charset="77"/>
              </a:rPr>
              <a:t>Cytokines have strong anti-viral activity, but single, oral TLR agonists have failed in the clinic</a:t>
            </a:r>
          </a:p>
          <a:p>
            <a:pPr marL="342900" indent="-342900">
              <a:spcBef>
                <a:spcPts val="1200"/>
              </a:spcBef>
              <a:buClr>
                <a:schemeClr val="tx2"/>
              </a:buClr>
              <a:buFont typeface="Arial" panose="020B0604020202020204" pitchFamily="34" charset="0"/>
              <a:buChar char="•"/>
            </a:pPr>
            <a:r>
              <a:rPr lang="en-US" sz="1800" dirty="0">
                <a:latin typeface="Montserrat" pitchFamily="2" charset="77"/>
                <a:cs typeface="Poppins" pitchFamily="2" charset="77"/>
              </a:rPr>
              <a:t>Multi-TLR agonist Decoy therapy is passively targeted to liver and safely induce cytokines</a:t>
            </a:r>
          </a:p>
          <a:p>
            <a:pPr marL="342900" indent="-342900">
              <a:spcBef>
                <a:spcPts val="1200"/>
              </a:spcBef>
              <a:buClr>
                <a:schemeClr val="tx2"/>
              </a:buClr>
              <a:buFont typeface="Arial" panose="020B0604020202020204" pitchFamily="34" charset="0"/>
              <a:buChar char="•"/>
            </a:pPr>
            <a:r>
              <a:rPr lang="en-US" sz="1800" dirty="0">
                <a:latin typeface="Montserrat" pitchFamily="2" charset="77"/>
                <a:cs typeface="Poppins" pitchFamily="2" charset="77"/>
              </a:rPr>
              <a:t>Standard pre-clinical AAV-HBV mouse model of chronic HBV carried out twice:</a:t>
            </a:r>
          </a:p>
        </p:txBody>
      </p:sp>
      <p:graphicFrame>
        <p:nvGraphicFramePr>
          <p:cNvPr id="8" name="Object 7">
            <a:extLst>
              <a:ext uri="{FF2B5EF4-FFF2-40B4-BE49-F238E27FC236}">
                <a16:creationId xmlns:a16="http://schemas.microsoft.com/office/drawing/2014/main" id="{B820BD92-9D88-682C-216F-AEC32CCA7BF5}"/>
              </a:ext>
            </a:extLst>
          </p:cNvPr>
          <p:cNvGraphicFramePr>
            <a:graphicFrameLocks noChangeAspect="1"/>
          </p:cNvGraphicFramePr>
          <p:nvPr>
            <p:extLst>
              <p:ext uri="{D42A27DB-BD31-4B8C-83A1-F6EECF244321}">
                <p14:modId xmlns:p14="http://schemas.microsoft.com/office/powerpoint/2010/main" val="1271903729"/>
              </p:ext>
            </p:extLst>
          </p:nvPr>
        </p:nvGraphicFramePr>
        <p:xfrm>
          <a:off x="1379538" y="3746500"/>
          <a:ext cx="9431337" cy="2808288"/>
        </p:xfrm>
        <a:graphic>
          <a:graphicData uri="http://schemas.openxmlformats.org/presentationml/2006/ole">
            <mc:AlternateContent xmlns:mc="http://schemas.openxmlformats.org/markup-compatibility/2006">
              <mc:Choice xmlns:v="urn:schemas-microsoft-com:vml" Requires="v">
                <p:oleObj name="Worksheet" r:id="rId3" imgW="8318500" imgH="2476500" progId="Excel.Sheet.12">
                  <p:embed/>
                </p:oleObj>
              </mc:Choice>
              <mc:Fallback>
                <p:oleObj name="Worksheet" r:id="rId3" imgW="8318500" imgH="2476500" progId="Excel.Sheet.12">
                  <p:embed/>
                  <p:pic>
                    <p:nvPicPr>
                      <p:cNvPr id="8" name="Object 7">
                        <a:extLst>
                          <a:ext uri="{FF2B5EF4-FFF2-40B4-BE49-F238E27FC236}">
                            <a16:creationId xmlns:a16="http://schemas.microsoft.com/office/drawing/2014/main" id="{B820BD92-9D88-682C-216F-AEC32CCA7BF5}"/>
                          </a:ext>
                        </a:extLst>
                      </p:cNvPr>
                      <p:cNvPicPr/>
                      <p:nvPr/>
                    </p:nvPicPr>
                    <p:blipFill>
                      <a:blip r:embed="rId4"/>
                      <a:stretch>
                        <a:fillRect/>
                      </a:stretch>
                    </p:blipFill>
                    <p:spPr>
                      <a:xfrm>
                        <a:off x="1379538" y="3746500"/>
                        <a:ext cx="9431337" cy="2808288"/>
                      </a:xfrm>
                      <a:prstGeom prst="rect">
                        <a:avLst/>
                      </a:prstGeom>
                    </p:spPr>
                  </p:pic>
                </p:oleObj>
              </mc:Fallback>
            </mc:AlternateContent>
          </a:graphicData>
        </a:graphic>
      </p:graphicFrame>
    </p:spTree>
    <p:extLst>
      <p:ext uri="{BB962C8B-B14F-4D97-AF65-F5344CB8AC3E}">
        <p14:creationId xmlns:p14="http://schemas.microsoft.com/office/powerpoint/2010/main" val="2523466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6EFD52-528A-D574-6A67-BBBFBE1BC2F2}"/>
              </a:ext>
            </a:extLst>
          </p:cNvPr>
          <p:cNvSpPr>
            <a:spLocks noGrp="1"/>
          </p:cNvSpPr>
          <p:nvPr>
            <p:ph type="title"/>
          </p:nvPr>
        </p:nvSpPr>
        <p:spPr>
          <a:xfrm>
            <a:off x="152400" y="107754"/>
            <a:ext cx="10512425" cy="609600"/>
          </a:xfrm>
        </p:spPr>
        <p:txBody>
          <a:bodyPr/>
          <a:lstStyle/>
          <a:p>
            <a:r>
              <a:rPr lang="en-US" sz="2800" dirty="0"/>
              <a:t>TARGET INDICATIONS INCLUDE 6 OF THE WORLD’S 12 </a:t>
            </a:r>
            <a:br>
              <a:rPr lang="en-US" sz="2800" dirty="0"/>
            </a:br>
            <a:r>
              <a:rPr lang="en-US" sz="2800" dirty="0"/>
              <a:t>DEADLIEST CANCERS </a:t>
            </a:r>
          </a:p>
        </p:txBody>
      </p:sp>
      <p:graphicFrame>
        <p:nvGraphicFramePr>
          <p:cNvPr id="4" name="Table 3">
            <a:extLst>
              <a:ext uri="{FF2B5EF4-FFF2-40B4-BE49-F238E27FC236}">
                <a16:creationId xmlns:a16="http://schemas.microsoft.com/office/drawing/2014/main" id="{0381EC20-9004-3FF2-98EC-520011C58B56}"/>
              </a:ext>
            </a:extLst>
          </p:cNvPr>
          <p:cNvGraphicFramePr>
            <a:graphicFrameLocks noGrp="1"/>
          </p:cNvGraphicFramePr>
          <p:nvPr>
            <p:extLst>
              <p:ext uri="{D42A27DB-BD31-4B8C-83A1-F6EECF244321}">
                <p14:modId xmlns:p14="http://schemas.microsoft.com/office/powerpoint/2010/main" val="3480630543"/>
              </p:ext>
            </p:extLst>
          </p:nvPr>
        </p:nvGraphicFramePr>
        <p:xfrm>
          <a:off x="216569" y="1219200"/>
          <a:ext cx="5667707" cy="5136935"/>
        </p:xfrm>
        <a:graphic>
          <a:graphicData uri="http://schemas.openxmlformats.org/drawingml/2006/table">
            <a:tbl>
              <a:tblPr/>
              <a:tblGrid>
                <a:gridCol w="653161">
                  <a:extLst>
                    <a:ext uri="{9D8B030D-6E8A-4147-A177-3AD203B41FA5}">
                      <a16:colId xmlns:a16="http://schemas.microsoft.com/office/drawing/2014/main" val="3062290763"/>
                    </a:ext>
                  </a:extLst>
                </a:gridCol>
                <a:gridCol w="1537649">
                  <a:extLst>
                    <a:ext uri="{9D8B030D-6E8A-4147-A177-3AD203B41FA5}">
                      <a16:colId xmlns:a16="http://schemas.microsoft.com/office/drawing/2014/main" val="3914657826"/>
                    </a:ext>
                  </a:extLst>
                </a:gridCol>
                <a:gridCol w="314594">
                  <a:extLst>
                    <a:ext uri="{9D8B030D-6E8A-4147-A177-3AD203B41FA5}">
                      <a16:colId xmlns:a16="http://schemas.microsoft.com/office/drawing/2014/main" val="4020159253"/>
                    </a:ext>
                  </a:extLst>
                </a:gridCol>
                <a:gridCol w="148061">
                  <a:extLst>
                    <a:ext uri="{9D8B030D-6E8A-4147-A177-3AD203B41FA5}">
                      <a16:colId xmlns:a16="http://schemas.microsoft.com/office/drawing/2014/main" val="387144488"/>
                    </a:ext>
                  </a:extLst>
                </a:gridCol>
                <a:gridCol w="653161">
                  <a:extLst>
                    <a:ext uri="{9D8B030D-6E8A-4147-A177-3AD203B41FA5}">
                      <a16:colId xmlns:a16="http://schemas.microsoft.com/office/drawing/2014/main" val="3548166776"/>
                    </a:ext>
                  </a:extLst>
                </a:gridCol>
                <a:gridCol w="653161">
                  <a:extLst>
                    <a:ext uri="{9D8B030D-6E8A-4147-A177-3AD203B41FA5}">
                      <a16:colId xmlns:a16="http://schemas.microsoft.com/office/drawing/2014/main" val="1291432646"/>
                    </a:ext>
                  </a:extLst>
                </a:gridCol>
                <a:gridCol w="128711">
                  <a:extLst>
                    <a:ext uri="{9D8B030D-6E8A-4147-A177-3AD203B41FA5}">
                      <a16:colId xmlns:a16="http://schemas.microsoft.com/office/drawing/2014/main" val="2801965375"/>
                    </a:ext>
                  </a:extLst>
                </a:gridCol>
                <a:gridCol w="128711">
                  <a:extLst>
                    <a:ext uri="{9D8B030D-6E8A-4147-A177-3AD203B41FA5}">
                      <a16:colId xmlns:a16="http://schemas.microsoft.com/office/drawing/2014/main" val="1766859162"/>
                    </a:ext>
                  </a:extLst>
                </a:gridCol>
                <a:gridCol w="144176">
                  <a:extLst>
                    <a:ext uri="{9D8B030D-6E8A-4147-A177-3AD203B41FA5}">
                      <a16:colId xmlns:a16="http://schemas.microsoft.com/office/drawing/2014/main" val="2538624086"/>
                    </a:ext>
                  </a:extLst>
                </a:gridCol>
                <a:gridCol w="653161">
                  <a:extLst>
                    <a:ext uri="{9D8B030D-6E8A-4147-A177-3AD203B41FA5}">
                      <a16:colId xmlns:a16="http://schemas.microsoft.com/office/drawing/2014/main" val="3641924959"/>
                    </a:ext>
                  </a:extLst>
                </a:gridCol>
                <a:gridCol w="653161">
                  <a:extLst>
                    <a:ext uri="{9D8B030D-6E8A-4147-A177-3AD203B41FA5}">
                      <a16:colId xmlns:a16="http://schemas.microsoft.com/office/drawing/2014/main" val="676116908"/>
                    </a:ext>
                  </a:extLst>
                </a:gridCol>
              </a:tblGrid>
              <a:tr h="239538">
                <a:tc>
                  <a:txBody>
                    <a:bodyPr/>
                    <a:lstStyle/>
                    <a:p>
                      <a:pPr algn="l" fontAlgn="b"/>
                      <a:r>
                        <a:rPr lang="en-US" sz="1400" b="0" i="0" u="none" strike="noStrike" dirty="0">
                          <a:solidFill>
                            <a:srgbClr val="000000"/>
                          </a:solidFill>
                          <a:effectLst/>
                          <a:latin typeface="Montserrat" pitchFamily="2" charset="77"/>
                        </a:rPr>
                        <a:t> </a:t>
                      </a:r>
                    </a:p>
                  </a:txBody>
                  <a:tcPr marL="7945" marR="7945" marT="7945"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dirty="0">
                          <a:solidFill>
                            <a:srgbClr val="000000"/>
                          </a:solidFill>
                          <a:effectLst/>
                          <a:latin typeface="Montserrat" pitchFamily="2" charset="77"/>
                        </a:rPr>
                        <a:t> </a:t>
                      </a:r>
                    </a:p>
                  </a:txBody>
                  <a:tcPr marL="7945" marR="7945" marT="7945" marB="0" anchor="b">
                    <a:lnL>
                      <a:noFill/>
                    </a:lnL>
                    <a:lnR>
                      <a:noFill/>
                    </a:lnR>
                    <a:lnT>
                      <a:noFill/>
                    </a:lnT>
                    <a:lnB w="12700" cap="flat" cmpd="sng" algn="ctr">
                      <a:solidFill>
                        <a:srgbClr val="000000"/>
                      </a:solidFill>
                      <a:prstDash val="solid"/>
                      <a:round/>
                      <a:headEnd type="none" w="med" len="med"/>
                      <a:tailEnd type="none" w="med" len="med"/>
                    </a:lnB>
                    <a:noFill/>
                  </a:tcPr>
                </a:tc>
                <a:tc gridSpan="2">
                  <a:txBody>
                    <a:bodyPr/>
                    <a:lstStyle/>
                    <a:p>
                      <a:pPr algn="l" fontAlgn="b"/>
                      <a:r>
                        <a:rPr lang="en-US" sz="1400" b="0" i="0" u="none" strike="noStrike" dirty="0">
                          <a:solidFill>
                            <a:srgbClr val="000000"/>
                          </a:solidFill>
                          <a:effectLst/>
                          <a:latin typeface="Montserrat" pitchFamily="2" charset="77"/>
                        </a:rPr>
                        <a:t> </a:t>
                      </a:r>
                    </a:p>
                  </a:txBody>
                  <a:tcPr marL="100106" marR="100106" marT="50053" marB="50053" anchor="b">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pPr algn="l" fontAlgn="b"/>
                      <a:endParaRPr lang="en-US" sz="1400" b="0" i="0" u="none" strike="noStrike">
                        <a:solidFill>
                          <a:srgbClr val="000000"/>
                        </a:solidFill>
                        <a:effectLst/>
                        <a:latin typeface="Arial" panose="020B0604020202020204" pitchFamily="34" charset="0"/>
                      </a:endParaRPr>
                    </a:p>
                  </a:txBody>
                  <a:tcPr/>
                </a:tc>
                <a:tc>
                  <a:txBody>
                    <a:bodyPr/>
                    <a:lstStyle/>
                    <a:p>
                      <a:pPr algn="l" fontAlgn="b"/>
                      <a:r>
                        <a:rPr lang="en-US" sz="1400" b="0" i="0" u="none" strike="noStrike" dirty="0">
                          <a:solidFill>
                            <a:srgbClr val="000000"/>
                          </a:solidFill>
                          <a:effectLst/>
                          <a:latin typeface="Montserrat" pitchFamily="2" charset="77"/>
                        </a:rPr>
                        <a:t> </a:t>
                      </a:r>
                    </a:p>
                  </a:txBody>
                  <a:tcPr marL="7945" marR="7945" marT="7945" marB="0" anchor="b">
                    <a:lnL>
                      <a:noFill/>
                    </a:lnL>
                    <a:lnR>
                      <a:noFill/>
                    </a:lnR>
                    <a:lnT>
                      <a:noFill/>
                    </a:lnT>
                    <a:lnB w="12700" cap="flat" cmpd="sng" algn="ctr">
                      <a:solidFill>
                        <a:srgbClr val="000000"/>
                      </a:solidFill>
                      <a:prstDash val="solid"/>
                      <a:round/>
                      <a:headEnd type="none" w="med" len="med"/>
                      <a:tailEnd type="none" w="med" len="med"/>
                    </a:lnB>
                    <a:noFill/>
                  </a:tcPr>
                </a:tc>
                <a:tc gridSpan="2">
                  <a:txBody>
                    <a:bodyPr/>
                    <a:lstStyle/>
                    <a:p>
                      <a:pPr algn="l" fontAlgn="b"/>
                      <a:r>
                        <a:rPr lang="en-US" sz="1400" b="0" i="0" u="none" strike="noStrike" dirty="0">
                          <a:solidFill>
                            <a:srgbClr val="000000"/>
                          </a:solidFill>
                          <a:effectLst/>
                          <a:latin typeface="Montserrat" pitchFamily="2" charset="77"/>
                        </a:rPr>
                        <a:t> </a:t>
                      </a:r>
                    </a:p>
                  </a:txBody>
                  <a:tcPr marL="100106" marR="100106" marT="50053" marB="50053" anchor="b">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pPr algn="l" fontAlgn="b"/>
                      <a:r>
                        <a:rPr lang="en-US" sz="1300" b="0" i="0" u="none" strike="noStrike">
                          <a:solidFill>
                            <a:srgbClr val="000000"/>
                          </a:solidFill>
                          <a:effectLst/>
                          <a:latin typeface="Arial" panose="020B0604020202020204" pitchFamily="34" charset="0"/>
                        </a:rPr>
                        <a:t> </a:t>
                      </a:r>
                    </a:p>
                  </a:txBody>
                  <a:tcPr/>
                </a:tc>
                <a:tc gridSpan="2">
                  <a:txBody>
                    <a:bodyPr/>
                    <a:lstStyle/>
                    <a:p>
                      <a:r>
                        <a:rPr lang="en-US" sz="1400" b="0" i="0" u="none" strike="noStrike" dirty="0">
                          <a:solidFill>
                            <a:srgbClr val="000000"/>
                          </a:solidFill>
                          <a:effectLst/>
                          <a:latin typeface="Montserrat" pitchFamily="2" charset="77"/>
                        </a:rPr>
                        <a:t> </a:t>
                      </a:r>
                      <a:endParaRPr lang="en-US" sz="2000" dirty="0">
                        <a:latin typeface="Montserrat" pitchFamily="2" charset="77"/>
                      </a:endParaRPr>
                    </a:p>
                  </a:txBody>
                  <a:tcPr marL="100106" marR="100106" marT="50053" marB="50053" anchor="b">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pPr algn="l" fontAlgn="b"/>
                      <a:endParaRPr lang="en-US" sz="1400" b="0" i="0" u="none" strike="noStrike">
                        <a:solidFill>
                          <a:srgbClr val="000000"/>
                        </a:solidFill>
                        <a:effectLst/>
                        <a:latin typeface="Arial" panose="020B0604020202020204" pitchFamily="34" charset="0"/>
                      </a:endParaRPr>
                    </a:p>
                  </a:txBody>
                  <a:tcPr/>
                </a:tc>
                <a:tc>
                  <a:txBody>
                    <a:bodyPr/>
                    <a:lstStyle/>
                    <a:p>
                      <a:pPr algn="l" fontAlgn="b"/>
                      <a:r>
                        <a:rPr lang="en-US" sz="1400" b="0" i="0" u="none" strike="noStrike" dirty="0">
                          <a:solidFill>
                            <a:srgbClr val="000000"/>
                          </a:solidFill>
                          <a:effectLst/>
                          <a:latin typeface="Montserrat" pitchFamily="2" charset="77"/>
                        </a:rPr>
                        <a:t> </a:t>
                      </a:r>
                    </a:p>
                  </a:txBody>
                  <a:tcPr marL="7945" marR="7945" marT="7945"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dirty="0">
                          <a:solidFill>
                            <a:srgbClr val="000000"/>
                          </a:solidFill>
                          <a:effectLst/>
                          <a:latin typeface="Montserrat" pitchFamily="2" charset="77"/>
                        </a:rPr>
                        <a:t> </a:t>
                      </a:r>
                    </a:p>
                  </a:txBody>
                  <a:tcPr marL="7945" marR="7945" marT="7945"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5147583"/>
                  </a:ext>
                </a:extLst>
              </a:tr>
              <a:tr h="328921">
                <a:tc gridSpan="11">
                  <a:txBody>
                    <a:bodyPr/>
                    <a:lstStyle/>
                    <a:p>
                      <a:pPr algn="ctr" fontAlgn="ctr"/>
                      <a:r>
                        <a:rPr lang="en-US" sz="1500" b="1" i="0" u="none" strike="noStrike" dirty="0">
                          <a:solidFill>
                            <a:srgbClr val="000000"/>
                          </a:solidFill>
                          <a:effectLst/>
                          <a:latin typeface="Montserrat" pitchFamily="2" charset="77"/>
                        </a:rPr>
                        <a:t>12 Deadliest Cancers World-Wide (</a:t>
                      </a:r>
                      <a:r>
                        <a:rPr lang="en-US" sz="1500" b="1" i="0" u="none" strike="noStrike" dirty="0">
                          <a:solidFill>
                            <a:srgbClr val="000000"/>
                          </a:solidFill>
                          <a:effectLst/>
                          <a:highlight>
                            <a:srgbClr val="80D7FC"/>
                          </a:highlight>
                          <a:latin typeface="Montserrat" pitchFamily="2" charset="77"/>
                        </a:rPr>
                        <a:t>Decoy Targets</a:t>
                      </a:r>
                      <a:r>
                        <a:rPr lang="en-US" sz="1500" b="1" i="0" u="none" strike="noStrike" dirty="0">
                          <a:solidFill>
                            <a:srgbClr val="000000"/>
                          </a:solidFill>
                          <a:effectLst/>
                          <a:latin typeface="Montserrat" pitchFamily="2" charset="77"/>
                        </a:rPr>
                        <a:t>)</a:t>
                      </a:r>
                    </a:p>
                  </a:txBody>
                  <a:tcPr marL="100106" marR="100106" marT="50053" marB="50053"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61869706"/>
                  </a:ext>
                </a:extLst>
              </a:tr>
              <a:tr h="462396">
                <a:tc>
                  <a:txBody>
                    <a:bodyPr/>
                    <a:lstStyle/>
                    <a:p>
                      <a:pPr algn="l" fontAlgn="b"/>
                      <a:endParaRPr lang="en-US" sz="1200" b="0" i="0" u="none" strike="noStrike" dirty="0">
                        <a:solidFill>
                          <a:srgbClr val="000000"/>
                        </a:solidFill>
                        <a:effectLst/>
                        <a:latin typeface="Montserrat" pitchFamily="2" charset="77"/>
                      </a:endParaRPr>
                    </a:p>
                  </a:txBody>
                  <a:tcPr marL="7945" marR="7945" marT="7945"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US" sz="1200" b="0" i="0" u="none" strike="noStrike" dirty="0">
                        <a:solidFill>
                          <a:srgbClr val="000000"/>
                        </a:solidFill>
                        <a:effectLst/>
                        <a:latin typeface="Montserrat" pitchFamily="2" charset="77"/>
                      </a:endParaRPr>
                    </a:p>
                  </a:txBody>
                  <a:tcPr marL="7945" marR="7945" marT="7945"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ctr"/>
                      <a:endParaRPr lang="en-US" sz="1200" b="1" i="0" u="none" strike="noStrike" dirty="0">
                        <a:solidFill>
                          <a:srgbClr val="000000"/>
                        </a:solidFill>
                        <a:effectLst/>
                        <a:latin typeface="Montserrat" pitchFamily="2" charset="77"/>
                      </a:endParaRPr>
                    </a:p>
                  </a:txBody>
                  <a:tcPr marL="7945" marR="7945" marT="7945" marB="0" anchor="ctr">
                    <a:lnL>
                      <a:noFill/>
                    </a:lnL>
                    <a:lnR>
                      <a:noFill/>
                    </a:lnR>
                    <a:lnT w="12700" cap="flat" cmpd="sng" algn="ctr">
                      <a:solidFill>
                        <a:srgbClr val="000000"/>
                      </a:solidFill>
                      <a:prstDash val="solid"/>
                      <a:round/>
                      <a:headEnd type="none" w="med" len="med"/>
                      <a:tailEnd type="none" w="med" len="med"/>
                    </a:lnT>
                    <a:lnB>
                      <a:noFill/>
                    </a:lnB>
                    <a:noFill/>
                  </a:tcPr>
                </a:tc>
                <a:tc gridSpan="3">
                  <a:txBody>
                    <a:bodyPr/>
                    <a:lstStyle/>
                    <a:p>
                      <a:pPr algn="ctr" fontAlgn="ctr"/>
                      <a:r>
                        <a:rPr lang="en-US" sz="1200" b="1" i="0" u="none" strike="noStrike" dirty="0">
                          <a:solidFill>
                            <a:srgbClr val="000000"/>
                          </a:solidFill>
                          <a:effectLst/>
                          <a:latin typeface="Montserrat" pitchFamily="2" charset="77"/>
                        </a:rPr>
                        <a:t>% of Yearly Deaths</a:t>
                      </a:r>
                    </a:p>
                  </a:txBody>
                  <a:tcPr marL="100106" marR="100106" marT="50053" marB="50053"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ctr" fontAlgn="ctr"/>
                      <a:r>
                        <a:rPr lang="en-US" sz="1400" b="1" i="0" u="none" strike="noStrike">
                          <a:solidFill>
                            <a:srgbClr val="000000"/>
                          </a:solidFill>
                          <a:effectLst/>
                          <a:latin typeface="Arial" panose="020B0604020202020204" pitchFamily="34" charset="0"/>
                        </a:rPr>
                        <a:t>% of Yearly Deaths</a:t>
                      </a:r>
                    </a:p>
                  </a:txBody>
                  <a:tcPr/>
                </a:tc>
                <a:tc hMerge="1">
                  <a:txBody>
                    <a:bodyPr/>
                    <a:lstStyle/>
                    <a:p>
                      <a:endParaRPr lang="en-US"/>
                    </a:p>
                  </a:txBody>
                  <a:tcPr/>
                </a:tc>
                <a:tc gridSpan="2">
                  <a:txBody>
                    <a:bodyPr/>
                    <a:lstStyle/>
                    <a:p>
                      <a:pPr algn="l" fontAlgn="ctr"/>
                      <a:r>
                        <a:rPr lang="en-US" sz="1200" b="0" i="0" u="none" strike="noStrike" dirty="0">
                          <a:solidFill>
                            <a:srgbClr val="000000"/>
                          </a:solidFill>
                          <a:effectLst/>
                          <a:latin typeface="Montserrat" pitchFamily="2" charset="77"/>
                        </a:rPr>
                        <a:t> </a:t>
                      </a:r>
                    </a:p>
                  </a:txBody>
                  <a:tcPr marL="100106" marR="100106" marT="50053" marB="50053" anchor="ctr">
                    <a:lnL>
                      <a:noFill/>
                    </a:lnL>
                    <a:lnR>
                      <a:noFill/>
                    </a:lnR>
                    <a:lnB w="12700" cap="flat" cmpd="sng" algn="ctr">
                      <a:solidFill>
                        <a:srgbClr val="000000"/>
                      </a:solidFill>
                      <a:prstDash val="solid"/>
                      <a:round/>
                      <a:headEnd type="none" w="med" len="med"/>
                      <a:tailEnd type="none" w="med" len="med"/>
                    </a:lnB>
                    <a:noFill/>
                  </a:tcPr>
                </a:tc>
                <a:tc hMerge="1">
                  <a:txBody>
                    <a:bodyPr/>
                    <a:lstStyle/>
                    <a:p>
                      <a:pPr algn="l" fontAlgn="ctr"/>
                      <a:endParaRPr lang="en-US" sz="1100" b="0" i="0" u="none" strike="noStrike">
                        <a:solidFill>
                          <a:srgbClr val="000000"/>
                        </a:solidFill>
                        <a:effectLst/>
                        <a:latin typeface="Arial" panose="020B0604020202020204" pitchFamily="34" charset="0"/>
                      </a:endParaRPr>
                    </a:p>
                  </a:txBody>
                  <a:tcPr/>
                </a:tc>
                <a:tc gridSpan="3">
                  <a:txBody>
                    <a:bodyPr/>
                    <a:lstStyle/>
                    <a:p>
                      <a:pPr algn="ctr" fontAlgn="ctr"/>
                      <a:r>
                        <a:rPr lang="en-US" sz="1200" b="1" i="0" u="none" strike="noStrike" dirty="0">
                          <a:solidFill>
                            <a:srgbClr val="000000"/>
                          </a:solidFill>
                          <a:effectLst/>
                          <a:latin typeface="Montserrat" pitchFamily="2" charset="77"/>
                        </a:rPr>
                        <a:t>% of Yearly Cases</a:t>
                      </a:r>
                      <a:endParaRPr lang="en-US" sz="1200" b="0" i="0" u="none" strike="noStrike" dirty="0">
                        <a:solidFill>
                          <a:srgbClr val="000000"/>
                        </a:solidFill>
                        <a:effectLst/>
                        <a:latin typeface="Montserrat" pitchFamily="2" charset="77"/>
                      </a:endParaRPr>
                    </a:p>
                  </a:txBody>
                  <a:tcPr marL="100106" marR="100106" marT="50053" marB="50053"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ctr" fontAlgn="ctr"/>
                      <a:r>
                        <a:rPr lang="en-US" sz="1400" b="1" i="0" u="none" strike="noStrike">
                          <a:solidFill>
                            <a:srgbClr val="000000"/>
                          </a:solidFill>
                          <a:effectLst/>
                          <a:latin typeface="Arial" panose="020B0604020202020204" pitchFamily="34" charset="0"/>
                        </a:rPr>
                        <a:t>% of Yearly Cases</a:t>
                      </a:r>
                    </a:p>
                  </a:txBody>
                  <a:tcPr/>
                </a:tc>
                <a:tc hMerge="1">
                  <a:txBody>
                    <a:bodyPr/>
                    <a:lstStyle/>
                    <a:p>
                      <a:endParaRPr lang="en-US"/>
                    </a:p>
                  </a:txBody>
                  <a:tcPr/>
                </a:tc>
                <a:extLst>
                  <a:ext uri="{0D108BD9-81ED-4DB2-BD59-A6C34878D82A}">
                    <a16:rowId xmlns:a16="http://schemas.microsoft.com/office/drawing/2014/main" val="4257043710"/>
                  </a:ext>
                </a:extLst>
              </a:tr>
              <a:tr h="278868">
                <a:tc>
                  <a:txBody>
                    <a:bodyPr/>
                    <a:lstStyle/>
                    <a:p>
                      <a:pPr algn="l" fontAlgn="ctr"/>
                      <a:r>
                        <a:rPr lang="en-US" sz="1200" b="0" i="0" u="none" strike="noStrike" dirty="0">
                          <a:solidFill>
                            <a:srgbClr val="000000"/>
                          </a:solidFill>
                          <a:effectLst/>
                          <a:latin typeface="Montserrat" pitchFamily="2" charset="77"/>
                        </a:rPr>
                        <a:t>1</a:t>
                      </a:r>
                    </a:p>
                  </a:txBody>
                  <a:tcPr marL="7945" marR="7945" marT="7945" marB="0" anchor="ctr">
                    <a:lnL>
                      <a:noFill/>
                    </a:lnL>
                    <a:lnR>
                      <a:noFill/>
                    </a:lnR>
                    <a:lnT>
                      <a:noFill/>
                    </a:lnT>
                    <a:lnB>
                      <a:noFill/>
                    </a:lnB>
                    <a:noFill/>
                  </a:tcPr>
                </a:tc>
                <a:tc>
                  <a:txBody>
                    <a:bodyPr/>
                    <a:lstStyle/>
                    <a:p>
                      <a:pPr algn="l" fontAlgn="ctr"/>
                      <a:r>
                        <a:rPr lang="en-US" sz="1200" b="0" i="0" u="none" strike="noStrike" dirty="0">
                          <a:solidFill>
                            <a:srgbClr val="000000"/>
                          </a:solidFill>
                          <a:effectLst/>
                          <a:latin typeface="Montserrat" pitchFamily="2" charset="77"/>
                        </a:rPr>
                        <a:t>Lung</a:t>
                      </a:r>
                    </a:p>
                  </a:txBody>
                  <a:tcPr marL="7945" marR="7945" marT="7945" marB="0" anchor="ctr">
                    <a:lnL>
                      <a:noFill/>
                    </a:lnL>
                    <a:lnR>
                      <a:noFill/>
                    </a:lnR>
                    <a:lnT>
                      <a:noFill/>
                    </a:lnT>
                    <a:lnB>
                      <a:noFill/>
                    </a:lnB>
                    <a:noFill/>
                  </a:tcPr>
                </a:tc>
                <a:tc>
                  <a:txBody>
                    <a:bodyPr/>
                    <a:lstStyle/>
                    <a:p>
                      <a:pPr algn="l" fontAlgn="ctr"/>
                      <a:endParaRPr lang="en-US" sz="1200" b="0" i="0" u="none" strike="noStrike" dirty="0">
                        <a:solidFill>
                          <a:srgbClr val="000000"/>
                        </a:solidFill>
                        <a:effectLst/>
                        <a:latin typeface="Montserrat" pitchFamily="2" charset="77"/>
                      </a:endParaRPr>
                    </a:p>
                  </a:txBody>
                  <a:tcPr marL="7945" marR="7945" marT="7945" marB="0" anchor="ctr">
                    <a:lnL>
                      <a:noFill/>
                    </a:lnL>
                    <a:lnR>
                      <a:noFill/>
                    </a:lnR>
                    <a:lnT>
                      <a:noFill/>
                    </a:lnT>
                    <a:lnB>
                      <a:noFill/>
                    </a:lnB>
                    <a:noFill/>
                  </a:tcPr>
                </a:tc>
                <a:tc gridSpan="3">
                  <a:txBody>
                    <a:bodyPr/>
                    <a:lstStyle/>
                    <a:p>
                      <a:pPr algn="ctr" fontAlgn="ctr"/>
                      <a:r>
                        <a:rPr lang="en-US" sz="1200" b="0" i="0" u="none" strike="noStrike" dirty="0">
                          <a:solidFill>
                            <a:srgbClr val="000000"/>
                          </a:solidFill>
                          <a:effectLst/>
                          <a:latin typeface="Montserrat" pitchFamily="2" charset="77"/>
                        </a:rPr>
                        <a:t>18.4</a:t>
                      </a:r>
                    </a:p>
                  </a:txBody>
                  <a:tcPr marL="100106" marR="100106" marT="50053" marB="50053"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pPr algn="ctr" fontAlgn="ctr"/>
                      <a:r>
                        <a:rPr lang="en-US" sz="1400" b="0" i="0" u="none" strike="noStrike">
                          <a:solidFill>
                            <a:srgbClr val="000000"/>
                          </a:solidFill>
                          <a:effectLst/>
                          <a:latin typeface="Arial" panose="020B0604020202020204" pitchFamily="34" charset="0"/>
                        </a:rPr>
                        <a:t>18.4</a:t>
                      </a:r>
                    </a:p>
                  </a:txBody>
                  <a:tcPr/>
                </a:tc>
                <a:tc hMerge="1">
                  <a:txBody>
                    <a:bodyPr/>
                    <a:lstStyle/>
                    <a:p>
                      <a:endParaRPr lang="en-US"/>
                    </a:p>
                  </a:txBody>
                  <a:tcPr/>
                </a:tc>
                <a:tc gridSpan="2">
                  <a:txBody>
                    <a:bodyPr/>
                    <a:lstStyle/>
                    <a:p>
                      <a:pPr algn="l" fontAlgn="ctr"/>
                      <a:endParaRPr lang="en-US" sz="1200" b="0" i="0" u="none" strike="noStrike" dirty="0">
                        <a:solidFill>
                          <a:srgbClr val="000000"/>
                        </a:solidFill>
                        <a:effectLst/>
                        <a:latin typeface="Montserrat" pitchFamily="2" charset="77"/>
                      </a:endParaRPr>
                    </a:p>
                  </a:txBody>
                  <a:tcPr marL="100106" marR="100106" marT="50053" marB="50053"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pPr algn="l" fontAlgn="ctr"/>
                      <a:endParaRPr lang="en-US" sz="1100" b="0" i="0" u="none" strike="noStrike">
                        <a:solidFill>
                          <a:srgbClr val="000000"/>
                        </a:solidFill>
                        <a:effectLst/>
                        <a:latin typeface="Arial" panose="020B0604020202020204" pitchFamily="34" charset="0"/>
                      </a:endParaRPr>
                    </a:p>
                  </a:txBody>
                  <a:tcPr/>
                </a:tc>
                <a:tc gridSpan="3">
                  <a:txBody>
                    <a:bodyPr/>
                    <a:lstStyle/>
                    <a:p>
                      <a:pPr algn="ctr" fontAlgn="ctr"/>
                      <a:r>
                        <a:rPr lang="en-US" sz="1200" b="0" i="0" u="none" strike="noStrike" dirty="0">
                          <a:solidFill>
                            <a:srgbClr val="000000"/>
                          </a:solidFill>
                          <a:effectLst/>
                          <a:latin typeface="Montserrat" pitchFamily="2" charset="77"/>
                        </a:rPr>
                        <a:t>11.6</a:t>
                      </a:r>
                    </a:p>
                  </a:txBody>
                  <a:tcPr marL="100106" marR="100106" marT="50053" marB="50053"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pPr algn="ctr" fontAlgn="ctr"/>
                      <a:r>
                        <a:rPr lang="en-US" sz="1400" b="0" i="0" u="none" strike="noStrike">
                          <a:solidFill>
                            <a:srgbClr val="000000"/>
                          </a:solidFill>
                          <a:effectLst/>
                          <a:latin typeface="Arial" panose="020B0604020202020204" pitchFamily="34" charset="0"/>
                        </a:rPr>
                        <a:t>11.6</a:t>
                      </a:r>
                    </a:p>
                  </a:txBody>
                  <a:tcPr/>
                </a:tc>
                <a:tc hMerge="1">
                  <a:txBody>
                    <a:bodyPr/>
                    <a:lstStyle/>
                    <a:p>
                      <a:endParaRPr lang="en-US"/>
                    </a:p>
                  </a:txBody>
                  <a:tcPr/>
                </a:tc>
                <a:extLst>
                  <a:ext uri="{0D108BD9-81ED-4DB2-BD59-A6C34878D82A}">
                    <a16:rowId xmlns:a16="http://schemas.microsoft.com/office/drawing/2014/main" val="1042669160"/>
                  </a:ext>
                </a:extLst>
              </a:tr>
              <a:tr h="278868">
                <a:tc>
                  <a:txBody>
                    <a:bodyPr/>
                    <a:lstStyle/>
                    <a:p>
                      <a:pPr algn="l" fontAlgn="ctr"/>
                      <a:r>
                        <a:rPr lang="en-US" sz="1200" b="1" i="0" u="none" strike="noStrike" dirty="0">
                          <a:solidFill>
                            <a:srgbClr val="000000"/>
                          </a:solidFill>
                          <a:effectLst/>
                          <a:latin typeface="Montserrat" pitchFamily="2" charset="77"/>
                        </a:rPr>
                        <a:t>2</a:t>
                      </a:r>
                    </a:p>
                  </a:txBody>
                  <a:tcPr marL="7945" marR="7945" marT="7945" marB="0" anchor="ctr">
                    <a:lnL>
                      <a:noFill/>
                    </a:lnL>
                    <a:lnR>
                      <a:noFill/>
                    </a:lnR>
                    <a:lnT>
                      <a:noFill/>
                    </a:lnT>
                    <a:lnB>
                      <a:noFill/>
                    </a:lnB>
                    <a:solidFill>
                      <a:schemeClr val="accent1">
                        <a:lumMod val="40000"/>
                        <a:lumOff val="60000"/>
                      </a:schemeClr>
                    </a:solidFill>
                  </a:tcPr>
                </a:tc>
                <a:tc>
                  <a:txBody>
                    <a:bodyPr/>
                    <a:lstStyle/>
                    <a:p>
                      <a:pPr algn="l" fontAlgn="ctr"/>
                      <a:r>
                        <a:rPr lang="en-US" sz="1200" b="1" i="0" u="none" strike="noStrike" dirty="0">
                          <a:solidFill>
                            <a:srgbClr val="000000"/>
                          </a:solidFill>
                          <a:effectLst/>
                          <a:latin typeface="Montserrat" pitchFamily="2" charset="77"/>
                        </a:rPr>
                        <a:t>Colorectal</a:t>
                      </a:r>
                    </a:p>
                  </a:txBody>
                  <a:tcPr marL="7945" marR="7945" marT="7945" marB="0" anchor="ctr">
                    <a:lnL>
                      <a:noFill/>
                    </a:lnL>
                    <a:lnR>
                      <a:noFill/>
                    </a:lnR>
                    <a:lnT>
                      <a:noFill/>
                    </a:lnT>
                    <a:lnB>
                      <a:noFill/>
                    </a:lnB>
                    <a:solidFill>
                      <a:schemeClr val="accent1">
                        <a:lumMod val="40000"/>
                        <a:lumOff val="60000"/>
                      </a:schemeClr>
                    </a:solidFill>
                  </a:tcPr>
                </a:tc>
                <a:tc>
                  <a:txBody>
                    <a:bodyPr/>
                    <a:lstStyle/>
                    <a:p>
                      <a:pPr algn="l" fontAlgn="ctr"/>
                      <a:endParaRPr lang="en-US" sz="1200" b="1" i="0" u="none" strike="noStrike" dirty="0">
                        <a:solidFill>
                          <a:srgbClr val="000000"/>
                        </a:solidFill>
                        <a:effectLst/>
                        <a:latin typeface="Montserrat" pitchFamily="2" charset="77"/>
                      </a:endParaRPr>
                    </a:p>
                  </a:txBody>
                  <a:tcPr marL="7945" marR="7945" marT="7945" marB="0" anchor="ctr">
                    <a:lnL>
                      <a:noFill/>
                    </a:lnL>
                    <a:lnR>
                      <a:noFill/>
                    </a:lnR>
                    <a:lnT>
                      <a:noFill/>
                    </a:lnT>
                    <a:lnB>
                      <a:noFill/>
                    </a:lnB>
                    <a:solidFill>
                      <a:schemeClr val="accent1">
                        <a:lumMod val="40000"/>
                        <a:lumOff val="60000"/>
                      </a:schemeClr>
                    </a:solidFill>
                  </a:tcPr>
                </a:tc>
                <a:tc gridSpan="3">
                  <a:txBody>
                    <a:bodyPr/>
                    <a:lstStyle/>
                    <a:p>
                      <a:pPr algn="ctr" fontAlgn="ctr"/>
                      <a:r>
                        <a:rPr lang="en-US" sz="1200" b="1" i="0" u="none" strike="noStrike" dirty="0">
                          <a:solidFill>
                            <a:srgbClr val="000000"/>
                          </a:solidFill>
                          <a:effectLst/>
                          <a:latin typeface="Montserrat" pitchFamily="2" charset="77"/>
                        </a:rPr>
                        <a:t>9.0</a:t>
                      </a:r>
                    </a:p>
                  </a:txBody>
                  <a:tcPr marL="100106" marR="100106" marT="50053" marB="50053" anchor="ctr">
                    <a:lnL>
                      <a:noFill/>
                    </a:lnL>
                    <a:lnR>
                      <a:noFill/>
                    </a:lnR>
                    <a:lnT>
                      <a:noFill/>
                    </a:lnT>
                    <a:lnB>
                      <a:noFill/>
                    </a:lnB>
                    <a:solidFill>
                      <a:schemeClr val="accent1">
                        <a:lumMod val="40000"/>
                        <a:lumOff val="60000"/>
                      </a:schemeClr>
                    </a:solidFill>
                  </a:tcPr>
                </a:tc>
                <a:tc hMerge="1">
                  <a:txBody>
                    <a:bodyPr/>
                    <a:lstStyle/>
                    <a:p>
                      <a:pPr algn="ctr" fontAlgn="ctr"/>
                      <a:r>
                        <a:rPr lang="en-US" sz="1400" b="1" i="0" u="none" strike="noStrike">
                          <a:solidFill>
                            <a:srgbClr val="000000"/>
                          </a:solidFill>
                          <a:effectLst/>
                          <a:latin typeface="Arial" panose="020B0604020202020204" pitchFamily="34" charset="0"/>
                        </a:rPr>
                        <a:t>9.0</a:t>
                      </a:r>
                    </a:p>
                  </a:txBody>
                  <a:tcPr/>
                </a:tc>
                <a:tc hMerge="1">
                  <a:txBody>
                    <a:bodyPr/>
                    <a:lstStyle/>
                    <a:p>
                      <a:endParaRPr lang="en-US"/>
                    </a:p>
                  </a:txBody>
                  <a:tcPr/>
                </a:tc>
                <a:tc gridSpan="2">
                  <a:txBody>
                    <a:bodyPr/>
                    <a:lstStyle/>
                    <a:p>
                      <a:pPr algn="l" fontAlgn="ctr"/>
                      <a:endParaRPr lang="en-US" sz="1200" b="0" i="0" u="none" strike="noStrike" dirty="0">
                        <a:solidFill>
                          <a:srgbClr val="000000"/>
                        </a:solidFill>
                        <a:effectLst/>
                        <a:latin typeface="Montserrat" pitchFamily="2" charset="77"/>
                      </a:endParaRPr>
                    </a:p>
                  </a:txBody>
                  <a:tcPr marL="100106" marR="100106" marT="50053" marB="50053" anchor="ctr">
                    <a:lnL>
                      <a:noFill/>
                    </a:lnL>
                    <a:lnR>
                      <a:noFill/>
                    </a:lnR>
                    <a:lnT>
                      <a:noFill/>
                    </a:lnT>
                    <a:lnB>
                      <a:noFill/>
                    </a:lnB>
                    <a:solidFill>
                      <a:schemeClr val="accent1">
                        <a:lumMod val="40000"/>
                        <a:lumOff val="60000"/>
                      </a:schemeClr>
                    </a:solidFill>
                  </a:tcPr>
                </a:tc>
                <a:tc hMerge="1">
                  <a:txBody>
                    <a:bodyPr/>
                    <a:lstStyle/>
                    <a:p>
                      <a:pPr algn="l" fontAlgn="ctr"/>
                      <a:endParaRPr lang="en-US" sz="1100" b="0" i="0" u="none" strike="noStrike">
                        <a:solidFill>
                          <a:srgbClr val="000000"/>
                        </a:solidFill>
                        <a:effectLst/>
                        <a:latin typeface="Arial" panose="020B0604020202020204" pitchFamily="34" charset="0"/>
                      </a:endParaRPr>
                    </a:p>
                  </a:txBody>
                  <a:tcPr/>
                </a:tc>
                <a:tc gridSpan="3">
                  <a:txBody>
                    <a:bodyPr/>
                    <a:lstStyle/>
                    <a:p>
                      <a:pPr algn="ctr" fontAlgn="ctr"/>
                      <a:r>
                        <a:rPr lang="en-US" sz="1200" b="1" i="0" u="none" strike="noStrike" dirty="0">
                          <a:solidFill>
                            <a:srgbClr val="000000"/>
                          </a:solidFill>
                          <a:effectLst/>
                          <a:latin typeface="Montserrat" pitchFamily="2" charset="77"/>
                        </a:rPr>
                        <a:t>10.0</a:t>
                      </a:r>
                      <a:endParaRPr lang="en-US" sz="1200" b="0" i="0" u="none" strike="noStrike" dirty="0">
                        <a:solidFill>
                          <a:srgbClr val="000000"/>
                        </a:solidFill>
                        <a:effectLst/>
                        <a:latin typeface="Montserrat" pitchFamily="2" charset="77"/>
                      </a:endParaRPr>
                    </a:p>
                  </a:txBody>
                  <a:tcPr marL="100106" marR="100106" marT="50053" marB="50053" anchor="ctr">
                    <a:lnL>
                      <a:noFill/>
                    </a:lnL>
                    <a:lnR>
                      <a:noFill/>
                    </a:lnR>
                    <a:lnT>
                      <a:noFill/>
                    </a:lnT>
                    <a:lnB>
                      <a:noFill/>
                    </a:lnB>
                    <a:solidFill>
                      <a:schemeClr val="accent1">
                        <a:lumMod val="40000"/>
                        <a:lumOff val="60000"/>
                      </a:schemeClr>
                    </a:solidFill>
                  </a:tcPr>
                </a:tc>
                <a:tc hMerge="1">
                  <a:txBody>
                    <a:bodyPr/>
                    <a:lstStyle/>
                    <a:p>
                      <a:pPr algn="ctr" fontAlgn="ctr"/>
                      <a:r>
                        <a:rPr lang="en-US" sz="1400" b="1" i="0" u="none" strike="noStrike">
                          <a:solidFill>
                            <a:srgbClr val="000000"/>
                          </a:solidFill>
                          <a:effectLst/>
                          <a:latin typeface="Arial" panose="020B0604020202020204" pitchFamily="34" charset="0"/>
                        </a:rPr>
                        <a:t>10.0</a:t>
                      </a:r>
                    </a:p>
                  </a:txBody>
                  <a:tcPr/>
                </a:tc>
                <a:tc hMerge="1">
                  <a:txBody>
                    <a:bodyPr/>
                    <a:lstStyle/>
                    <a:p>
                      <a:endParaRPr lang="en-US"/>
                    </a:p>
                  </a:txBody>
                  <a:tcPr/>
                </a:tc>
                <a:extLst>
                  <a:ext uri="{0D108BD9-81ED-4DB2-BD59-A6C34878D82A}">
                    <a16:rowId xmlns:a16="http://schemas.microsoft.com/office/drawing/2014/main" val="2929136687"/>
                  </a:ext>
                </a:extLst>
              </a:tr>
              <a:tr h="278868">
                <a:tc>
                  <a:txBody>
                    <a:bodyPr/>
                    <a:lstStyle/>
                    <a:p>
                      <a:pPr algn="l" fontAlgn="ctr"/>
                      <a:r>
                        <a:rPr lang="en-US" sz="1200" b="0" i="0" u="none" strike="noStrike" dirty="0">
                          <a:solidFill>
                            <a:srgbClr val="000000"/>
                          </a:solidFill>
                          <a:effectLst/>
                          <a:latin typeface="Montserrat" pitchFamily="2" charset="77"/>
                        </a:rPr>
                        <a:t>3</a:t>
                      </a:r>
                    </a:p>
                  </a:txBody>
                  <a:tcPr marL="7945" marR="7945" marT="7945" marB="0" anchor="ctr">
                    <a:lnL>
                      <a:noFill/>
                    </a:lnL>
                    <a:lnR>
                      <a:noFill/>
                    </a:lnR>
                    <a:lnT>
                      <a:noFill/>
                    </a:lnT>
                    <a:lnB>
                      <a:noFill/>
                    </a:lnB>
                    <a:noFill/>
                  </a:tcPr>
                </a:tc>
                <a:tc>
                  <a:txBody>
                    <a:bodyPr/>
                    <a:lstStyle/>
                    <a:p>
                      <a:pPr algn="l" fontAlgn="ctr"/>
                      <a:r>
                        <a:rPr lang="en-US" sz="1200" b="0" i="0" u="none" strike="noStrike" dirty="0">
                          <a:solidFill>
                            <a:srgbClr val="000000"/>
                          </a:solidFill>
                          <a:effectLst/>
                          <a:latin typeface="Montserrat" pitchFamily="2" charset="77"/>
                        </a:rPr>
                        <a:t>Stomach</a:t>
                      </a:r>
                    </a:p>
                  </a:txBody>
                  <a:tcPr marL="7945" marR="7945" marT="7945" marB="0" anchor="ctr">
                    <a:lnL>
                      <a:noFill/>
                    </a:lnL>
                    <a:lnR>
                      <a:noFill/>
                    </a:lnR>
                    <a:lnT>
                      <a:noFill/>
                    </a:lnT>
                    <a:lnB>
                      <a:noFill/>
                    </a:lnB>
                    <a:noFill/>
                  </a:tcPr>
                </a:tc>
                <a:tc>
                  <a:txBody>
                    <a:bodyPr/>
                    <a:lstStyle/>
                    <a:p>
                      <a:pPr algn="l" fontAlgn="ctr"/>
                      <a:endParaRPr lang="en-US" sz="1200" b="0" i="0" u="none" strike="noStrike" dirty="0">
                        <a:solidFill>
                          <a:srgbClr val="000000"/>
                        </a:solidFill>
                        <a:effectLst/>
                        <a:latin typeface="Montserrat" pitchFamily="2" charset="77"/>
                      </a:endParaRPr>
                    </a:p>
                  </a:txBody>
                  <a:tcPr marL="7945" marR="7945" marT="7945" marB="0" anchor="ctr">
                    <a:lnL>
                      <a:noFill/>
                    </a:lnL>
                    <a:lnR>
                      <a:noFill/>
                    </a:lnR>
                    <a:lnT>
                      <a:noFill/>
                    </a:lnT>
                    <a:lnB>
                      <a:noFill/>
                    </a:lnB>
                    <a:noFill/>
                  </a:tcPr>
                </a:tc>
                <a:tc gridSpan="3">
                  <a:txBody>
                    <a:bodyPr/>
                    <a:lstStyle/>
                    <a:p>
                      <a:pPr algn="ctr" fontAlgn="ctr"/>
                      <a:r>
                        <a:rPr lang="en-US" sz="1200" b="0" i="0" u="none" strike="noStrike" dirty="0">
                          <a:solidFill>
                            <a:srgbClr val="000000"/>
                          </a:solidFill>
                          <a:effectLst/>
                          <a:latin typeface="Montserrat" pitchFamily="2" charset="77"/>
                        </a:rPr>
                        <a:t>8.2</a:t>
                      </a:r>
                    </a:p>
                  </a:txBody>
                  <a:tcPr marL="100106" marR="100106" marT="50053" marB="50053" anchor="ctr">
                    <a:lnL>
                      <a:noFill/>
                    </a:lnL>
                    <a:lnR>
                      <a:noFill/>
                    </a:lnR>
                    <a:lnT>
                      <a:noFill/>
                    </a:lnT>
                    <a:lnB>
                      <a:noFill/>
                    </a:lnB>
                    <a:noFill/>
                  </a:tcPr>
                </a:tc>
                <a:tc hMerge="1">
                  <a:txBody>
                    <a:bodyPr/>
                    <a:lstStyle/>
                    <a:p>
                      <a:pPr algn="ctr" fontAlgn="ctr"/>
                      <a:r>
                        <a:rPr lang="en-US" sz="1400" b="0" i="0" u="none" strike="noStrike">
                          <a:solidFill>
                            <a:srgbClr val="000000"/>
                          </a:solidFill>
                          <a:effectLst/>
                          <a:latin typeface="Arial" panose="020B0604020202020204" pitchFamily="34" charset="0"/>
                        </a:rPr>
                        <a:t>8.2</a:t>
                      </a:r>
                    </a:p>
                  </a:txBody>
                  <a:tcPr/>
                </a:tc>
                <a:tc hMerge="1">
                  <a:txBody>
                    <a:bodyPr/>
                    <a:lstStyle/>
                    <a:p>
                      <a:endParaRPr lang="en-US"/>
                    </a:p>
                  </a:txBody>
                  <a:tcPr/>
                </a:tc>
                <a:tc gridSpan="2">
                  <a:txBody>
                    <a:bodyPr/>
                    <a:lstStyle/>
                    <a:p>
                      <a:pPr algn="l" fontAlgn="ctr"/>
                      <a:endParaRPr lang="en-US" sz="1200" b="0" i="0" u="none" strike="noStrike" dirty="0">
                        <a:solidFill>
                          <a:srgbClr val="000000"/>
                        </a:solidFill>
                        <a:effectLst/>
                        <a:latin typeface="Montserrat" pitchFamily="2" charset="77"/>
                      </a:endParaRPr>
                    </a:p>
                  </a:txBody>
                  <a:tcPr marL="100106" marR="100106" marT="50053" marB="50053" anchor="ctr">
                    <a:lnL>
                      <a:noFill/>
                    </a:lnL>
                    <a:lnR>
                      <a:noFill/>
                    </a:lnR>
                    <a:lnT>
                      <a:noFill/>
                    </a:lnT>
                    <a:lnB>
                      <a:noFill/>
                    </a:lnB>
                    <a:noFill/>
                  </a:tcPr>
                </a:tc>
                <a:tc hMerge="1">
                  <a:txBody>
                    <a:bodyPr/>
                    <a:lstStyle/>
                    <a:p>
                      <a:pPr algn="l" fontAlgn="ctr"/>
                      <a:endParaRPr lang="en-US" sz="1100" b="0" i="0" u="none" strike="noStrike">
                        <a:solidFill>
                          <a:srgbClr val="000000"/>
                        </a:solidFill>
                        <a:effectLst/>
                        <a:latin typeface="Arial" panose="020B0604020202020204" pitchFamily="34" charset="0"/>
                      </a:endParaRPr>
                    </a:p>
                  </a:txBody>
                  <a:tcPr/>
                </a:tc>
                <a:tc gridSpan="3">
                  <a:txBody>
                    <a:bodyPr/>
                    <a:lstStyle/>
                    <a:p>
                      <a:pPr algn="ctr" fontAlgn="ctr"/>
                      <a:r>
                        <a:rPr lang="en-US" sz="1200" b="0" i="0" u="none" strike="noStrike" dirty="0">
                          <a:solidFill>
                            <a:srgbClr val="000000"/>
                          </a:solidFill>
                          <a:effectLst/>
                          <a:latin typeface="Montserrat" pitchFamily="2" charset="77"/>
                        </a:rPr>
                        <a:t>5.7</a:t>
                      </a:r>
                    </a:p>
                  </a:txBody>
                  <a:tcPr marL="100106" marR="100106" marT="50053" marB="50053" anchor="ctr">
                    <a:lnL>
                      <a:noFill/>
                    </a:lnL>
                    <a:lnR>
                      <a:noFill/>
                    </a:lnR>
                    <a:lnT>
                      <a:noFill/>
                    </a:lnT>
                    <a:lnB>
                      <a:noFill/>
                    </a:lnB>
                    <a:noFill/>
                  </a:tcPr>
                </a:tc>
                <a:tc hMerge="1">
                  <a:txBody>
                    <a:bodyPr/>
                    <a:lstStyle/>
                    <a:p>
                      <a:pPr algn="ctr" fontAlgn="ctr"/>
                      <a:r>
                        <a:rPr lang="en-US" sz="1400" b="0" i="0" u="none" strike="noStrike">
                          <a:solidFill>
                            <a:srgbClr val="000000"/>
                          </a:solidFill>
                          <a:effectLst/>
                          <a:latin typeface="Arial" panose="020B0604020202020204" pitchFamily="34" charset="0"/>
                        </a:rPr>
                        <a:t>5.7</a:t>
                      </a:r>
                    </a:p>
                  </a:txBody>
                  <a:tcPr/>
                </a:tc>
                <a:tc hMerge="1">
                  <a:txBody>
                    <a:bodyPr/>
                    <a:lstStyle/>
                    <a:p>
                      <a:endParaRPr lang="en-US"/>
                    </a:p>
                  </a:txBody>
                  <a:tcPr/>
                </a:tc>
                <a:extLst>
                  <a:ext uri="{0D108BD9-81ED-4DB2-BD59-A6C34878D82A}">
                    <a16:rowId xmlns:a16="http://schemas.microsoft.com/office/drawing/2014/main" val="3865931420"/>
                  </a:ext>
                </a:extLst>
              </a:tr>
              <a:tr h="278868">
                <a:tc>
                  <a:txBody>
                    <a:bodyPr/>
                    <a:lstStyle/>
                    <a:p>
                      <a:pPr algn="l" fontAlgn="ctr"/>
                      <a:r>
                        <a:rPr lang="en-US" sz="1200" b="1" i="0" u="none" strike="noStrike" dirty="0">
                          <a:solidFill>
                            <a:srgbClr val="000000"/>
                          </a:solidFill>
                          <a:effectLst/>
                          <a:latin typeface="Montserrat" pitchFamily="2" charset="77"/>
                        </a:rPr>
                        <a:t>4</a:t>
                      </a:r>
                    </a:p>
                  </a:txBody>
                  <a:tcPr marL="7945" marR="7945" marT="7945" marB="0" anchor="ctr">
                    <a:lnL>
                      <a:noFill/>
                    </a:lnL>
                    <a:lnR>
                      <a:noFill/>
                    </a:lnR>
                    <a:lnT>
                      <a:noFill/>
                    </a:lnT>
                    <a:lnB>
                      <a:noFill/>
                    </a:lnB>
                    <a:solidFill>
                      <a:schemeClr val="accent1">
                        <a:lumMod val="40000"/>
                        <a:lumOff val="60000"/>
                      </a:schemeClr>
                    </a:solidFill>
                  </a:tcPr>
                </a:tc>
                <a:tc>
                  <a:txBody>
                    <a:bodyPr/>
                    <a:lstStyle/>
                    <a:p>
                      <a:pPr algn="l" fontAlgn="ctr"/>
                      <a:r>
                        <a:rPr lang="en-US" sz="1200" b="1" i="0" u="none" strike="noStrike" dirty="0">
                          <a:solidFill>
                            <a:srgbClr val="000000"/>
                          </a:solidFill>
                          <a:effectLst/>
                          <a:latin typeface="Montserrat" pitchFamily="2" charset="77"/>
                        </a:rPr>
                        <a:t>Liver</a:t>
                      </a:r>
                    </a:p>
                  </a:txBody>
                  <a:tcPr marL="7945" marR="7945" marT="7945" marB="0" anchor="ctr">
                    <a:lnL>
                      <a:noFill/>
                    </a:lnL>
                    <a:lnR>
                      <a:noFill/>
                    </a:lnR>
                    <a:lnT>
                      <a:noFill/>
                    </a:lnT>
                    <a:lnB>
                      <a:noFill/>
                    </a:lnB>
                    <a:solidFill>
                      <a:schemeClr val="accent1">
                        <a:lumMod val="40000"/>
                        <a:lumOff val="60000"/>
                      </a:schemeClr>
                    </a:solidFill>
                  </a:tcPr>
                </a:tc>
                <a:tc>
                  <a:txBody>
                    <a:bodyPr/>
                    <a:lstStyle/>
                    <a:p>
                      <a:pPr algn="l" fontAlgn="ctr"/>
                      <a:endParaRPr lang="en-US" sz="1200" b="1" i="0" u="none" strike="noStrike" dirty="0">
                        <a:solidFill>
                          <a:srgbClr val="000000"/>
                        </a:solidFill>
                        <a:effectLst/>
                        <a:latin typeface="Montserrat" pitchFamily="2" charset="77"/>
                      </a:endParaRPr>
                    </a:p>
                  </a:txBody>
                  <a:tcPr marL="7945" marR="7945" marT="7945" marB="0" anchor="ctr">
                    <a:lnL>
                      <a:noFill/>
                    </a:lnL>
                    <a:lnR>
                      <a:noFill/>
                    </a:lnR>
                    <a:lnT>
                      <a:noFill/>
                    </a:lnT>
                    <a:lnB>
                      <a:noFill/>
                    </a:lnB>
                    <a:solidFill>
                      <a:schemeClr val="accent1">
                        <a:lumMod val="40000"/>
                        <a:lumOff val="60000"/>
                      </a:schemeClr>
                    </a:solidFill>
                  </a:tcPr>
                </a:tc>
                <a:tc gridSpan="3">
                  <a:txBody>
                    <a:bodyPr/>
                    <a:lstStyle/>
                    <a:p>
                      <a:pPr algn="ctr" fontAlgn="ctr"/>
                      <a:r>
                        <a:rPr lang="en-US" sz="1200" b="1" i="0" u="none" strike="noStrike" dirty="0">
                          <a:solidFill>
                            <a:srgbClr val="000000"/>
                          </a:solidFill>
                          <a:effectLst/>
                          <a:latin typeface="Montserrat" pitchFamily="2" charset="77"/>
                        </a:rPr>
                        <a:t>8.2</a:t>
                      </a:r>
                    </a:p>
                  </a:txBody>
                  <a:tcPr marL="100106" marR="100106" marT="50053" marB="50053" anchor="ctr">
                    <a:lnL>
                      <a:noFill/>
                    </a:lnL>
                    <a:lnR>
                      <a:noFill/>
                    </a:lnR>
                    <a:lnT>
                      <a:noFill/>
                    </a:lnT>
                    <a:lnB>
                      <a:noFill/>
                    </a:lnB>
                    <a:solidFill>
                      <a:schemeClr val="accent1">
                        <a:lumMod val="40000"/>
                        <a:lumOff val="60000"/>
                      </a:schemeClr>
                    </a:solidFill>
                  </a:tcPr>
                </a:tc>
                <a:tc hMerge="1">
                  <a:txBody>
                    <a:bodyPr/>
                    <a:lstStyle/>
                    <a:p>
                      <a:pPr algn="ctr" fontAlgn="ctr"/>
                      <a:r>
                        <a:rPr lang="en-US" sz="1400" b="1" i="0" u="none" strike="noStrike">
                          <a:solidFill>
                            <a:srgbClr val="000000"/>
                          </a:solidFill>
                          <a:effectLst/>
                          <a:latin typeface="Arial" panose="020B0604020202020204" pitchFamily="34" charset="0"/>
                        </a:rPr>
                        <a:t>8.2</a:t>
                      </a:r>
                    </a:p>
                  </a:txBody>
                  <a:tcPr/>
                </a:tc>
                <a:tc hMerge="1">
                  <a:txBody>
                    <a:bodyPr/>
                    <a:lstStyle/>
                    <a:p>
                      <a:endParaRPr lang="en-US"/>
                    </a:p>
                  </a:txBody>
                  <a:tcPr/>
                </a:tc>
                <a:tc gridSpan="2">
                  <a:txBody>
                    <a:bodyPr/>
                    <a:lstStyle/>
                    <a:p>
                      <a:pPr algn="l" fontAlgn="ctr"/>
                      <a:endParaRPr lang="en-US" sz="1200" b="0" i="0" u="none" strike="noStrike" dirty="0">
                        <a:solidFill>
                          <a:srgbClr val="000000"/>
                        </a:solidFill>
                        <a:effectLst/>
                        <a:latin typeface="Montserrat" pitchFamily="2" charset="77"/>
                      </a:endParaRPr>
                    </a:p>
                  </a:txBody>
                  <a:tcPr marL="100106" marR="100106" marT="50053" marB="50053" anchor="ctr">
                    <a:lnL>
                      <a:noFill/>
                    </a:lnL>
                    <a:lnR>
                      <a:noFill/>
                    </a:lnR>
                    <a:lnT>
                      <a:noFill/>
                    </a:lnT>
                    <a:lnB>
                      <a:noFill/>
                    </a:lnB>
                    <a:solidFill>
                      <a:schemeClr val="accent1">
                        <a:lumMod val="40000"/>
                        <a:lumOff val="60000"/>
                      </a:schemeClr>
                    </a:solidFill>
                  </a:tcPr>
                </a:tc>
                <a:tc hMerge="1">
                  <a:txBody>
                    <a:bodyPr/>
                    <a:lstStyle/>
                    <a:p>
                      <a:pPr algn="l" fontAlgn="ctr"/>
                      <a:endParaRPr lang="en-US" sz="1100" b="0" i="0" u="none" strike="noStrike">
                        <a:solidFill>
                          <a:srgbClr val="000000"/>
                        </a:solidFill>
                        <a:effectLst/>
                        <a:latin typeface="Arial" panose="020B0604020202020204" pitchFamily="34" charset="0"/>
                      </a:endParaRPr>
                    </a:p>
                  </a:txBody>
                  <a:tcPr/>
                </a:tc>
                <a:tc gridSpan="3">
                  <a:txBody>
                    <a:bodyPr/>
                    <a:lstStyle/>
                    <a:p>
                      <a:pPr algn="ctr" fontAlgn="ctr"/>
                      <a:r>
                        <a:rPr lang="en-US" sz="1200" b="1" i="0" u="none" strike="noStrike" dirty="0">
                          <a:solidFill>
                            <a:srgbClr val="000000"/>
                          </a:solidFill>
                          <a:effectLst/>
                          <a:latin typeface="Montserrat" pitchFamily="2" charset="77"/>
                        </a:rPr>
                        <a:t>4.7</a:t>
                      </a:r>
                      <a:endParaRPr lang="en-US" sz="1200" b="0" i="0" u="none" strike="noStrike" dirty="0">
                        <a:solidFill>
                          <a:srgbClr val="000000"/>
                        </a:solidFill>
                        <a:effectLst/>
                        <a:latin typeface="Montserrat" pitchFamily="2" charset="77"/>
                      </a:endParaRPr>
                    </a:p>
                  </a:txBody>
                  <a:tcPr marL="100106" marR="100106" marT="50053" marB="50053" anchor="ctr">
                    <a:lnL>
                      <a:noFill/>
                    </a:lnL>
                    <a:lnR>
                      <a:noFill/>
                    </a:lnR>
                    <a:lnT>
                      <a:noFill/>
                    </a:lnT>
                    <a:lnB>
                      <a:noFill/>
                    </a:lnB>
                    <a:solidFill>
                      <a:schemeClr val="accent1">
                        <a:lumMod val="40000"/>
                        <a:lumOff val="60000"/>
                      </a:schemeClr>
                    </a:solidFill>
                  </a:tcPr>
                </a:tc>
                <a:tc hMerge="1">
                  <a:txBody>
                    <a:bodyPr/>
                    <a:lstStyle/>
                    <a:p>
                      <a:pPr algn="ctr" fontAlgn="ctr"/>
                      <a:r>
                        <a:rPr lang="en-US" sz="1400" b="1" i="0" u="none" strike="noStrike">
                          <a:solidFill>
                            <a:srgbClr val="000000"/>
                          </a:solidFill>
                          <a:effectLst/>
                          <a:latin typeface="Arial" panose="020B0604020202020204" pitchFamily="34" charset="0"/>
                        </a:rPr>
                        <a:t>4.7</a:t>
                      </a:r>
                    </a:p>
                  </a:txBody>
                  <a:tcPr/>
                </a:tc>
                <a:tc hMerge="1">
                  <a:txBody>
                    <a:bodyPr/>
                    <a:lstStyle/>
                    <a:p>
                      <a:endParaRPr lang="en-US"/>
                    </a:p>
                  </a:txBody>
                  <a:tcPr/>
                </a:tc>
                <a:extLst>
                  <a:ext uri="{0D108BD9-81ED-4DB2-BD59-A6C34878D82A}">
                    <a16:rowId xmlns:a16="http://schemas.microsoft.com/office/drawing/2014/main" val="3296016388"/>
                  </a:ext>
                </a:extLst>
              </a:tr>
              <a:tr h="278868">
                <a:tc>
                  <a:txBody>
                    <a:bodyPr/>
                    <a:lstStyle/>
                    <a:p>
                      <a:pPr algn="l" fontAlgn="ctr"/>
                      <a:r>
                        <a:rPr lang="en-US" sz="1200" b="0" i="0" u="none" strike="noStrike" dirty="0">
                          <a:solidFill>
                            <a:srgbClr val="000000"/>
                          </a:solidFill>
                          <a:effectLst/>
                          <a:latin typeface="Montserrat" pitchFamily="2" charset="77"/>
                        </a:rPr>
                        <a:t>5</a:t>
                      </a:r>
                    </a:p>
                  </a:txBody>
                  <a:tcPr marL="7945" marR="7945" marT="7945" marB="0" anchor="ctr">
                    <a:lnL>
                      <a:noFill/>
                    </a:lnL>
                    <a:lnR>
                      <a:noFill/>
                    </a:lnR>
                    <a:lnT>
                      <a:noFill/>
                    </a:lnT>
                    <a:lnB>
                      <a:noFill/>
                    </a:lnB>
                    <a:noFill/>
                  </a:tcPr>
                </a:tc>
                <a:tc>
                  <a:txBody>
                    <a:bodyPr/>
                    <a:lstStyle/>
                    <a:p>
                      <a:pPr algn="l" fontAlgn="ctr"/>
                      <a:r>
                        <a:rPr lang="en-US" sz="1200" b="0" i="0" u="none" strike="noStrike" dirty="0">
                          <a:solidFill>
                            <a:srgbClr val="000000"/>
                          </a:solidFill>
                          <a:effectLst/>
                          <a:latin typeface="Montserrat" pitchFamily="2" charset="77"/>
                        </a:rPr>
                        <a:t>Breast</a:t>
                      </a:r>
                    </a:p>
                  </a:txBody>
                  <a:tcPr marL="7945" marR="7945" marT="7945" marB="0" anchor="ctr">
                    <a:lnL>
                      <a:noFill/>
                    </a:lnL>
                    <a:lnR>
                      <a:noFill/>
                    </a:lnR>
                    <a:lnT>
                      <a:noFill/>
                    </a:lnT>
                    <a:lnB>
                      <a:noFill/>
                    </a:lnB>
                    <a:noFill/>
                  </a:tcPr>
                </a:tc>
                <a:tc>
                  <a:txBody>
                    <a:bodyPr/>
                    <a:lstStyle/>
                    <a:p>
                      <a:pPr algn="l" fontAlgn="ctr"/>
                      <a:endParaRPr lang="en-US" sz="1200" b="0" i="0" u="none" strike="noStrike" dirty="0">
                        <a:solidFill>
                          <a:srgbClr val="000000"/>
                        </a:solidFill>
                        <a:effectLst/>
                        <a:latin typeface="Montserrat" pitchFamily="2" charset="77"/>
                      </a:endParaRPr>
                    </a:p>
                  </a:txBody>
                  <a:tcPr marL="7945" marR="7945" marT="7945" marB="0" anchor="ctr">
                    <a:lnL>
                      <a:noFill/>
                    </a:lnL>
                    <a:lnR>
                      <a:noFill/>
                    </a:lnR>
                    <a:lnT>
                      <a:noFill/>
                    </a:lnT>
                    <a:lnB>
                      <a:noFill/>
                    </a:lnB>
                    <a:noFill/>
                  </a:tcPr>
                </a:tc>
                <a:tc gridSpan="3">
                  <a:txBody>
                    <a:bodyPr/>
                    <a:lstStyle/>
                    <a:p>
                      <a:pPr algn="ctr" fontAlgn="ctr"/>
                      <a:r>
                        <a:rPr lang="en-US" sz="1200" b="0" i="0" u="none" strike="noStrike" dirty="0">
                          <a:solidFill>
                            <a:srgbClr val="000000"/>
                          </a:solidFill>
                          <a:effectLst/>
                          <a:latin typeface="Montserrat" pitchFamily="2" charset="77"/>
                        </a:rPr>
                        <a:t>6.6</a:t>
                      </a:r>
                    </a:p>
                  </a:txBody>
                  <a:tcPr marL="100106" marR="100106" marT="50053" marB="50053" anchor="ctr">
                    <a:lnL>
                      <a:noFill/>
                    </a:lnL>
                    <a:lnR>
                      <a:noFill/>
                    </a:lnR>
                    <a:lnT>
                      <a:noFill/>
                    </a:lnT>
                    <a:lnB>
                      <a:noFill/>
                    </a:lnB>
                    <a:noFill/>
                  </a:tcPr>
                </a:tc>
                <a:tc hMerge="1">
                  <a:txBody>
                    <a:bodyPr/>
                    <a:lstStyle/>
                    <a:p>
                      <a:pPr algn="ctr" fontAlgn="ctr"/>
                      <a:r>
                        <a:rPr lang="en-US" sz="1400" b="0" i="0" u="none" strike="noStrike">
                          <a:solidFill>
                            <a:srgbClr val="000000"/>
                          </a:solidFill>
                          <a:effectLst/>
                          <a:latin typeface="Arial" panose="020B0604020202020204" pitchFamily="34" charset="0"/>
                        </a:rPr>
                        <a:t>6.6</a:t>
                      </a:r>
                    </a:p>
                  </a:txBody>
                  <a:tcPr/>
                </a:tc>
                <a:tc hMerge="1">
                  <a:txBody>
                    <a:bodyPr/>
                    <a:lstStyle/>
                    <a:p>
                      <a:endParaRPr lang="en-US"/>
                    </a:p>
                  </a:txBody>
                  <a:tcPr/>
                </a:tc>
                <a:tc gridSpan="2">
                  <a:txBody>
                    <a:bodyPr/>
                    <a:lstStyle/>
                    <a:p>
                      <a:pPr algn="l" fontAlgn="ctr"/>
                      <a:endParaRPr lang="en-US" sz="1200" b="0" i="0" u="none" strike="noStrike" dirty="0">
                        <a:solidFill>
                          <a:srgbClr val="000000"/>
                        </a:solidFill>
                        <a:effectLst/>
                        <a:latin typeface="Montserrat" pitchFamily="2" charset="77"/>
                      </a:endParaRPr>
                    </a:p>
                  </a:txBody>
                  <a:tcPr marL="100106" marR="100106" marT="50053" marB="50053" anchor="ctr">
                    <a:lnL>
                      <a:noFill/>
                    </a:lnL>
                    <a:lnR>
                      <a:noFill/>
                    </a:lnR>
                    <a:lnT>
                      <a:noFill/>
                    </a:lnT>
                    <a:lnB>
                      <a:noFill/>
                    </a:lnB>
                    <a:noFill/>
                  </a:tcPr>
                </a:tc>
                <a:tc hMerge="1">
                  <a:txBody>
                    <a:bodyPr/>
                    <a:lstStyle/>
                    <a:p>
                      <a:pPr algn="l" fontAlgn="ctr"/>
                      <a:endParaRPr lang="en-US" sz="1100" b="0" i="0" u="none" strike="noStrike">
                        <a:solidFill>
                          <a:srgbClr val="000000"/>
                        </a:solidFill>
                        <a:effectLst/>
                        <a:latin typeface="Arial" panose="020B0604020202020204" pitchFamily="34" charset="0"/>
                      </a:endParaRPr>
                    </a:p>
                  </a:txBody>
                  <a:tcPr/>
                </a:tc>
                <a:tc gridSpan="3">
                  <a:txBody>
                    <a:bodyPr/>
                    <a:lstStyle/>
                    <a:p>
                      <a:pPr algn="ctr" fontAlgn="ctr"/>
                      <a:r>
                        <a:rPr lang="en-US" sz="1200" b="0" i="0" u="none" strike="noStrike" dirty="0">
                          <a:solidFill>
                            <a:srgbClr val="000000"/>
                          </a:solidFill>
                          <a:effectLst/>
                          <a:latin typeface="Montserrat" pitchFamily="2" charset="77"/>
                        </a:rPr>
                        <a:t>11.6</a:t>
                      </a:r>
                    </a:p>
                  </a:txBody>
                  <a:tcPr marL="100106" marR="100106" marT="50053" marB="50053" anchor="ctr">
                    <a:lnL>
                      <a:noFill/>
                    </a:lnL>
                    <a:lnR>
                      <a:noFill/>
                    </a:lnR>
                    <a:lnT>
                      <a:noFill/>
                    </a:lnT>
                    <a:lnB>
                      <a:noFill/>
                    </a:lnB>
                    <a:noFill/>
                  </a:tcPr>
                </a:tc>
                <a:tc hMerge="1">
                  <a:txBody>
                    <a:bodyPr/>
                    <a:lstStyle/>
                    <a:p>
                      <a:pPr algn="ctr" fontAlgn="ctr"/>
                      <a:r>
                        <a:rPr lang="en-US" sz="1400" b="0" i="0" u="none" strike="noStrike">
                          <a:solidFill>
                            <a:srgbClr val="000000"/>
                          </a:solidFill>
                          <a:effectLst/>
                          <a:latin typeface="Arial" panose="020B0604020202020204" pitchFamily="34" charset="0"/>
                        </a:rPr>
                        <a:t>11.6</a:t>
                      </a:r>
                    </a:p>
                  </a:txBody>
                  <a:tcPr/>
                </a:tc>
                <a:tc hMerge="1">
                  <a:txBody>
                    <a:bodyPr/>
                    <a:lstStyle/>
                    <a:p>
                      <a:endParaRPr lang="en-US"/>
                    </a:p>
                  </a:txBody>
                  <a:tcPr/>
                </a:tc>
                <a:extLst>
                  <a:ext uri="{0D108BD9-81ED-4DB2-BD59-A6C34878D82A}">
                    <a16:rowId xmlns:a16="http://schemas.microsoft.com/office/drawing/2014/main" val="412629583"/>
                  </a:ext>
                </a:extLst>
              </a:tr>
              <a:tr h="278868">
                <a:tc>
                  <a:txBody>
                    <a:bodyPr/>
                    <a:lstStyle/>
                    <a:p>
                      <a:pPr algn="l" fontAlgn="ctr"/>
                      <a:r>
                        <a:rPr lang="en-US" sz="1200" b="0" i="0" u="none" strike="noStrike" dirty="0">
                          <a:solidFill>
                            <a:srgbClr val="000000"/>
                          </a:solidFill>
                          <a:effectLst/>
                          <a:latin typeface="Montserrat" pitchFamily="2" charset="77"/>
                        </a:rPr>
                        <a:t>6</a:t>
                      </a:r>
                    </a:p>
                  </a:txBody>
                  <a:tcPr marL="7945" marR="7945" marT="7945" marB="0" anchor="ctr">
                    <a:lnL>
                      <a:noFill/>
                    </a:lnL>
                    <a:lnR>
                      <a:noFill/>
                    </a:lnR>
                    <a:lnT>
                      <a:noFill/>
                    </a:lnT>
                    <a:lnB>
                      <a:noFill/>
                    </a:lnB>
                    <a:noFill/>
                  </a:tcPr>
                </a:tc>
                <a:tc>
                  <a:txBody>
                    <a:bodyPr/>
                    <a:lstStyle/>
                    <a:p>
                      <a:pPr algn="l" fontAlgn="ctr"/>
                      <a:r>
                        <a:rPr lang="en-US" sz="1200" b="0" i="0" u="none" strike="noStrike" dirty="0">
                          <a:solidFill>
                            <a:srgbClr val="000000"/>
                          </a:solidFill>
                          <a:effectLst/>
                          <a:latin typeface="Montserrat" pitchFamily="2" charset="77"/>
                        </a:rPr>
                        <a:t>Esophagus</a:t>
                      </a:r>
                    </a:p>
                  </a:txBody>
                  <a:tcPr marL="7945" marR="7945" marT="7945" marB="0" anchor="ctr">
                    <a:lnL>
                      <a:noFill/>
                    </a:lnL>
                    <a:lnR>
                      <a:noFill/>
                    </a:lnR>
                    <a:lnT>
                      <a:noFill/>
                    </a:lnT>
                    <a:lnB>
                      <a:noFill/>
                    </a:lnB>
                    <a:noFill/>
                  </a:tcPr>
                </a:tc>
                <a:tc>
                  <a:txBody>
                    <a:bodyPr/>
                    <a:lstStyle/>
                    <a:p>
                      <a:pPr algn="l" fontAlgn="ctr"/>
                      <a:endParaRPr lang="en-US" sz="1200" b="0" i="0" u="none" strike="noStrike" dirty="0">
                        <a:solidFill>
                          <a:srgbClr val="000000"/>
                        </a:solidFill>
                        <a:effectLst/>
                        <a:latin typeface="Montserrat" pitchFamily="2" charset="77"/>
                      </a:endParaRPr>
                    </a:p>
                  </a:txBody>
                  <a:tcPr marL="7945" marR="7945" marT="7945" marB="0" anchor="ctr">
                    <a:lnL>
                      <a:noFill/>
                    </a:lnL>
                    <a:lnR>
                      <a:noFill/>
                    </a:lnR>
                    <a:lnT>
                      <a:noFill/>
                    </a:lnT>
                    <a:lnB>
                      <a:noFill/>
                    </a:lnB>
                    <a:noFill/>
                  </a:tcPr>
                </a:tc>
                <a:tc gridSpan="3">
                  <a:txBody>
                    <a:bodyPr/>
                    <a:lstStyle/>
                    <a:p>
                      <a:pPr algn="ctr" fontAlgn="ctr"/>
                      <a:r>
                        <a:rPr lang="en-US" sz="1200" b="0" i="0" u="none" strike="noStrike" dirty="0">
                          <a:solidFill>
                            <a:srgbClr val="000000"/>
                          </a:solidFill>
                          <a:effectLst/>
                          <a:latin typeface="Montserrat" pitchFamily="2" charset="77"/>
                        </a:rPr>
                        <a:t>5.3</a:t>
                      </a:r>
                    </a:p>
                  </a:txBody>
                  <a:tcPr marL="100106" marR="100106" marT="50053" marB="50053" anchor="ctr">
                    <a:lnL>
                      <a:noFill/>
                    </a:lnL>
                    <a:lnR>
                      <a:noFill/>
                    </a:lnR>
                    <a:lnT>
                      <a:noFill/>
                    </a:lnT>
                    <a:lnB>
                      <a:noFill/>
                    </a:lnB>
                    <a:noFill/>
                  </a:tcPr>
                </a:tc>
                <a:tc hMerge="1">
                  <a:txBody>
                    <a:bodyPr/>
                    <a:lstStyle/>
                    <a:p>
                      <a:pPr algn="ctr" fontAlgn="ctr"/>
                      <a:r>
                        <a:rPr lang="en-US" sz="1400" b="0" i="0" u="none" strike="noStrike">
                          <a:solidFill>
                            <a:srgbClr val="000000"/>
                          </a:solidFill>
                          <a:effectLst/>
                          <a:latin typeface="Arial" panose="020B0604020202020204" pitchFamily="34" charset="0"/>
                        </a:rPr>
                        <a:t>5.3</a:t>
                      </a:r>
                    </a:p>
                  </a:txBody>
                  <a:tcPr/>
                </a:tc>
                <a:tc hMerge="1">
                  <a:txBody>
                    <a:bodyPr/>
                    <a:lstStyle/>
                    <a:p>
                      <a:endParaRPr lang="en-US"/>
                    </a:p>
                  </a:txBody>
                  <a:tcPr/>
                </a:tc>
                <a:tc gridSpan="2">
                  <a:txBody>
                    <a:bodyPr/>
                    <a:lstStyle/>
                    <a:p>
                      <a:pPr algn="l" fontAlgn="ctr"/>
                      <a:endParaRPr lang="en-US" sz="1200" b="0" i="0" u="none" strike="noStrike" dirty="0">
                        <a:solidFill>
                          <a:srgbClr val="000000"/>
                        </a:solidFill>
                        <a:effectLst/>
                        <a:latin typeface="Montserrat" pitchFamily="2" charset="77"/>
                      </a:endParaRPr>
                    </a:p>
                  </a:txBody>
                  <a:tcPr marL="100106" marR="100106" marT="50053" marB="50053" anchor="ctr">
                    <a:lnL>
                      <a:noFill/>
                    </a:lnL>
                    <a:lnR>
                      <a:noFill/>
                    </a:lnR>
                    <a:lnT>
                      <a:noFill/>
                    </a:lnT>
                    <a:lnB>
                      <a:noFill/>
                    </a:lnB>
                    <a:noFill/>
                  </a:tcPr>
                </a:tc>
                <a:tc hMerge="1">
                  <a:txBody>
                    <a:bodyPr/>
                    <a:lstStyle/>
                    <a:p>
                      <a:pPr algn="l" fontAlgn="ctr"/>
                      <a:endParaRPr lang="en-US" sz="1100" b="0" i="0" u="none" strike="noStrike">
                        <a:solidFill>
                          <a:srgbClr val="000000"/>
                        </a:solidFill>
                        <a:effectLst/>
                        <a:latin typeface="Arial" panose="020B0604020202020204" pitchFamily="34" charset="0"/>
                      </a:endParaRPr>
                    </a:p>
                  </a:txBody>
                  <a:tcPr/>
                </a:tc>
                <a:tc gridSpan="3">
                  <a:txBody>
                    <a:bodyPr/>
                    <a:lstStyle/>
                    <a:p>
                      <a:pPr algn="ctr" fontAlgn="ctr"/>
                      <a:r>
                        <a:rPr lang="en-US" sz="1200" b="0" i="0" u="none" strike="noStrike" dirty="0">
                          <a:solidFill>
                            <a:srgbClr val="000000"/>
                          </a:solidFill>
                          <a:effectLst/>
                          <a:latin typeface="Montserrat" pitchFamily="2" charset="77"/>
                        </a:rPr>
                        <a:t>3.2</a:t>
                      </a:r>
                    </a:p>
                  </a:txBody>
                  <a:tcPr marL="100106" marR="100106" marT="50053" marB="50053" anchor="ctr">
                    <a:lnL>
                      <a:noFill/>
                    </a:lnL>
                    <a:lnR>
                      <a:noFill/>
                    </a:lnR>
                    <a:lnT>
                      <a:noFill/>
                    </a:lnT>
                    <a:lnB>
                      <a:noFill/>
                    </a:lnB>
                    <a:noFill/>
                  </a:tcPr>
                </a:tc>
                <a:tc hMerge="1">
                  <a:txBody>
                    <a:bodyPr/>
                    <a:lstStyle/>
                    <a:p>
                      <a:pPr algn="ctr" fontAlgn="ctr"/>
                      <a:r>
                        <a:rPr lang="en-US" sz="1400" b="0" i="0" u="none" strike="noStrike">
                          <a:solidFill>
                            <a:srgbClr val="000000"/>
                          </a:solidFill>
                          <a:effectLst/>
                          <a:latin typeface="Arial" panose="020B0604020202020204" pitchFamily="34" charset="0"/>
                        </a:rPr>
                        <a:t>3.2</a:t>
                      </a:r>
                    </a:p>
                  </a:txBody>
                  <a:tcPr/>
                </a:tc>
                <a:tc hMerge="1">
                  <a:txBody>
                    <a:bodyPr/>
                    <a:lstStyle/>
                    <a:p>
                      <a:endParaRPr lang="en-US"/>
                    </a:p>
                  </a:txBody>
                  <a:tcPr/>
                </a:tc>
                <a:extLst>
                  <a:ext uri="{0D108BD9-81ED-4DB2-BD59-A6C34878D82A}">
                    <a16:rowId xmlns:a16="http://schemas.microsoft.com/office/drawing/2014/main" val="1731221904"/>
                  </a:ext>
                </a:extLst>
              </a:tr>
              <a:tr h="278868">
                <a:tc>
                  <a:txBody>
                    <a:bodyPr/>
                    <a:lstStyle/>
                    <a:p>
                      <a:pPr algn="l" fontAlgn="ctr"/>
                      <a:r>
                        <a:rPr lang="en-US" sz="1200" b="1" i="0" u="none" strike="noStrike" dirty="0">
                          <a:solidFill>
                            <a:srgbClr val="000000"/>
                          </a:solidFill>
                          <a:effectLst/>
                          <a:latin typeface="Montserrat" pitchFamily="2" charset="77"/>
                        </a:rPr>
                        <a:t>7</a:t>
                      </a:r>
                    </a:p>
                  </a:txBody>
                  <a:tcPr marL="7945" marR="7945" marT="7945" marB="0" anchor="ctr">
                    <a:lnL>
                      <a:noFill/>
                    </a:lnL>
                    <a:lnR>
                      <a:noFill/>
                    </a:lnR>
                    <a:lnT>
                      <a:noFill/>
                    </a:lnT>
                    <a:lnB>
                      <a:noFill/>
                    </a:lnB>
                    <a:solidFill>
                      <a:schemeClr val="accent1">
                        <a:lumMod val="40000"/>
                        <a:lumOff val="60000"/>
                      </a:schemeClr>
                    </a:solidFill>
                  </a:tcPr>
                </a:tc>
                <a:tc>
                  <a:txBody>
                    <a:bodyPr/>
                    <a:lstStyle/>
                    <a:p>
                      <a:pPr algn="l" fontAlgn="ctr"/>
                      <a:r>
                        <a:rPr lang="en-US" sz="1200" b="1" i="0" u="none" strike="noStrike" dirty="0">
                          <a:solidFill>
                            <a:srgbClr val="000000"/>
                          </a:solidFill>
                          <a:effectLst/>
                          <a:latin typeface="Montserrat" pitchFamily="2" charset="77"/>
                        </a:rPr>
                        <a:t>Pancreas</a:t>
                      </a:r>
                    </a:p>
                  </a:txBody>
                  <a:tcPr marL="7945" marR="7945" marT="7945" marB="0" anchor="ctr">
                    <a:lnL>
                      <a:noFill/>
                    </a:lnL>
                    <a:lnR>
                      <a:noFill/>
                    </a:lnR>
                    <a:lnT>
                      <a:noFill/>
                    </a:lnT>
                    <a:lnB>
                      <a:noFill/>
                    </a:lnB>
                    <a:solidFill>
                      <a:schemeClr val="accent1">
                        <a:lumMod val="40000"/>
                        <a:lumOff val="60000"/>
                      </a:schemeClr>
                    </a:solidFill>
                  </a:tcPr>
                </a:tc>
                <a:tc>
                  <a:txBody>
                    <a:bodyPr/>
                    <a:lstStyle/>
                    <a:p>
                      <a:pPr algn="l" fontAlgn="ctr"/>
                      <a:endParaRPr lang="en-US" sz="1200" b="1" i="0" u="none" strike="noStrike" dirty="0">
                        <a:solidFill>
                          <a:srgbClr val="000000"/>
                        </a:solidFill>
                        <a:effectLst/>
                        <a:latin typeface="Montserrat" pitchFamily="2" charset="77"/>
                      </a:endParaRPr>
                    </a:p>
                  </a:txBody>
                  <a:tcPr marL="7945" marR="7945" marT="7945" marB="0" anchor="ctr">
                    <a:lnL>
                      <a:noFill/>
                    </a:lnL>
                    <a:lnR>
                      <a:noFill/>
                    </a:lnR>
                    <a:lnT>
                      <a:noFill/>
                    </a:lnT>
                    <a:lnB>
                      <a:noFill/>
                    </a:lnB>
                    <a:solidFill>
                      <a:schemeClr val="accent1">
                        <a:lumMod val="40000"/>
                        <a:lumOff val="60000"/>
                      </a:schemeClr>
                    </a:solidFill>
                  </a:tcPr>
                </a:tc>
                <a:tc gridSpan="3">
                  <a:txBody>
                    <a:bodyPr/>
                    <a:lstStyle/>
                    <a:p>
                      <a:pPr algn="ctr" fontAlgn="ctr"/>
                      <a:r>
                        <a:rPr lang="en-US" sz="1200" b="1" i="0" u="none" strike="noStrike" dirty="0">
                          <a:solidFill>
                            <a:srgbClr val="000000"/>
                          </a:solidFill>
                          <a:effectLst/>
                          <a:latin typeface="Montserrat" pitchFamily="2" charset="77"/>
                        </a:rPr>
                        <a:t>4.5</a:t>
                      </a:r>
                    </a:p>
                  </a:txBody>
                  <a:tcPr marL="100106" marR="100106" marT="50053" marB="50053" anchor="ctr">
                    <a:lnL>
                      <a:noFill/>
                    </a:lnL>
                    <a:lnR>
                      <a:noFill/>
                    </a:lnR>
                    <a:lnT>
                      <a:noFill/>
                    </a:lnT>
                    <a:lnB>
                      <a:noFill/>
                    </a:lnB>
                    <a:solidFill>
                      <a:schemeClr val="accent1">
                        <a:lumMod val="40000"/>
                        <a:lumOff val="60000"/>
                      </a:schemeClr>
                    </a:solidFill>
                  </a:tcPr>
                </a:tc>
                <a:tc hMerge="1">
                  <a:txBody>
                    <a:bodyPr/>
                    <a:lstStyle/>
                    <a:p>
                      <a:pPr algn="ctr" fontAlgn="ctr"/>
                      <a:r>
                        <a:rPr lang="en-US" sz="1400" b="1" i="0" u="none" strike="noStrike">
                          <a:solidFill>
                            <a:srgbClr val="000000"/>
                          </a:solidFill>
                          <a:effectLst/>
                          <a:latin typeface="Arial" panose="020B0604020202020204" pitchFamily="34" charset="0"/>
                        </a:rPr>
                        <a:t>4.5</a:t>
                      </a:r>
                    </a:p>
                  </a:txBody>
                  <a:tcPr/>
                </a:tc>
                <a:tc hMerge="1">
                  <a:txBody>
                    <a:bodyPr/>
                    <a:lstStyle/>
                    <a:p>
                      <a:endParaRPr lang="en-US"/>
                    </a:p>
                  </a:txBody>
                  <a:tcPr/>
                </a:tc>
                <a:tc gridSpan="2">
                  <a:txBody>
                    <a:bodyPr/>
                    <a:lstStyle/>
                    <a:p>
                      <a:pPr algn="l" fontAlgn="ctr"/>
                      <a:endParaRPr lang="en-US" sz="1200" b="0" i="0" u="none" strike="noStrike" dirty="0">
                        <a:solidFill>
                          <a:srgbClr val="000000"/>
                        </a:solidFill>
                        <a:effectLst/>
                        <a:latin typeface="Montserrat" pitchFamily="2" charset="77"/>
                      </a:endParaRPr>
                    </a:p>
                  </a:txBody>
                  <a:tcPr marL="100106" marR="100106" marT="50053" marB="50053" anchor="ctr">
                    <a:lnL>
                      <a:noFill/>
                    </a:lnL>
                    <a:lnR>
                      <a:noFill/>
                    </a:lnR>
                    <a:lnT>
                      <a:noFill/>
                    </a:lnT>
                    <a:lnB>
                      <a:noFill/>
                    </a:lnB>
                    <a:solidFill>
                      <a:schemeClr val="accent1">
                        <a:lumMod val="40000"/>
                        <a:lumOff val="60000"/>
                      </a:schemeClr>
                    </a:solidFill>
                  </a:tcPr>
                </a:tc>
                <a:tc hMerge="1">
                  <a:txBody>
                    <a:bodyPr/>
                    <a:lstStyle/>
                    <a:p>
                      <a:pPr algn="l" fontAlgn="ctr"/>
                      <a:endParaRPr lang="en-US" sz="1100" b="0" i="0" u="none" strike="noStrike">
                        <a:solidFill>
                          <a:srgbClr val="000000"/>
                        </a:solidFill>
                        <a:effectLst/>
                        <a:latin typeface="Arial" panose="020B0604020202020204" pitchFamily="34" charset="0"/>
                      </a:endParaRPr>
                    </a:p>
                  </a:txBody>
                  <a:tcPr/>
                </a:tc>
                <a:tc gridSpan="3">
                  <a:txBody>
                    <a:bodyPr/>
                    <a:lstStyle/>
                    <a:p>
                      <a:pPr algn="ctr" fontAlgn="ctr"/>
                      <a:r>
                        <a:rPr lang="en-US" sz="1200" b="1" i="0" u="none" strike="noStrike" dirty="0">
                          <a:solidFill>
                            <a:srgbClr val="000000"/>
                          </a:solidFill>
                          <a:effectLst/>
                          <a:latin typeface="Montserrat" pitchFamily="2" charset="77"/>
                        </a:rPr>
                        <a:t>2.5</a:t>
                      </a:r>
                      <a:endParaRPr lang="en-US" sz="1200" b="0" i="0" u="none" strike="noStrike" dirty="0">
                        <a:solidFill>
                          <a:srgbClr val="000000"/>
                        </a:solidFill>
                        <a:effectLst/>
                        <a:latin typeface="Montserrat" pitchFamily="2" charset="77"/>
                      </a:endParaRPr>
                    </a:p>
                  </a:txBody>
                  <a:tcPr marL="100106" marR="100106" marT="50053" marB="50053" anchor="ctr">
                    <a:lnL>
                      <a:noFill/>
                    </a:lnL>
                    <a:lnR>
                      <a:noFill/>
                    </a:lnR>
                    <a:lnT>
                      <a:noFill/>
                    </a:lnT>
                    <a:lnB>
                      <a:noFill/>
                    </a:lnB>
                    <a:solidFill>
                      <a:schemeClr val="accent1">
                        <a:lumMod val="40000"/>
                        <a:lumOff val="60000"/>
                      </a:schemeClr>
                    </a:solidFill>
                  </a:tcPr>
                </a:tc>
                <a:tc hMerge="1">
                  <a:txBody>
                    <a:bodyPr/>
                    <a:lstStyle/>
                    <a:p>
                      <a:pPr algn="ctr" fontAlgn="ctr"/>
                      <a:r>
                        <a:rPr lang="en-US" sz="1400" b="1" i="0" u="none" strike="noStrike">
                          <a:solidFill>
                            <a:srgbClr val="000000"/>
                          </a:solidFill>
                          <a:effectLst/>
                          <a:latin typeface="Arial" panose="020B0604020202020204" pitchFamily="34" charset="0"/>
                        </a:rPr>
                        <a:t>2.5</a:t>
                      </a:r>
                    </a:p>
                  </a:txBody>
                  <a:tcPr/>
                </a:tc>
                <a:tc hMerge="1">
                  <a:txBody>
                    <a:bodyPr/>
                    <a:lstStyle/>
                    <a:p>
                      <a:endParaRPr lang="en-US"/>
                    </a:p>
                  </a:txBody>
                  <a:tcPr/>
                </a:tc>
                <a:extLst>
                  <a:ext uri="{0D108BD9-81ED-4DB2-BD59-A6C34878D82A}">
                    <a16:rowId xmlns:a16="http://schemas.microsoft.com/office/drawing/2014/main" val="2105386703"/>
                  </a:ext>
                </a:extLst>
              </a:tr>
              <a:tr h="278868">
                <a:tc>
                  <a:txBody>
                    <a:bodyPr/>
                    <a:lstStyle/>
                    <a:p>
                      <a:pPr algn="l" fontAlgn="ctr"/>
                      <a:r>
                        <a:rPr lang="en-US" sz="1200" b="0" i="0" u="none" strike="noStrike" dirty="0">
                          <a:solidFill>
                            <a:srgbClr val="000000"/>
                          </a:solidFill>
                          <a:effectLst/>
                          <a:latin typeface="Montserrat" pitchFamily="2" charset="77"/>
                        </a:rPr>
                        <a:t>8</a:t>
                      </a:r>
                    </a:p>
                  </a:txBody>
                  <a:tcPr marL="7945" marR="7945" marT="7945" marB="0" anchor="ctr">
                    <a:lnL>
                      <a:noFill/>
                    </a:lnL>
                    <a:lnR>
                      <a:noFill/>
                    </a:lnR>
                    <a:lnT>
                      <a:noFill/>
                    </a:lnT>
                    <a:lnB>
                      <a:noFill/>
                    </a:lnB>
                    <a:noFill/>
                  </a:tcPr>
                </a:tc>
                <a:tc>
                  <a:txBody>
                    <a:bodyPr/>
                    <a:lstStyle/>
                    <a:p>
                      <a:pPr algn="l" fontAlgn="ctr"/>
                      <a:r>
                        <a:rPr lang="en-US" sz="1200" b="0" i="0" u="none" strike="noStrike" dirty="0">
                          <a:solidFill>
                            <a:srgbClr val="000000"/>
                          </a:solidFill>
                          <a:effectLst/>
                          <a:latin typeface="Montserrat" pitchFamily="2" charset="77"/>
                        </a:rPr>
                        <a:t>Prostate</a:t>
                      </a:r>
                    </a:p>
                  </a:txBody>
                  <a:tcPr marL="7945" marR="7945" marT="7945" marB="0" anchor="ctr">
                    <a:lnL>
                      <a:noFill/>
                    </a:lnL>
                    <a:lnR>
                      <a:noFill/>
                    </a:lnR>
                    <a:lnT>
                      <a:noFill/>
                    </a:lnT>
                    <a:lnB>
                      <a:noFill/>
                    </a:lnB>
                    <a:noFill/>
                  </a:tcPr>
                </a:tc>
                <a:tc>
                  <a:txBody>
                    <a:bodyPr/>
                    <a:lstStyle/>
                    <a:p>
                      <a:pPr algn="l" fontAlgn="ctr"/>
                      <a:endParaRPr lang="en-US" sz="1200" b="0" i="0" u="none" strike="noStrike" dirty="0">
                        <a:solidFill>
                          <a:srgbClr val="000000"/>
                        </a:solidFill>
                        <a:effectLst/>
                        <a:latin typeface="Montserrat" pitchFamily="2" charset="77"/>
                      </a:endParaRPr>
                    </a:p>
                  </a:txBody>
                  <a:tcPr marL="7945" marR="7945" marT="7945" marB="0" anchor="ctr">
                    <a:lnL>
                      <a:noFill/>
                    </a:lnL>
                    <a:lnR>
                      <a:noFill/>
                    </a:lnR>
                    <a:lnT>
                      <a:noFill/>
                    </a:lnT>
                    <a:lnB>
                      <a:noFill/>
                    </a:lnB>
                    <a:noFill/>
                  </a:tcPr>
                </a:tc>
                <a:tc gridSpan="3">
                  <a:txBody>
                    <a:bodyPr/>
                    <a:lstStyle/>
                    <a:p>
                      <a:pPr algn="ctr" fontAlgn="ctr"/>
                      <a:r>
                        <a:rPr lang="en-US" sz="1200" b="0" i="0" u="none" strike="noStrike" dirty="0">
                          <a:solidFill>
                            <a:srgbClr val="000000"/>
                          </a:solidFill>
                          <a:effectLst/>
                          <a:latin typeface="Montserrat" pitchFamily="2" charset="77"/>
                        </a:rPr>
                        <a:t>3.8</a:t>
                      </a:r>
                    </a:p>
                  </a:txBody>
                  <a:tcPr marL="100106" marR="100106" marT="50053" marB="50053" anchor="ctr">
                    <a:lnL>
                      <a:noFill/>
                    </a:lnL>
                    <a:lnR>
                      <a:noFill/>
                    </a:lnR>
                    <a:lnT>
                      <a:noFill/>
                    </a:lnT>
                    <a:lnB>
                      <a:noFill/>
                    </a:lnB>
                    <a:noFill/>
                  </a:tcPr>
                </a:tc>
                <a:tc hMerge="1">
                  <a:txBody>
                    <a:bodyPr/>
                    <a:lstStyle/>
                    <a:p>
                      <a:pPr algn="ctr" fontAlgn="ctr"/>
                      <a:r>
                        <a:rPr lang="en-US" sz="1400" b="0" i="0" u="none" strike="noStrike">
                          <a:solidFill>
                            <a:srgbClr val="000000"/>
                          </a:solidFill>
                          <a:effectLst/>
                          <a:latin typeface="Arial" panose="020B0604020202020204" pitchFamily="34" charset="0"/>
                        </a:rPr>
                        <a:t>3.8</a:t>
                      </a:r>
                    </a:p>
                  </a:txBody>
                  <a:tcPr/>
                </a:tc>
                <a:tc hMerge="1">
                  <a:txBody>
                    <a:bodyPr/>
                    <a:lstStyle/>
                    <a:p>
                      <a:endParaRPr lang="en-US"/>
                    </a:p>
                  </a:txBody>
                  <a:tcPr/>
                </a:tc>
                <a:tc gridSpan="2">
                  <a:txBody>
                    <a:bodyPr/>
                    <a:lstStyle/>
                    <a:p>
                      <a:pPr algn="l" fontAlgn="ctr"/>
                      <a:endParaRPr lang="en-US" sz="1200" b="0" i="0" u="none" strike="noStrike" dirty="0">
                        <a:solidFill>
                          <a:srgbClr val="000000"/>
                        </a:solidFill>
                        <a:effectLst/>
                        <a:latin typeface="Montserrat" pitchFamily="2" charset="77"/>
                      </a:endParaRPr>
                    </a:p>
                  </a:txBody>
                  <a:tcPr marL="100106" marR="100106" marT="50053" marB="50053" anchor="ctr">
                    <a:lnL>
                      <a:noFill/>
                    </a:lnL>
                    <a:lnR>
                      <a:noFill/>
                    </a:lnR>
                    <a:lnT>
                      <a:noFill/>
                    </a:lnT>
                    <a:lnB>
                      <a:noFill/>
                    </a:lnB>
                    <a:noFill/>
                  </a:tcPr>
                </a:tc>
                <a:tc hMerge="1">
                  <a:txBody>
                    <a:bodyPr/>
                    <a:lstStyle/>
                    <a:p>
                      <a:pPr algn="l" fontAlgn="ctr"/>
                      <a:endParaRPr lang="en-US" sz="1100" b="0" i="0" u="none" strike="noStrike">
                        <a:solidFill>
                          <a:srgbClr val="000000"/>
                        </a:solidFill>
                        <a:effectLst/>
                        <a:latin typeface="Arial" panose="020B0604020202020204" pitchFamily="34" charset="0"/>
                      </a:endParaRPr>
                    </a:p>
                  </a:txBody>
                  <a:tcPr/>
                </a:tc>
                <a:tc gridSpan="3">
                  <a:txBody>
                    <a:bodyPr/>
                    <a:lstStyle/>
                    <a:p>
                      <a:pPr algn="ctr" fontAlgn="ctr"/>
                      <a:r>
                        <a:rPr lang="en-US" sz="1200" b="0" i="0" u="none" strike="noStrike" dirty="0">
                          <a:solidFill>
                            <a:srgbClr val="000000"/>
                          </a:solidFill>
                          <a:effectLst/>
                          <a:latin typeface="Montserrat" pitchFamily="2" charset="77"/>
                        </a:rPr>
                        <a:t>7.1</a:t>
                      </a:r>
                    </a:p>
                  </a:txBody>
                  <a:tcPr marL="100106" marR="100106" marT="50053" marB="50053" anchor="ctr">
                    <a:lnL>
                      <a:noFill/>
                    </a:lnL>
                    <a:lnR>
                      <a:noFill/>
                    </a:lnR>
                    <a:lnT>
                      <a:noFill/>
                    </a:lnT>
                    <a:lnB>
                      <a:noFill/>
                    </a:lnB>
                    <a:noFill/>
                  </a:tcPr>
                </a:tc>
                <a:tc hMerge="1">
                  <a:txBody>
                    <a:bodyPr/>
                    <a:lstStyle/>
                    <a:p>
                      <a:pPr algn="ctr" fontAlgn="ctr"/>
                      <a:r>
                        <a:rPr lang="en-US" sz="1400" b="0" i="0" u="none" strike="noStrike">
                          <a:solidFill>
                            <a:srgbClr val="000000"/>
                          </a:solidFill>
                          <a:effectLst/>
                          <a:latin typeface="Arial" panose="020B0604020202020204" pitchFamily="34" charset="0"/>
                        </a:rPr>
                        <a:t>7.1</a:t>
                      </a:r>
                    </a:p>
                  </a:txBody>
                  <a:tcPr/>
                </a:tc>
                <a:tc hMerge="1">
                  <a:txBody>
                    <a:bodyPr/>
                    <a:lstStyle/>
                    <a:p>
                      <a:endParaRPr lang="en-US"/>
                    </a:p>
                  </a:txBody>
                  <a:tcPr/>
                </a:tc>
                <a:extLst>
                  <a:ext uri="{0D108BD9-81ED-4DB2-BD59-A6C34878D82A}">
                    <a16:rowId xmlns:a16="http://schemas.microsoft.com/office/drawing/2014/main" val="342755812"/>
                  </a:ext>
                </a:extLst>
              </a:tr>
              <a:tr h="278868">
                <a:tc>
                  <a:txBody>
                    <a:bodyPr/>
                    <a:lstStyle/>
                    <a:p>
                      <a:pPr algn="l" fontAlgn="ctr"/>
                      <a:r>
                        <a:rPr lang="en-US" sz="1200" b="1" i="0" u="none" strike="noStrike" dirty="0">
                          <a:solidFill>
                            <a:srgbClr val="000000"/>
                          </a:solidFill>
                          <a:effectLst/>
                          <a:latin typeface="Montserrat" pitchFamily="2" charset="77"/>
                        </a:rPr>
                        <a:t>9</a:t>
                      </a:r>
                    </a:p>
                  </a:txBody>
                  <a:tcPr marL="7945" marR="7945" marT="7945" marB="0" anchor="ctr">
                    <a:lnL>
                      <a:noFill/>
                    </a:lnL>
                    <a:lnR>
                      <a:noFill/>
                    </a:lnR>
                    <a:lnT>
                      <a:noFill/>
                    </a:lnT>
                    <a:lnB>
                      <a:noFill/>
                    </a:lnB>
                    <a:solidFill>
                      <a:schemeClr val="accent1">
                        <a:lumMod val="40000"/>
                        <a:lumOff val="60000"/>
                      </a:schemeClr>
                    </a:solidFill>
                  </a:tcPr>
                </a:tc>
                <a:tc>
                  <a:txBody>
                    <a:bodyPr/>
                    <a:lstStyle/>
                    <a:p>
                      <a:pPr algn="l" fontAlgn="ctr"/>
                      <a:r>
                        <a:rPr lang="en-US" sz="1200" b="1" i="0" u="none" strike="noStrike" dirty="0">
                          <a:solidFill>
                            <a:srgbClr val="000000"/>
                          </a:solidFill>
                          <a:effectLst/>
                          <a:latin typeface="Montserrat" pitchFamily="2" charset="77"/>
                        </a:rPr>
                        <a:t>Cervical</a:t>
                      </a:r>
                    </a:p>
                  </a:txBody>
                  <a:tcPr marL="7945" marR="7945" marT="7945" marB="0" anchor="ctr">
                    <a:lnL>
                      <a:noFill/>
                    </a:lnL>
                    <a:lnR>
                      <a:noFill/>
                    </a:lnR>
                    <a:lnT>
                      <a:noFill/>
                    </a:lnT>
                    <a:lnB>
                      <a:noFill/>
                    </a:lnB>
                    <a:solidFill>
                      <a:schemeClr val="accent1">
                        <a:lumMod val="40000"/>
                        <a:lumOff val="60000"/>
                      </a:schemeClr>
                    </a:solidFill>
                  </a:tcPr>
                </a:tc>
                <a:tc>
                  <a:txBody>
                    <a:bodyPr/>
                    <a:lstStyle/>
                    <a:p>
                      <a:pPr algn="l" fontAlgn="ctr"/>
                      <a:endParaRPr lang="en-US" sz="1200" b="1" i="0" u="none" strike="noStrike" dirty="0">
                        <a:solidFill>
                          <a:srgbClr val="000000"/>
                        </a:solidFill>
                        <a:effectLst/>
                        <a:latin typeface="Montserrat" pitchFamily="2" charset="77"/>
                      </a:endParaRPr>
                    </a:p>
                  </a:txBody>
                  <a:tcPr marL="7945" marR="7945" marT="7945" marB="0" anchor="ctr">
                    <a:lnL>
                      <a:noFill/>
                    </a:lnL>
                    <a:lnR>
                      <a:noFill/>
                    </a:lnR>
                    <a:lnT>
                      <a:noFill/>
                    </a:lnT>
                    <a:lnB>
                      <a:noFill/>
                    </a:lnB>
                    <a:solidFill>
                      <a:schemeClr val="accent1">
                        <a:lumMod val="40000"/>
                        <a:lumOff val="60000"/>
                      </a:schemeClr>
                    </a:solidFill>
                  </a:tcPr>
                </a:tc>
                <a:tc gridSpan="3">
                  <a:txBody>
                    <a:bodyPr/>
                    <a:lstStyle/>
                    <a:p>
                      <a:pPr algn="ctr" fontAlgn="ctr"/>
                      <a:r>
                        <a:rPr lang="en-US" sz="1200" b="1" i="0" u="none" strike="noStrike" dirty="0">
                          <a:solidFill>
                            <a:srgbClr val="000000"/>
                          </a:solidFill>
                          <a:effectLst/>
                          <a:latin typeface="Montserrat" pitchFamily="2" charset="77"/>
                        </a:rPr>
                        <a:t>3.3</a:t>
                      </a:r>
                    </a:p>
                  </a:txBody>
                  <a:tcPr marL="100106" marR="100106" marT="50053" marB="50053" anchor="ctr">
                    <a:lnL>
                      <a:noFill/>
                    </a:lnL>
                    <a:lnR>
                      <a:noFill/>
                    </a:lnR>
                    <a:lnT>
                      <a:noFill/>
                    </a:lnT>
                    <a:lnB>
                      <a:noFill/>
                    </a:lnB>
                    <a:solidFill>
                      <a:schemeClr val="accent1">
                        <a:lumMod val="40000"/>
                        <a:lumOff val="60000"/>
                      </a:schemeClr>
                    </a:solidFill>
                  </a:tcPr>
                </a:tc>
                <a:tc hMerge="1">
                  <a:txBody>
                    <a:bodyPr/>
                    <a:lstStyle/>
                    <a:p>
                      <a:pPr algn="ctr" fontAlgn="ctr"/>
                      <a:r>
                        <a:rPr lang="en-US" sz="1400" b="1" i="0" u="none" strike="noStrike">
                          <a:solidFill>
                            <a:srgbClr val="000000"/>
                          </a:solidFill>
                          <a:effectLst/>
                          <a:latin typeface="Arial" panose="020B0604020202020204" pitchFamily="34" charset="0"/>
                        </a:rPr>
                        <a:t>3.3</a:t>
                      </a:r>
                    </a:p>
                  </a:txBody>
                  <a:tcPr/>
                </a:tc>
                <a:tc hMerge="1">
                  <a:txBody>
                    <a:bodyPr/>
                    <a:lstStyle/>
                    <a:p>
                      <a:endParaRPr lang="en-US"/>
                    </a:p>
                  </a:txBody>
                  <a:tcPr/>
                </a:tc>
                <a:tc gridSpan="2">
                  <a:txBody>
                    <a:bodyPr/>
                    <a:lstStyle/>
                    <a:p>
                      <a:pPr algn="l" fontAlgn="ctr"/>
                      <a:endParaRPr lang="en-US" sz="1200" b="1" i="0" u="none" strike="noStrike" dirty="0">
                        <a:solidFill>
                          <a:srgbClr val="000000"/>
                        </a:solidFill>
                        <a:effectLst/>
                        <a:latin typeface="Montserrat" pitchFamily="2" charset="77"/>
                      </a:endParaRPr>
                    </a:p>
                  </a:txBody>
                  <a:tcPr marL="100106" marR="100106" marT="50053" marB="50053" anchor="ctr">
                    <a:lnL>
                      <a:noFill/>
                    </a:lnL>
                    <a:lnR>
                      <a:noFill/>
                    </a:lnR>
                    <a:lnT>
                      <a:noFill/>
                    </a:lnT>
                    <a:lnB>
                      <a:noFill/>
                    </a:lnB>
                    <a:solidFill>
                      <a:schemeClr val="accent1">
                        <a:lumMod val="40000"/>
                        <a:lumOff val="60000"/>
                      </a:schemeClr>
                    </a:solidFill>
                  </a:tcPr>
                </a:tc>
                <a:tc hMerge="1">
                  <a:txBody>
                    <a:bodyPr/>
                    <a:lstStyle/>
                    <a:p>
                      <a:pPr algn="l" fontAlgn="ctr"/>
                      <a:endParaRPr lang="en-US" sz="1100" b="1" i="0" u="none" strike="noStrike">
                        <a:solidFill>
                          <a:srgbClr val="000000"/>
                        </a:solidFill>
                        <a:effectLst/>
                        <a:latin typeface="Arial" panose="020B0604020202020204" pitchFamily="34" charset="0"/>
                      </a:endParaRPr>
                    </a:p>
                  </a:txBody>
                  <a:tcPr/>
                </a:tc>
                <a:tc gridSpan="3">
                  <a:txBody>
                    <a:bodyPr/>
                    <a:lstStyle/>
                    <a:p>
                      <a:pPr algn="ctr" fontAlgn="ctr"/>
                      <a:r>
                        <a:rPr lang="en-US" sz="1200" b="1" i="0" u="none" strike="noStrike" dirty="0">
                          <a:solidFill>
                            <a:srgbClr val="000000"/>
                          </a:solidFill>
                          <a:effectLst/>
                          <a:latin typeface="Montserrat" pitchFamily="2" charset="77"/>
                        </a:rPr>
                        <a:t>3.2</a:t>
                      </a:r>
                    </a:p>
                  </a:txBody>
                  <a:tcPr marL="100106" marR="100106" marT="50053" marB="50053" anchor="ctr">
                    <a:lnL>
                      <a:noFill/>
                    </a:lnL>
                    <a:lnR>
                      <a:noFill/>
                    </a:lnR>
                    <a:lnT>
                      <a:noFill/>
                    </a:lnT>
                    <a:lnB>
                      <a:noFill/>
                    </a:lnB>
                    <a:solidFill>
                      <a:schemeClr val="accent1">
                        <a:lumMod val="40000"/>
                        <a:lumOff val="60000"/>
                      </a:schemeClr>
                    </a:solidFill>
                  </a:tcPr>
                </a:tc>
                <a:tc hMerge="1">
                  <a:txBody>
                    <a:bodyPr/>
                    <a:lstStyle/>
                    <a:p>
                      <a:pPr algn="ctr" fontAlgn="ctr"/>
                      <a:r>
                        <a:rPr lang="en-US" sz="1400" b="1" i="0" u="none" strike="noStrike">
                          <a:solidFill>
                            <a:srgbClr val="000000"/>
                          </a:solidFill>
                          <a:effectLst/>
                          <a:latin typeface="Arial" panose="020B0604020202020204" pitchFamily="34" charset="0"/>
                        </a:rPr>
                        <a:t>3.2</a:t>
                      </a:r>
                    </a:p>
                  </a:txBody>
                  <a:tcPr/>
                </a:tc>
                <a:tc hMerge="1">
                  <a:txBody>
                    <a:bodyPr/>
                    <a:lstStyle/>
                    <a:p>
                      <a:endParaRPr lang="en-US"/>
                    </a:p>
                  </a:txBody>
                  <a:tcPr/>
                </a:tc>
                <a:extLst>
                  <a:ext uri="{0D108BD9-81ED-4DB2-BD59-A6C34878D82A}">
                    <a16:rowId xmlns:a16="http://schemas.microsoft.com/office/drawing/2014/main" val="4040234244"/>
                  </a:ext>
                </a:extLst>
              </a:tr>
              <a:tr h="278868">
                <a:tc>
                  <a:txBody>
                    <a:bodyPr/>
                    <a:lstStyle/>
                    <a:p>
                      <a:pPr algn="l" fontAlgn="ctr"/>
                      <a:r>
                        <a:rPr lang="en-US" sz="1200" b="0" i="0" u="none" strike="noStrike" dirty="0">
                          <a:solidFill>
                            <a:srgbClr val="000000"/>
                          </a:solidFill>
                          <a:effectLst/>
                          <a:latin typeface="Montserrat" pitchFamily="2" charset="77"/>
                        </a:rPr>
                        <a:t>10</a:t>
                      </a:r>
                    </a:p>
                  </a:txBody>
                  <a:tcPr marL="7945" marR="7945" marT="7945" marB="0" anchor="ctr">
                    <a:lnL>
                      <a:noFill/>
                    </a:lnL>
                    <a:lnR>
                      <a:noFill/>
                    </a:lnR>
                    <a:lnT>
                      <a:noFill/>
                    </a:lnT>
                    <a:lnB>
                      <a:noFill/>
                    </a:lnB>
                    <a:noFill/>
                  </a:tcPr>
                </a:tc>
                <a:tc>
                  <a:txBody>
                    <a:bodyPr/>
                    <a:lstStyle/>
                    <a:p>
                      <a:pPr algn="l" fontAlgn="ctr"/>
                      <a:r>
                        <a:rPr lang="en-US" sz="1200" b="0" i="0" u="none" strike="noStrike" dirty="0">
                          <a:solidFill>
                            <a:srgbClr val="000000"/>
                          </a:solidFill>
                          <a:effectLst/>
                          <a:latin typeface="Montserrat" pitchFamily="2" charset="77"/>
                        </a:rPr>
                        <a:t>Leukemia</a:t>
                      </a:r>
                    </a:p>
                  </a:txBody>
                  <a:tcPr marL="7945" marR="7945" marT="7945" marB="0" anchor="ctr">
                    <a:lnL>
                      <a:noFill/>
                    </a:lnL>
                    <a:lnR>
                      <a:noFill/>
                    </a:lnR>
                    <a:lnT>
                      <a:noFill/>
                    </a:lnT>
                    <a:lnB>
                      <a:noFill/>
                    </a:lnB>
                    <a:noFill/>
                  </a:tcPr>
                </a:tc>
                <a:tc>
                  <a:txBody>
                    <a:bodyPr/>
                    <a:lstStyle/>
                    <a:p>
                      <a:pPr algn="l" fontAlgn="ctr"/>
                      <a:endParaRPr lang="en-US" sz="1200" b="0" i="0" u="none" strike="noStrike" dirty="0">
                        <a:solidFill>
                          <a:srgbClr val="000000"/>
                        </a:solidFill>
                        <a:effectLst/>
                        <a:latin typeface="Montserrat" pitchFamily="2" charset="77"/>
                      </a:endParaRPr>
                    </a:p>
                  </a:txBody>
                  <a:tcPr marL="7945" marR="7945" marT="7945" marB="0" anchor="ctr">
                    <a:lnL>
                      <a:noFill/>
                    </a:lnL>
                    <a:lnR>
                      <a:noFill/>
                    </a:lnR>
                    <a:lnT>
                      <a:noFill/>
                    </a:lnT>
                    <a:lnB>
                      <a:noFill/>
                    </a:lnB>
                    <a:noFill/>
                  </a:tcPr>
                </a:tc>
                <a:tc gridSpan="3">
                  <a:txBody>
                    <a:bodyPr/>
                    <a:lstStyle/>
                    <a:p>
                      <a:pPr algn="ctr" fontAlgn="ctr"/>
                      <a:r>
                        <a:rPr lang="en-US" sz="1200" b="0" i="0" u="none" strike="noStrike" dirty="0">
                          <a:solidFill>
                            <a:srgbClr val="000000"/>
                          </a:solidFill>
                          <a:effectLst/>
                          <a:latin typeface="Montserrat" pitchFamily="2" charset="77"/>
                        </a:rPr>
                        <a:t>3.2</a:t>
                      </a:r>
                    </a:p>
                  </a:txBody>
                  <a:tcPr marL="100106" marR="100106" marT="50053" marB="50053" anchor="ctr">
                    <a:lnL>
                      <a:noFill/>
                    </a:lnL>
                    <a:lnR>
                      <a:noFill/>
                    </a:lnR>
                    <a:lnT>
                      <a:noFill/>
                    </a:lnT>
                    <a:lnB>
                      <a:noFill/>
                    </a:lnB>
                    <a:noFill/>
                  </a:tcPr>
                </a:tc>
                <a:tc hMerge="1">
                  <a:txBody>
                    <a:bodyPr/>
                    <a:lstStyle/>
                    <a:p>
                      <a:pPr algn="ctr" fontAlgn="ctr"/>
                      <a:r>
                        <a:rPr lang="en-US" sz="1400" b="0" i="0" u="none" strike="noStrike">
                          <a:solidFill>
                            <a:srgbClr val="000000"/>
                          </a:solidFill>
                          <a:effectLst/>
                          <a:latin typeface="Arial" panose="020B0604020202020204" pitchFamily="34" charset="0"/>
                        </a:rPr>
                        <a:t>3.2</a:t>
                      </a:r>
                    </a:p>
                  </a:txBody>
                  <a:tcPr/>
                </a:tc>
                <a:tc hMerge="1">
                  <a:txBody>
                    <a:bodyPr/>
                    <a:lstStyle/>
                    <a:p>
                      <a:endParaRPr lang="en-US"/>
                    </a:p>
                  </a:txBody>
                  <a:tcPr/>
                </a:tc>
                <a:tc gridSpan="2">
                  <a:txBody>
                    <a:bodyPr/>
                    <a:lstStyle/>
                    <a:p>
                      <a:pPr algn="l" fontAlgn="ctr"/>
                      <a:endParaRPr lang="en-US" sz="1200" b="0" i="0" u="none" strike="noStrike" dirty="0">
                        <a:solidFill>
                          <a:srgbClr val="000000"/>
                        </a:solidFill>
                        <a:effectLst/>
                        <a:latin typeface="Montserrat" pitchFamily="2" charset="77"/>
                      </a:endParaRPr>
                    </a:p>
                  </a:txBody>
                  <a:tcPr marL="100106" marR="100106" marT="50053" marB="50053" anchor="ctr">
                    <a:lnL>
                      <a:noFill/>
                    </a:lnL>
                    <a:lnR>
                      <a:noFill/>
                    </a:lnR>
                    <a:lnT>
                      <a:noFill/>
                    </a:lnT>
                    <a:lnB>
                      <a:noFill/>
                    </a:lnB>
                    <a:noFill/>
                  </a:tcPr>
                </a:tc>
                <a:tc hMerge="1">
                  <a:txBody>
                    <a:bodyPr/>
                    <a:lstStyle/>
                    <a:p>
                      <a:pPr algn="l" fontAlgn="ctr"/>
                      <a:endParaRPr lang="en-US" sz="1100" b="0" i="0" u="none" strike="noStrike">
                        <a:solidFill>
                          <a:srgbClr val="000000"/>
                        </a:solidFill>
                        <a:effectLst/>
                        <a:latin typeface="Arial" panose="020B0604020202020204" pitchFamily="34" charset="0"/>
                      </a:endParaRPr>
                    </a:p>
                  </a:txBody>
                  <a:tcPr/>
                </a:tc>
                <a:tc gridSpan="3">
                  <a:txBody>
                    <a:bodyPr/>
                    <a:lstStyle/>
                    <a:p>
                      <a:pPr algn="ctr" fontAlgn="ctr"/>
                      <a:r>
                        <a:rPr lang="en-US" sz="1200" b="0" i="0" u="none" strike="noStrike" dirty="0">
                          <a:solidFill>
                            <a:srgbClr val="000000"/>
                          </a:solidFill>
                          <a:effectLst/>
                          <a:latin typeface="Montserrat" pitchFamily="2" charset="77"/>
                        </a:rPr>
                        <a:t>2.4</a:t>
                      </a:r>
                    </a:p>
                  </a:txBody>
                  <a:tcPr marL="100106" marR="100106" marT="50053" marB="50053" anchor="ctr">
                    <a:lnL>
                      <a:noFill/>
                    </a:lnL>
                    <a:lnR>
                      <a:noFill/>
                    </a:lnR>
                    <a:lnT>
                      <a:noFill/>
                    </a:lnT>
                    <a:lnB>
                      <a:noFill/>
                    </a:lnB>
                    <a:noFill/>
                  </a:tcPr>
                </a:tc>
                <a:tc hMerge="1">
                  <a:txBody>
                    <a:bodyPr/>
                    <a:lstStyle/>
                    <a:p>
                      <a:pPr algn="ctr" fontAlgn="ctr"/>
                      <a:r>
                        <a:rPr lang="en-US" sz="1400" b="0" i="0" u="none" strike="noStrike">
                          <a:solidFill>
                            <a:srgbClr val="000000"/>
                          </a:solidFill>
                          <a:effectLst/>
                          <a:latin typeface="Arial" panose="020B0604020202020204" pitchFamily="34" charset="0"/>
                        </a:rPr>
                        <a:t>2.4</a:t>
                      </a:r>
                    </a:p>
                  </a:txBody>
                  <a:tcPr/>
                </a:tc>
                <a:tc hMerge="1">
                  <a:txBody>
                    <a:bodyPr/>
                    <a:lstStyle/>
                    <a:p>
                      <a:endParaRPr lang="en-US"/>
                    </a:p>
                  </a:txBody>
                  <a:tcPr/>
                </a:tc>
                <a:extLst>
                  <a:ext uri="{0D108BD9-81ED-4DB2-BD59-A6C34878D82A}">
                    <a16:rowId xmlns:a16="http://schemas.microsoft.com/office/drawing/2014/main" val="3384653652"/>
                  </a:ext>
                </a:extLst>
              </a:tr>
              <a:tr h="278868">
                <a:tc>
                  <a:txBody>
                    <a:bodyPr/>
                    <a:lstStyle/>
                    <a:p>
                      <a:pPr algn="l" fontAlgn="ctr"/>
                      <a:r>
                        <a:rPr lang="en-US" sz="1200" b="1" i="0" u="none" strike="noStrike" dirty="0">
                          <a:solidFill>
                            <a:srgbClr val="000000"/>
                          </a:solidFill>
                          <a:effectLst/>
                          <a:latin typeface="Montserrat" pitchFamily="2" charset="77"/>
                        </a:rPr>
                        <a:t>11</a:t>
                      </a:r>
                    </a:p>
                  </a:txBody>
                  <a:tcPr marL="7945" marR="7945" marT="7945" marB="0" anchor="ctr">
                    <a:lnL>
                      <a:noFill/>
                    </a:lnL>
                    <a:lnR>
                      <a:noFill/>
                    </a:lnR>
                    <a:lnT>
                      <a:noFill/>
                    </a:lnT>
                    <a:lnB>
                      <a:noFill/>
                    </a:lnB>
                    <a:solidFill>
                      <a:schemeClr val="accent1">
                        <a:lumMod val="40000"/>
                        <a:lumOff val="60000"/>
                      </a:schemeClr>
                    </a:solidFill>
                  </a:tcPr>
                </a:tc>
                <a:tc>
                  <a:txBody>
                    <a:bodyPr/>
                    <a:lstStyle/>
                    <a:p>
                      <a:pPr algn="l" fontAlgn="ctr"/>
                      <a:r>
                        <a:rPr lang="en-US" sz="1200" b="1" i="0" u="none" strike="noStrike" dirty="0">
                          <a:solidFill>
                            <a:srgbClr val="000000"/>
                          </a:solidFill>
                          <a:effectLst/>
                          <a:latin typeface="Montserrat" pitchFamily="2" charset="77"/>
                        </a:rPr>
                        <a:t>N-H Lymphoma</a:t>
                      </a:r>
                    </a:p>
                  </a:txBody>
                  <a:tcPr marL="7945" marR="7945" marT="7945" marB="0" anchor="ctr">
                    <a:lnL>
                      <a:noFill/>
                    </a:lnL>
                    <a:lnR>
                      <a:noFill/>
                    </a:lnR>
                    <a:lnT>
                      <a:noFill/>
                    </a:lnT>
                    <a:lnB>
                      <a:noFill/>
                    </a:lnB>
                    <a:solidFill>
                      <a:schemeClr val="accent1">
                        <a:lumMod val="40000"/>
                        <a:lumOff val="60000"/>
                      </a:schemeClr>
                    </a:solidFill>
                  </a:tcPr>
                </a:tc>
                <a:tc>
                  <a:txBody>
                    <a:bodyPr/>
                    <a:lstStyle/>
                    <a:p>
                      <a:pPr algn="l" fontAlgn="ctr"/>
                      <a:endParaRPr lang="en-US" sz="1200" b="1" i="0" u="none" strike="noStrike" dirty="0">
                        <a:solidFill>
                          <a:srgbClr val="000000"/>
                        </a:solidFill>
                        <a:effectLst/>
                        <a:latin typeface="Montserrat" pitchFamily="2" charset="77"/>
                      </a:endParaRPr>
                    </a:p>
                  </a:txBody>
                  <a:tcPr marL="7945" marR="7945" marT="7945" marB="0" anchor="ctr">
                    <a:lnL>
                      <a:noFill/>
                    </a:lnL>
                    <a:lnR>
                      <a:noFill/>
                    </a:lnR>
                    <a:lnT>
                      <a:noFill/>
                    </a:lnT>
                    <a:lnB>
                      <a:noFill/>
                    </a:lnB>
                    <a:solidFill>
                      <a:schemeClr val="accent1">
                        <a:lumMod val="40000"/>
                        <a:lumOff val="60000"/>
                      </a:schemeClr>
                    </a:solidFill>
                  </a:tcPr>
                </a:tc>
                <a:tc gridSpan="3">
                  <a:txBody>
                    <a:bodyPr/>
                    <a:lstStyle/>
                    <a:p>
                      <a:pPr algn="ctr" fontAlgn="ctr"/>
                      <a:r>
                        <a:rPr lang="en-US" sz="1200" b="1" i="0" u="none" strike="noStrike" dirty="0">
                          <a:solidFill>
                            <a:srgbClr val="000000"/>
                          </a:solidFill>
                          <a:effectLst/>
                          <a:latin typeface="Montserrat" pitchFamily="2" charset="77"/>
                        </a:rPr>
                        <a:t>2.6</a:t>
                      </a:r>
                    </a:p>
                  </a:txBody>
                  <a:tcPr marL="100106" marR="100106" marT="50053" marB="50053" anchor="ctr">
                    <a:lnL>
                      <a:noFill/>
                    </a:lnL>
                    <a:lnR>
                      <a:noFill/>
                    </a:lnR>
                    <a:lnT>
                      <a:noFill/>
                    </a:lnT>
                    <a:lnB>
                      <a:noFill/>
                    </a:lnB>
                    <a:solidFill>
                      <a:schemeClr val="accent1">
                        <a:lumMod val="40000"/>
                        <a:lumOff val="60000"/>
                      </a:schemeClr>
                    </a:solidFill>
                  </a:tcPr>
                </a:tc>
                <a:tc hMerge="1">
                  <a:txBody>
                    <a:bodyPr/>
                    <a:lstStyle/>
                    <a:p>
                      <a:pPr algn="ctr" fontAlgn="ctr"/>
                      <a:r>
                        <a:rPr lang="en-US" sz="1400" b="1" i="0" u="none" strike="noStrike">
                          <a:solidFill>
                            <a:srgbClr val="000000"/>
                          </a:solidFill>
                          <a:effectLst/>
                          <a:latin typeface="Arial" panose="020B0604020202020204" pitchFamily="34" charset="0"/>
                        </a:rPr>
                        <a:t>2.6</a:t>
                      </a:r>
                    </a:p>
                  </a:txBody>
                  <a:tcPr/>
                </a:tc>
                <a:tc hMerge="1">
                  <a:txBody>
                    <a:bodyPr/>
                    <a:lstStyle/>
                    <a:p>
                      <a:endParaRPr lang="en-US"/>
                    </a:p>
                  </a:txBody>
                  <a:tcPr/>
                </a:tc>
                <a:tc gridSpan="2">
                  <a:txBody>
                    <a:bodyPr/>
                    <a:lstStyle/>
                    <a:p>
                      <a:pPr algn="l" fontAlgn="ctr"/>
                      <a:endParaRPr lang="en-US" sz="1200" b="1" i="0" u="none" strike="noStrike" dirty="0">
                        <a:solidFill>
                          <a:srgbClr val="000000"/>
                        </a:solidFill>
                        <a:effectLst/>
                        <a:latin typeface="Montserrat" pitchFamily="2" charset="77"/>
                      </a:endParaRPr>
                    </a:p>
                  </a:txBody>
                  <a:tcPr marL="100106" marR="100106" marT="50053" marB="50053" anchor="ctr">
                    <a:lnL>
                      <a:noFill/>
                    </a:lnL>
                    <a:lnR>
                      <a:noFill/>
                    </a:lnR>
                    <a:lnT>
                      <a:noFill/>
                    </a:lnT>
                    <a:lnB>
                      <a:noFill/>
                    </a:lnB>
                    <a:solidFill>
                      <a:schemeClr val="accent1">
                        <a:lumMod val="40000"/>
                        <a:lumOff val="60000"/>
                      </a:schemeClr>
                    </a:solidFill>
                  </a:tcPr>
                </a:tc>
                <a:tc hMerge="1">
                  <a:txBody>
                    <a:bodyPr/>
                    <a:lstStyle/>
                    <a:p>
                      <a:pPr algn="l" fontAlgn="ctr"/>
                      <a:endParaRPr lang="en-US" sz="1100" b="1" i="0" u="none" strike="noStrike">
                        <a:solidFill>
                          <a:srgbClr val="000000"/>
                        </a:solidFill>
                        <a:effectLst/>
                        <a:latin typeface="Arial" panose="020B0604020202020204" pitchFamily="34" charset="0"/>
                      </a:endParaRPr>
                    </a:p>
                  </a:txBody>
                  <a:tcPr/>
                </a:tc>
                <a:tc gridSpan="3">
                  <a:txBody>
                    <a:bodyPr/>
                    <a:lstStyle/>
                    <a:p>
                      <a:pPr algn="ctr" fontAlgn="ctr"/>
                      <a:r>
                        <a:rPr lang="en-US" sz="1200" b="1" i="0" u="none" strike="noStrike" dirty="0">
                          <a:solidFill>
                            <a:srgbClr val="000000"/>
                          </a:solidFill>
                          <a:effectLst/>
                          <a:latin typeface="Montserrat" pitchFamily="2" charset="77"/>
                        </a:rPr>
                        <a:t>2.8</a:t>
                      </a:r>
                    </a:p>
                  </a:txBody>
                  <a:tcPr marL="100106" marR="100106" marT="50053" marB="50053" anchor="ctr">
                    <a:lnL>
                      <a:noFill/>
                    </a:lnL>
                    <a:lnR>
                      <a:noFill/>
                    </a:lnR>
                    <a:lnT>
                      <a:noFill/>
                    </a:lnT>
                    <a:lnB>
                      <a:noFill/>
                    </a:lnB>
                    <a:solidFill>
                      <a:schemeClr val="accent1">
                        <a:lumMod val="40000"/>
                        <a:lumOff val="60000"/>
                      </a:schemeClr>
                    </a:solidFill>
                  </a:tcPr>
                </a:tc>
                <a:tc hMerge="1">
                  <a:txBody>
                    <a:bodyPr/>
                    <a:lstStyle/>
                    <a:p>
                      <a:pPr algn="ctr" fontAlgn="ctr"/>
                      <a:r>
                        <a:rPr lang="en-US" sz="1400" b="1" i="0" u="none" strike="noStrike">
                          <a:solidFill>
                            <a:srgbClr val="000000"/>
                          </a:solidFill>
                          <a:effectLst/>
                          <a:latin typeface="Arial" panose="020B0604020202020204" pitchFamily="34" charset="0"/>
                        </a:rPr>
                        <a:t>2.8</a:t>
                      </a:r>
                    </a:p>
                  </a:txBody>
                  <a:tcPr/>
                </a:tc>
                <a:tc hMerge="1">
                  <a:txBody>
                    <a:bodyPr/>
                    <a:lstStyle/>
                    <a:p>
                      <a:endParaRPr lang="en-US"/>
                    </a:p>
                  </a:txBody>
                  <a:tcPr/>
                </a:tc>
                <a:extLst>
                  <a:ext uri="{0D108BD9-81ED-4DB2-BD59-A6C34878D82A}">
                    <a16:rowId xmlns:a16="http://schemas.microsoft.com/office/drawing/2014/main" val="2997782944"/>
                  </a:ext>
                </a:extLst>
              </a:tr>
              <a:tr h="278868">
                <a:tc>
                  <a:txBody>
                    <a:bodyPr/>
                    <a:lstStyle/>
                    <a:p>
                      <a:pPr algn="l" fontAlgn="ctr"/>
                      <a:r>
                        <a:rPr lang="en-US" sz="1200" b="1" i="0" u="none" strike="noStrike" dirty="0">
                          <a:solidFill>
                            <a:srgbClr val="000000"/>
                          </a:solidFill>
                          <a:effectLst/>
                          <a:latin typeface="Montserrat" pitchFamily="2" charset="77"/>
                        </a:rPr>
                        <a:t>12</a:t>
                      </a:r>
                    </a:p>
                  </a:txBody>
                  <a:tcPr marL="7945" marR="7945" marT="7945" marB="0" anchor="ctr">
                    <a:lnL>
                      <a:noFill/>
                    </a:lnL>
                    <a:lnR>
                      <a:noFill/>
                    </a:lnR>
                    <a:lnT>
                      <a:noFill/>
                    </a:lnT>
                    <a:lnB>
                      <a:noFill/>
                    </a:lnB>
                    <a:solidFill>
                      <a:schemeClr val="accent1">
                        <a:lumMod val="40000"/>
                        <a:lumOff val="60000"/>
                      </a:schemeClr>
                    </a:solidFill>
                  </a:tcPr>
                </a:tc>
                <a:tc>
                  <a:txBody>
                    <a:bodyPr/>
                    <a:lstStyle/>
                    <a:p>
                      <a:pPr algn="l" fontAlgn="ctr"/>
                      <a:r>
                        <a:rPr lang="en-US" sz="1200" b="1" i="0" u="none" strike="noStrike" dirty="0">
                          <a:solidFill>
                            <a:srgbClr val="000000"/>
                          </a:solidFill>
                          <a:effectLst/>
                          <a:latin typeface="Montserrat" pitchFamily="2" charset="77"/>
                        </a:rPr>
                        <a:t>Bladder</a:t>
                      </a:r>
                    </a:p>
                  </a:txBody>
                  <a:tcPr marL="7945" marR="7945" marT="7945" marB="0" anchor="ctr">
                    <a:lnL>
                      <a:noFill/>
                    </a:lnL>
                    <a:lnR>
                      <a:noFill/>
                    </a:lnR>
                    <a:lnT>
                      <a:noFill/>
                    </a:lnT>
                    <a:lnB>
                      <a:noFill/>
                    </a:lnB>
                    <a:solidFill>
                      <a:schemeClr val="accent1">
                        <a:lumMod val="40000"/>
                        <a:lumOff val="60000"/>
                      </a:schemeClr>
                    </a:solidFill>
                  </a:tcPr>
                </a:tc>
                <a:tc>
                  <a:txBody>
                    <a:bodyPr/>
                    <a:lstStyle/>
                    <a:p>
                      <a:pPr algn="l" fontAlgn="ctr"/>
                      <a:endParaRPr lang="en-US" sz="1200" b="1" i="0" u="none" strike="noStrike" dirty="0">
                        <a:solidFill>
                          <a:srgbClr val="000000"/>
                        </a:solidFill>
                        <a:effectLst/>
                        <a:latin typeface="Montserrat" pitchFamily="2" charset="77"/>
                      </a:endParaRPr>
                    </a:p>
                  </a:txBody>
                  <a:tcPr marL="7945" marR="7945" marT="7945" marB="0" anchor="ctr">
                    <a:lnL>
                      <a:noFill/>
                    </a:lnL>
                    <a:lnR>
                      <a:noFill/>
                    </a:lnR>
                    <a:lnT>
                      <a:noFill/>
                    </a:lnT>
                    <a:lnB>
                      <a:noFill/>
                    </a:lnB>
                    <a:solidFill>
                      <a:schemeClr val="accent1">
                        <a:lumMod val="40000"/>
                        <a:lumOff val="60000"/>
                      </a:schemeClr>
                    </a:solidFill>
                  </a:tcPr>
                </a:tc>
                <a:tc gridSpan="3">
                  <a:txBody>
                    <a:bodyPr/>
                    <a:lstStyle/>
                    <a:p>
                      <a:pPr algn="ctr" fontAlgn="ctr"/>
                      <a:r>
                        <a:rPr lang="en-US" sz="1200" b="1" i="0" u="none" strike="noStrike" dirty="0">
                          <a:solidFill>
                            <a:srgbClr val="000000"/>
                          </a:solidFill>
                          <a:effectLst/>
                          <a:latin typeface="Montserrat" pitchFamily="2" charset="77"/>
                        </a:rPr>
                        <a:t>2.1</a:t>
                      </a:r>
                    </a:p>
                  </a:txBody>
                  <a:tcPr marL="100106" marR="100106" marT="50053" marB="50053" anchor="ctr">
                    <a:lnL>
                      <a:noFill/>
                    </a:lnL>
                    <a:lnR>
                      <a:noFill/>
                    </a:lnR>
                    <a:lnT>
                      <a:noFill/>
                    </a:lnT>
                    <a:lnB>
                      <a:noFill/>
                    </a:lnB>
                    <a:solidFill>
                      <a:schemeClr val="accent1">
                        <a:lumMod val="40000"/>
                        <a:lumOff val="60000"/>
                      </a:schemeClr>
                    </a:solidFill>
                  </a:tcPr>
                </a:tc>
                <a:tc hMerge="1">
                  <a:txBody>
                    <a:bodyPr/>
                    <a:lstStyle/>
                    <a:p>
                      <a:pPr algn="ctr" fontAlgn="ctr"/>
                      <a:r>
                        <a:rPr lang="en-US" sz="1400" b="1" i="0" u="none" strike="noStrike">
                          <a:solidFill>
                            <a:srgbClr val="000000"/>
                          </a:solidFill>
                          <a:effectLst/>
                          <a:latin typeface="Arial" panose="020B0604020202020204" pitchFamily="34" charset="0"/>
                        </a:rPr>
                        <a:t>2.1</a:t>
                      </a:r>
                    </a:p>
                  </a:txBody>
                  <a:tcPr/>
                </a:tc>
                <a:tc hMerge="1">
                  <a:txBody>
                    <a:bodyPr/>
                    <a:lstStyle/>
                    <a:p>
                      <a:endParaRPr lang="en-US"/>
                    </a:p>
                  </a:txBody>
                  <a:tcPr/>
                </a:tc>
                <a:tc gridSpan="2">
                  <a:txBody>
                    <a:bodyPr/>
                    <a:lstStyle/>
                    <a:p>
                      <a:pPr algn="l" fontAlgn="ctr"/>
                      <a:endParaRPr lang="en-US" sz="1200" b="1" i="0" u="none" strike="noStrike" dirty="0">
                        <a:solidFill>
                          <a:srgbClr val="000000"/>
                        </a:solidFill>
                        <a:effectLst/>
                        <a:latin typeface="Montserrat" pitchFamily="2" charset="77"/>
                      </a:endParaRPr>
                    </a:p>
                  </a:txBody>
                  <a:tcPr marL="100106" marR="100106" marT="50053" marB="50053" anchor="ctr">
                    <a:lnL>
                      <a:noFill/>
                    </a:lnL>
                    <a:lnR>
                      <a:noFill/>
                    </a:lnR>
                    <a:lnT>
                      <a:noFill/>
                    </a:lnT>
                    <a:lnB>
                      <a:noFill/>
                    </a:lnB>
                    <a:solidFill>
                      <a:schemeClr val="accent1">
                        <a:lumMod val="40000"/>
                        <a:lumOff val="60000"/>
                      </a:schemeClr>
                    </a:solidFill>
                  </a:tcPr>
                </a:tc>
                <a:tc hMerge="1">
                  <a:txBody>
                    <a:bodyPr/>
                    <a:lstStyle/>
                    <a:p>
                      <a:pPr algn="l" fontAlgn="ctr"/>
                      <a:endParaRPr lang="en-US" sz="1100" b="1" i="0" u="none" strike="noStrike">
                        <a:solidFill>
                          <a:srgbClr val="000000"/>
                        </a:solidFill>
                        <a:effectLst/>
                        <a:latin typeface="Arial" panose="020B0604020202020204" pitchFamily="34" charset="0"/>
                      </a:endParaRPr>
                    </a:p>
                  </a:txBody>
                  <a:tcPr/>
                </a:tc>
                <a:tc gridSpan="3">
                  <a:txBody>
                    <a:bodyPr/>
                    <a:lstStyle/>
                    <a:p>
                      <a:pPr algn="ctr" fontAlgn="ctr"/>
                      <a:r>
                        <a:rPr lang="en-US" sz="1200" b="1" i="0" u="none" strike="noStrike" dirty="0">
                          <a:solidFill>
                            <a:srgbClr val="000000"/>
                          </a:solidFill>
                          <a:effectLst/>
                          <a:latin typeface="Montserrat" pitchFamily="2" charset="77"/>
                        </a:rPr>
                        <a:t>3.0</a:t>
                      </a:r>
                    </a:p>
                  </a:txBody>
                  <a:tcPr marL="100106" marR="100106" marT="50053" marB="50053" anchor="ctr">
                    <a:lnL>
                      <a:noFill/>
                    </a:lnL>
                    <a:lnR>
                      <a:noFill/>
                    </a:lnR>
                    <a:lnT>
                      <a:noFill/>
                    </a:lnT>
                    <a:lnB>
                      <a:noFill/>
                    </a:lnB>
                    <a:solidFill>
                      <a:schemeClr val="accent1">
                        <a:lumMod val="40000"/>
                        <a:lumOff val="60000"/>
                      </a:schemeClr>
                    </a:solidFill>
                  </a:tcPr>
                </a:tc>
                <a:tc hMerge="1">
                  <a:txBody>
                    <a:bodyPr/>
                    <a:lstStyle/>
                    <a:p>
                      <a:pPr algn="ctr" fontAlgn="ctr"/>
                      <a:r>
                        <a:rPr lang="en-US" sz="1400" b="1" i="0" u="none" strike="noStrike">
                          <a:solidFill>
                            <a:srgbClr val="000000"/>
                          </a:solidFill>
                          <a:effectLst/>
                          <a:latin typeface="Arial" panose="020B0604020202020204" pitchFamily="34" charset="0"/>
                        </a:rPr>
                        <a:t>3.0</a:t>
                      </a:r>
                    </a:p>
                  </a:txBody>
                  <a:tcPr/>
                </a:tc>
                <a:tc hMerge="1">
                  <a:txBody>
                    <a:bodyPr/>
                    <a:lstStyle/>
                    <a:p>
                      <a:endParaRPr lang="en-US"/>
                    </a:p>
                  </a:txBody>
                  <a:tcPr/>
                </a:tc>
                <a:extLst>
                  <a:ext uri="{0D108BD9-81ED-4DB2-BD59-A6C34878D82A}">
                    <a16:rowId xmlns:a16="http://schemas.microsoft.com/office/drawing/2014/main" val="774217673"/>
                  </a:ext>
                </a:extLst>
              </a:tr>
              <a:tr h="319384">
                <a:tc gridSpan="3">
                  <a:txBody>
                    <a:bodyPr/>
                    <a:lstStyle/>
                    <a:p>
                      <a:pPr algn="l" fontAlgn="ctr"/>
                      <a:r>
                        <a:rPr lang="en-US" sz="1200" b="1" i="0" u="none" strike="noStrike" dirty="0">
                          <a:solidFill>
                            <a:srgbClr val="000000"/>
                          </a:solidFill>
                          <a:effectLst/>
                          <a:latin typeface="Montserrat" pitchFamily="2" charset="77"/>
                        </a:rPr>
                        <a:t>Decoy Indications % of Total</a:t>
                      </a:r>
                    </a:p>
                  </a:txBody>
                  <a:tcPr marL="100106" marR="100106" marT="50053" marB="50053" anchor="ctr">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fontAlgn="ctr"/>
                      <a:r>
                        <a:rPr lang="en-US" sz="1400" b="1" i="0" u="none" strike="noStrike" dirty="0">
                          <a:solidFill>
                            <a:srgbClr val="000000"/>
                          </a:solidFill>
                          <a:effectLst/>
                          <a:latin typeface="Montserrat" pitchFamily="2" charset="77"/>
                        </a:rPr>
                        <a:t>29.7%</a:t>
                      </a:r>
                    </a:p>
                  </a:txBody>
                  <a:tcPr marL="100106" marR="100106" marT="50053" marB="50053" anchor="ctr">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pPr algn="ctr" fontAlgn="ctr"/>
                      <a:r>
                        <a:rPr lang="en-US" sz="1400" b="1" i="0" u="none" strike="noStrike">
                          <a:solidFill>
                            <a:srgbClr val="000000"/>
                          </a:solidFill>
                          <a:effectLst/>
                          <a:latin typeface="Arial" panose="020B0604020202020204" pitchFamily="34" charset="0"/>
                        </a:rPr>
                        <a:t>29.7%</a:t>
                      </a:r>
                    </a:p>
                  </a:txBody>
                  <a:tcPr/>
                </a:tc>
                <a:tc hMerge="1">
                  <a:txBody>
                    <a:bodyPr/>
                    <a:lstStyle/>
                    <a:p>
                      <a:endParaRPr lang="en-US"/>
                    </a:p>
                  </a:txBody>
                  <a:tcPr/>
                </a:tc>
                <a:tc gridSpan="2">
                  <a:txBody>
                    <a:bodyPr/>
                    <a:lstStyle/>
                    <a:p>
                      <a:pPr algn="l" fontAlgn="ctr"/>
                      <a:r>
                        <a:rPr lang="en-US" sz="1400" b="0" i="0" u="none" strike="noStrike" dirty="0">
                          <a:solidFill>
                            <a:srgbClr val="000000"/>
                          </a:solidFill>
                          <a:effectLst/>
                          <a:latin typeface="Montserrat" pitchFamily="2" charset="77"/>
                        </a:rPr>
                        <a:t> </a:t>
                      </a:r>
                    </a:p>
                  </a:txBody>
                  <a:tcPr marL="100106" marR="100106" marT="50053" marB="50053" anchor="ctr">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pPr algn="l" fontAlgn="ctr"/>
                      <a:endParaRPr lang="en-US" sz="1300" b="0" i="0" u="none" strike="noStrike">
                        <a:solidFill>
                          <a:srgbClr val="000000"/>
                        </a:solidFill>
                        <a:effectLst/>
                        <a:latin typeface="Arial" panose="020B0604020202020204" pitchFamily="34" charset="0"/>
                      </a:endParaRPr>
                    </a:p>
                  </a:txBody>
                  <a:tcPr/>
                </a:tc>
                <a:tc gridSpan="3">
                  <a:txBody>
                    <a:bodyPr/>
                    <a:lstStyle/>
                    <a:p>
                      <a:pPr algn="ctr" fontAlgn="ctr"/>
                      <a:r>
                        <a:rPr lang="en-US" sz="1400" b="1" i="0" u="none" strike="noStrike" dirty="0">
                          <a:solidFill>
                            <a:srgbClr val="000000"/>
                          </a:solidFill>
                          <a:effectLst/>
                          <a:latin typeface="Montserrat" pitchFamily="2" charset="77"/>
                        </a:rPr>
                        <a:t>26.2%</a:t>
                      </a:r>
                      <a:endParaRPr lang="en-US" sz="1400" b="0" i="0" u="none" strike="noStrike" dirty="0">
                        <a:solidFill>
                          <a:srgbClr val="000000"/>
                        </a:solidFill>
                        <a:effectLst/>
                        <a:latin typeface="Montserrat" pitchFamily="2" charset="77"/>
                      </a:endParaRPr>
                    </a:p>
                  </a:txBody>
                  <a:tcPr marL="100106" marR="100106" marT="50053" marB="50053" anchor="ctr">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pPr algn="ctr" fontAlgn="ctr"/>
                      <a:r>
                        <a:rPr lang="en-US" sz="1400" b="1" i="0" u="none" strike="noStrike">
                          <a:solidFill>
                            <a:srgbClr val="000000"/>
                          </a:solidFill>
                          <a:effectLst/>
                          <a:latin typeface="Arial" panose="020B0604020202020204" pitchFamily="34" charset="0"/>
                        </a:rPr>
                        <a:t>26.2%</a:t>
                      </a:r>
                    </a:p>
                  </a:txBody>
                  <a:tcPr/>
                </a:tc>
                <a:tc hMerge="1">
                  <a:txBody>
                    <a:bodyPr/>
                    <a:lstStyle/>
                    <a:p>
                      <a:endParaRPr lang="en-US"/>
                    </a:p>
                  </a:txBody>
                  <a:tcPr/>
                </a:tc>
                <a:extLst>
                  <a:ext uri="{0D108BD9-81ED-4DB2-BD59-A6C34878D82A}">
                    <a16:rowId xmlns:a16="http://schemas.microsoft.com/office/drawing/2014/main" val="989742994"/>
                  </a:ext>
                </a:extLst>
              </a:tr>
              <a:tr h="231554">
                <a:tc>
                  <a:txBody>
                    <a:bodyPr/>
                    <a:lstStyle/>
                    <a:p>
                      <a:pPr algn="l" fontAlgn="b"/>
                      <a:endParaRPr lang="en-US" sz="1400" b="0" i="0" u="none" strike="noStrike" dirty="0">
                        <a:solidFill>
                          <a:srgbClr val="000000"/>
                        </a:solidFill>
                        <a:effectLst/>
                        <a:latin typeface="Montserrat" pitchFamily="2" charset="77"/>
                      </a:endParaRPr>
                    </a:p>
                  </a:txBody>
                  <a:tcPr marL="7945" marR="7945" marT="7945"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US" sz="1400" b="0" i="0" u="none" strike="noStrike" dirty="0">
                        <a:solidFill>
                          <a:srgbClr val="000000"/>
                        </a:solidFill>
                        <a:effectLst/>
                        <a:latin typeface="Montserrat" pitchFamily="2" charset="77"/>
                      </a:endParaRPr>
                    </a:p>
                  </a:txBody>
                  <a:tcPr marL="7945" marR="7945" marT="7945"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en-US" sz="1400" b="0" i="0" u="none" strike="noStrike" dirty="0">
                        <a:solidFill>
                          <a:srgbClr val="000000"/>
                        </a:solidFill>
                        <a:effectLst/>
                        <a:latin typeface="Montserrat" pitchFamily="2" charset="77"/>
                      </a:endParaRPr>
                    </a:p>
                  </a:txBody>
                  <a:tcPr marL="7945" marR="7945" marT="7945" marB="0" anchor="b">
                    <a:lnL>
                      <a:noFill/>
                    </a:lnL>
                    <a:lnR>
                      <a:noFill/>
                    </a:lnR>
                    <a:lnT w="12700" cap="flat" cmpd="sng" algn="ctr">
                      <a:solidFill>
                        <a:srgbClr val="000000"/>
                      </a:solidFill>
                      <a:prstDash val="solid"/>
                      <a:round/>
                      <a:headEnd type="none" w="med" len="med"/>
                      <a:tailEnd type="none" w="med" len="med"/>
                    </a:lnT>
                    <a:lnB>
                      <a:noFill/>
                    </a:lnB>
                    <a:noFill/>
                  </a:tcPr>
                </a:tc>
                <a:tc gridSpan="2">
                  <a:txBody>
                    <a:bodyPr/>
                    <a:lstStyle/>
                    <a:p>
                      <a:pPr algn="l" fontAlgn="b"/>
                      <a:endParaRPr lang="en-US" sz="1400" b="0" i="0" u="none" strike="noStrike" dirty="0">
                        <a:solidFill>
                          <a:srgbClr val="000000"/>
                        </a:solidFill>
                        <a:effectLst/>
                        <a:latin typeface="Montserrat" pitchFamily="2" charset="77"/>
                      </a:endParaRPr>
                    </a:p>
                  </a:txBody>
                  <a:tcPr marL="100106" marR="100106" marT="50053" marB="50053" anchor="b">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pPr algn="l" fontAlgn="b"/>
                      <a:endParaRPr lang="en-US" sz="1400" b="0" i="0" u="none" strike="noStrike">
                        <a:solidFill>
                          <a:srgbClr val="000000"/>
                        </a:solidFill>
                        <a:effectLst/>
                        <a:latin typeface="Arial" panose="020B0604020202020204" pitchFamily="34" charset="0"/>
                      </a:endParaRPr>
                    </a:p>
                  </a:txBody>
                  <a:tcPr/>
                </a:tc>
                <a:tc>
                  <a:txBody>
                    <a:bodyPr/>
                    <a:lstStyle/>
                    <a:p>
                      <a:pPr algn="l" fontAlgn="b"/>
                      <a:endParaRPr lang="en-US" sz="1400" b="0" i="0" u="none" strike="noStrike" dirty="0">
                        <a:solidFill>
                          <a:srgbClr val="000000"/>
                        </a:solidFill>
                        <a:effectLst/>
                        <a:latin typeface="Montserrat" pitchFamily="2" charset="77"/>
                      </a:endParaRPr>
                    </a:p>
                  </a:txBody>
                  <a:tcPr marL="7945" marR="7945" marT="7945" marB="0" anchor="b">
                    <a:lnL>
                      <a:noFill/>
                    </a:lnL>
                    <a:lnR>
                      <a:noFill/>
                    </a:lnR>
                    <a:lnT w="12700" cap="flat" cmpd="sng" algn="ctr">
                      <a:solidFill>
                        <a:srgbClr val="000000"/>
                      </a:solidFill>
                      <a:prstDash val="solid"/>
                      <a:round/>
                      <a:headEnd type="none" w="med" len="med"/>
                      <a:tailEnd type="none" w="med" len="med"/>
                    </a:lnT>
                    <a:lnB>
                      <a:noFill/>
                    </a:lnB>
                    <a:noFill/>
                  </a:tcPr>
                </a:tc>
                <a:tc gridSpan="2">
                  <a:txBody>
                    <a:bodyPr/>
                    <a:lstStyle/>
                    <a:p>
                      <a:pPr algn="l" fontAlgn="b"/>
                      <a:endParaRPr lang="en-US" sz="1400" b="0" i="0" u="none" strike="noStrike" dirty="0">
                        <a:solidFill>
                          <a:srgbClr val="000000"/>
                        </a:solidFill>
                        <a:effectLst/>
                        <a:latin typeface="Montserrat" pitchFamily="2" charset="77"/>
                      </a:endParaRPr>
                    </a:p>
                  </a:txBody>
                  <a:tcPr marL="100106" marR="100106" marT="50053" marB="50053" anchor="b">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pPr algn="l" fontAlgn="b"/>
                      <a:endParaRPr lang="en-US" sz="1300" b="0" i="0" u="none" strike="noStrike">
                        <a:solidFill>
                          <a:srgbClr val="000000"/>
                        </a:solidFill>
                        <a:effectLst/>
                        <a:latin typeface="Arial" panose="020B0604020202020204" pitchFamily="34" charset="0"/>
                      </a:endParaRPr>
                    </a:p>
                  </a:txBody>
                  <a:tcPr/>
                </a:tc>
                <a:tc gridSpan="2">
                  <a:txBody>
                    <a:bodyPr/>
                    <a:lstStyle/>
                    <a:p>
                      <a:pPr algn="l" fontAlgn="b"/>
                      <a:endParaRPr lang="en-US" sz="1400" b="0" i="0" u="none" strike="noStrike" dirty="0">
                        <a:solidFill>
                          <a:srgbClr val="000000"/>
                        </a:solidFill>
                        <a:effectLst/>
                        <a:latin typeface="Montserrat" pitchFamily="2" charset="77"/>
                      </a:endParaRPr>
                    </a:p>
                  </a:txBody>
                  <a:tcPr marL="100106" marR="100106" marT="50053" marB="50053" anchor="b">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pPr algn="l" fontAlgn="b"/>
                      <a:endParaRPr lang="en-US" sz="1400" b="0" i="0" u="none" strike="noStrike">
                        <a:solidFill>
                          <a:srgbClr val="000000"/>
                        </a:solidFill>
                        <a:effectLst/>
                        <a:latin typeface="Arial" panose="020B0604020202020204" pitchFamily="34" charset="0"/>
                      </a:endParaRPr>
                    </a:p>
                  </a:txBody>
                  <a:tcPr/>
                </a:tc>
                <a:tc>
                  <a:txBody>
                    <a:bodyPr/>
                    <a:lstStyle/>
                    <a:p>
                      <a:pPr algn="l" fontAlgn="b"/>
                      <a:endParaRPr lang="en-US" sz="1400" b="0" i="0" u="none" strike="noStrike" dirty="0">
                        <a:solidFill>
                          <a:srgbClr val="000000"/>
                        </a:solidFill>
                        <a:effectLst/>
                        <a:latin typeface="Montserrat" pitchFamily="2" charset="77"/>
                      </a:endParaRPr>
                    </a:p>
                  </a:txBody>
                  <a:tcPr marL="7945" marR="7945" marT="7945"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168340691"/>
                  </a:ext>
                </a:extLst>
              </a:tr>
            </a:tbl>
          </a:graphicData>
        </a:graphic>
      </p:graphicFrame>
      <p:sp>
        <p:nvSpPr>
          <p:cNvPr id="5" name="Rectangle 4">
            <a:extLst>
              <a:ext uri="{FF2B5EF4-FFF2-40B4-BE49-F238E27FC236}">
                <a16:creationId xmlns:a16="http://schemas.microsoft.com/office/drawing/2014/main" id="{7A354CCE-C729-96D9-69A9-681A4035443B}"/>
              </a:ext>
            </a:extLst>
          </p:cNvPr>
          <p:cNvSpPr/>
          <p:nvPr/>
        </p:nvSpPr>
        <p:spPr>
          <a:xfrm>
            <a:off x="6304547" y="1513071"/>
            <a:ext cx="5542966" cy="4095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High Unmet Medical Need</a:t>
            </a:r>
          </a:p>
        </p:txBody>
      </p:sp>
      <p:pic>
        <p:nvPicPr>
          <p:cNvPr id="4098" name="Picture 2" descr="Nanoengineered Plant Virus Could Protect and Save Your Lungs From Metastatic  Cancer">
            <a:extLst>
              <a:ext uri="{FF2B5EF4-FFF2-40B4-BE49-F238E27FC236}">
                <a16:creationId xmlns:a16="http://schemas.microsoft.com/office/drawing/2014/main" id="{1DD85BBC-CDA8-2D82-BCC2-E1B2488C37E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04547" y="2358189"/>
            <a:ext cx="5544911" cy="36954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D6D200E-5956-0C16-1ADB-9C98D98FDCE9}"/>
              </a:ext>
            </a:extLst>
          </p:cNvPr>
          <p:cNvSpPr/>
          <p:nvPr/>
        </p:nvSpPr>
        <p:spPr>
          <a:xfrm>
            <a:off x="6304547" y="2358189"/>
            <a:ext cx="5542966" cy="994611"/>
          </a:xfrm>
          <a:prstGeom prst="rect">
            <a:avLst/>
          </a:prstGeom>
          <a:solidFill>
            <a:schemeClr val="accent1">
              <a:alpha val="79935"/>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latin typeface="Montserrat" pitchFamily="2" charset="77"/>
              </a:rPr>
              <a:t>3% - 17%</a:t>
            </a:r>
            <a:br>
              <a:rPr lang="en-US" b="1" dirty="0">
                <a:solidFill>
                  <a:schemeClr val="bg1"/>
                </a:solidFill>
                <a:latin typeface="Montserrat" pitchFamily="2" charset="77"/>
              </a:rPr>
            </a:br>
            <a:r>
              <a:rPr lang="en-US" sz="1800" dirty="0">
                <a:solidFill>
                  <a:schemeClr val="bg1"/>
                </a:solidFill>
                <a:latin typeface="Montserrat" pitchFamily="2" charset="77"/>
              </a:rPr>
              <a:t>Percent five-year survival</a:t>
            </a:r>
            <a:br>
              <a:rPr lang="en-US" sz="1800" dirty="0">
                <a:solidFill>
                  <a:schemeClr val="bg1"/>
                </a:solidFill>
                <a:latin typeface="Montserrat" pitchFamily="2" charset="77"/>
              </a:rPr>
            </a:br>
            <a:r>
              <a:rPr lang="en-US" sz="1800" dirty="0">
                <a:solidFill>
                  <a:schemeClr val="bg1"/>
                </a:solidFill>
                <a:latin typeface="Montserrat" pitchFamily="2" charset="77"/>
              </a:rPr>
              <a:t>for patients with metastatic disease</a:t>
            </a:r>
            <a:endParaRPr lang="en-US" dirty="0">
              <a:solidFill>
                <a:schemeClr val="bg1"/>
              </a:solidFill>
              <a:latin typeface="Montserrat" pitchFamily="2" charset="77"/>
            </a:endParaRPr>
          </a:p>
        </p:txBody>
      </p:sp>
      <p:sp>
        <p:nvSpPr>
          <p:cNvPr id="7" name="TextBox 6">
            <a:extLst>
              <a:ext uri="{FF2B5EF4-FFF2-40B4-BE49-F238E27FC236}">
                <a16:creationId xmlns:a16="http://schemas.microsoft.com/office/drawing/2014/main" id="{163F68D1-E083-4FBE-8024-B3B23882451D}"/>
              </a:ext>
            </a:extLst>
          </p:cNvPr>
          <p:cNvSpPr txBox="1"/>
          <p:nvPr/>
        </p:nvSpPr>
        <p:spPr>
          <a:xfrm>
            <a:off x="6270392" y="6129849"/>
            <a:ext cx="2760668" cy="258532"/>
          </a:xfrm>
          <a:prstGeom prst="rect">
            <a:avLst/>
          </a:prstGeom>
          <a:noFill/>
        </p:spPr>
        <p:txBody>
          <a:bodyPr wrap="square" rtlCol="0">
            <a:spAutoFit/>
          </a:bodyPr>
          <a:lstStyle/>
          <a:p>
            <a:pPr>
              <a:lnSpc>
                <a:spcPct val="90000"/>
              </a:lnSpc>
            </a:pPr>
            <a:r>
              <a:rPr lang="en-US" sz="1200" dirty="0">
                <a:solidFill>
                  <a:schemeClr val="bg1">
                    <a:lumMod val="50000"/>
                  </a:schemeClr>
                </a:solidFill>
                <a:latin typeface="Montserrat" pitchFamily="2" charset="77"/>
              </a:rPr>
              <a:t>Source: American Cancer Society</a:t>
            </a:r>
          </a:p>
        </p:txBody>
      </p:sp>
    </p:spTree>
    <p:extLst>
      <p:ext uri="{BB962C8B-B14F-4D97-AF65-F5344CB8AC3E}">
        <p14:creationId xmlns:p14="http://schemas.microsoft.com/office/powerpoint/2010/main" val="992640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23DD01-E467-C97A-0C11-20A5DFB3A11F}"/>
              </a:ext>
            </a:extLst>
          </p:cNvPr>
          <p:cNvSpPr>
            <a:spLocks noGrp="1"/>
          </p:cNvSpPr>
          <p:nvPr>
            <p:ph type="title"/>
          </p:nvPr>
        </p:nvSpPr>
        <p:spPr/>
        <p:txBody>
          <a:bodyPr/>
          <a:lstStyle/>
          <a:p>
            <a:r>
              <a:rPr lang="en-US" sz="2800" dirty="0"/>
              <a:t>EXPERIENCED MANAGEMENT TEAM</a:t>
            </a:r>
          </a:p>
        </p:txBody>
      </p:sp>
      <p:sp>
        <p:nvSpPr>
          <p:cNvPr id="4" name="Rectangle 3">
            <a:extLst>
              <a:ext uri="{FF2B5EF4-FFF2-40B4-BE49-F238E27FC236}">
                <a16:creationId xmlns:a16="http://schemas.microsoft.com/office/drawing/2014/main" id="{B3248226-02A1-9520-6F34-53F8D43EAB9F}"/>
              </a:ext>
            </a:extLst>
          </p:cNvPr>
          <p:cNvSpPr/>
          <p:nvPr/>
        </p:nvSpPr>
        <p:spPr>
          <a:xfrm>
            <a:off x="271085" y="1014430"/>
            <a:ext cx="11614528" cy="4095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Leadership experience in new modalities and early development</a:t>
            </a:r>
          </a:p>
        </p:txBody>
      </p:sp>
      <p:sp>
        <p:nvSpPr>
          <p:cNvPr id="38" name="TextBox 37">
            <a:extLst>
              <a:ext uri="{FF2B5EF4-FFF2-40B4-BE49-F238E27FC236}">
                <a16:creationId xmlns:a16="http://schemas.microsoft.com/office/drawing/2014/main" id="{24D6F842-95C1-D161-B1C0-2BF665D1EFC7}"/>
              </a:ext>
            </a:extLst>
          </p:cNvPr>
          <p:cNvSpPr txBox="1"/>
          <p:nvPr/>
        </p:nvSpPr>
        <p:spPr>
          <a:xfrm>
            <a:off x="271087" y="1507622"/>
            <a:ext cx="4081457" cy="362535"/>
          </a:xfrm>
          <a:prstGeom prst="rect">
            <a:avLst/>
          </a:prstGeom>
          <a:noFill/>
          <a:ln w="12700">
            <a:noFill/>
          </a:ln>
          <a:effectLst/>
          <a:extLst>
            <a:ext uri="{909E8E84-426E-40DD-AFC4-6F175D3DCCD1}">
              <a14:hiddenFill xmlns:a14="http://schemas.microsoft.com/office/drawing/2010/main">
                <a:solidFill>
                  <a:srgbClr val="FFFFFF"/>
                </a:solidFill>
              </a14:hiddenFill>
            </a:ext>
          </a:extLst>
        </p:spPr>
        <p:txBody>
          <a:bodyPr wrap="square" rtlCol="0" anchor="t">
            <a:noAutofit/>
          </a:bodyPr>
          <a:lstStyle/>
          <a:p>
            <a:pPr algn="just"/>
            <a:r>
              <a:rPr lang="en-US" sz="1400" b="1" spc="-9" dirty="0">
                <a:solidFill>
                  <a:schemeClr val="tx2"/>
                </a:solidFill>
                <a:latin typeface="Poppins" pitchFamily="2" charset="77"/>
                <a:ea typeface="Open Sans" panose="020B0606030504020204" pitchFamily="34" charset="0"/>
                <a:cs typeface="Poppins" pitchFamily="2" charset="77"/>
              </a:rPr>
              <a:t>Jeffrey Meckler  </a:t>
            </a:r>
            <a:r>
              <a:rPr lang="en-US" sz="1400" b="1" spc="-9" dirty="0">
                <a:solidFill>
                  <a:schemeClr val="tx2"/>
                </a:solidFill>
                <a:latin typeface="Montserrat" pitchFamily="2" charset="77"/>
                <a:ea typeface="Open Sans" panose="020B0606030504020204" pitchFamily="34" charset="0"/>
                <a:cs typeface="Poppins" pitchFamily="2" charset="77"/>
              </a:rPr>
              <a:t>-</a:t>
            </a:r>
            <a:r>
              <a:rPr lang="en-US" sz="1400" i="1" spc="-9" dirty="0">
                <a:solidFill>
                  <a:schemeClr val="accent1"/>
                </a:solidFill>
                <a:latin typeface="Montserrat" pitchFamily="2" charset="77"/>
                <a:ea typeface="Open Sans" panose="020B0606030504020204" pitchFamily="34" charset="0"/>
                <a:cs typeface="Poppins" pitchFamily="2" charset="77"/>
              </a:rPr>
              <a:t> Chief Executive Officer</a:t>
            </a:r>
          </a:p>
        </p:txBody>
      </p:sp>
      <p:sp>
        <p:nvSpPr>
          <p:cNvPr id="2" name="TextBox 1">
            <a:extLst>
              <a:ext uri="{FF2B5EF4-FFF2-40B4-BE49-F238E27FC236}">
                <a16:creationId xmlns:a16="http://schemas.microsoft.com/office/drawing/2014/main" id="{0B30EEC7-EE11-80D0-F8B5-D2848AA527E4}"/>
              </a:ext>
            </a:extLst>
          </p:cNvPr>
          <p:cNvSpPr txBox="1"/>
          <p:nvPr/>
        </p:nvSpPr>
        <p:spPr>
          <a:xfrm>
            <a:off x="271086" y="1822033"/>
            <a:ext cx="11614527" cy="530915"/>
          </a:xfrm>
          <a:prstGeom prst="rect">
            <a:avLst/>
          </a:prstGeom>
          <a:noFill/>
        </p:spPr>
        <p:txBody>
          <a:bodyPr wrap="square" rtlCol="0">
            <a:spAutoFit/>
          </a:bodyPr>
          <a:lstStyle/>
          <a:p>
            <a:pPr>
              <a:spcBef>
                <a:spcPts val="1200"/>
              </a:spcBef>
              <a:buClr>
                <a:schemeClr val="accent1"/>
              </a:buClr>
            </a:pPr>
            <a:r>
              <a:rPr lang="en-US" sz="950" dirty="0">
                <a:latin typeface="Montserrat" pitchFamily="2" charset="77"/>
                <a:cs typeface="Poppins" pitchFamily="2" charset="77"/>
              </a:rPr>
              <a:t>Jeffrey Meckler currently serves as our Chief Executive Officer, bringing more than 30 years of financial and healthcare leadership experience to the company. Most recently, Jeff was the CEO of Intec Pharma, and prior to that, CEO of Cocrystal Pharma, transforming it from a research company into a clinical and development company. He holds a B.S. in industrial management, an M.S. in industrial administration from the Tepper School of Business at Carnegie Mellon University, and a J.D. from Fordham University’s School of Law.</a:t>
            </a:r>
          </a:p>
        </p:txBody>
      </p:sp>
      <p:sp>
        <p:nvSpPr>
          <p:cNvPr id="47" name="TextBox 46">
            <a:extLst>
              <a:ext uri="{FF2B5EF4-FFF2-40B4-BE49-F238E27FC236}">
                <a16:creationId xmlns:a16="http://schemas.microsoft.com/office/drawing/2014/main" id="{6CE7D601-2DF9-9E76-2F60-C281C1526EAD}"/>
              </a:ext>
            </a:extLst>
          </p:cNvPr>
          <p:cNvSpPr txBox="1"/>
          <p:nvPr/>
        </p:nvSpPr>
        <p:spPr>
          <a:xfrm>
            <a:off x="271087" y="2430933"/>
            <a:ext cx="6166289" cy="362535"/>
          </a:xfrm>
          <a:prstGeom prst="rect">
            <a:avLst/>
          </a:prstGeom>
          <a:noFill/>
          <a:ln w="12700">
            <a:noFill/>
          </a:ln>
          <a:effectLst/>
          <a:extLst>
            <a:ext uri="{909E8E84-426E-40DD-AFC4-6F175D3DCCD1}">
              <a14:hiddenFill xmlns:a14="http://schemas.microsoft.com/office/drawing/2010/main">
                <a:solidFill>
                  <a:srgbClr val="FFFFFF"/>
                </a:solidFill>
              </a14:hiddenFill>
            </a:ext>
          </a:extLst>
        </p:spPr>
        <p:txBody>
          <a:bodyPr wrap="square" rtlCol="0" anchor="t">
            <a:noAutofit/>
          </a:bodyPr>
          <a:lstStyle/>
          <a:p>
            <a:pPr algn="just"/>
            <a:r>
              <a:rPr lang="en-US" sz="1400" b="1" spc="-9" dirty="0">
                <a:solidFill>
                  <a:schemeClr val="tx2"/>
                </a:solidFill>
                <a:latin typeface="Poppins" pitchFamily="2" charset="77"/>
                <a:ea typeface="Open Sans" panose="020B0606030504020204" pitchFamily="34" charset="0"/>
                <a:cs typeface="Poppins" pitchFamily="2" charset="77"/>
              </a:rPr>
              <a:t>Michael J. Newman, Ph.D. </a:t>
            </a:r>
            <a:r>
              <a:rPr lang="en-US" sz="1400" b="1" spc="-9" dirty="0">
                <a:solidFill>
                  <a:schemeClr val="tx2"/>
                </a:solidFill>
                <a:latin typeface="Montserrat" pitchFamily="2" charset="77"/>
                <a:ea typeface="Open Sans" panose="020B0606030504020204" pitchFamily="34" charset="0"/>
                <a:cs typeface="Poppins" pitchFamily="2" charset="77"/>
              </a:rPr>
              <a:t>-</a:t>
            </a:r>
            <a:r>
              <a:rPr lang="en-US" sz="1400" i="1" spc="-9" dirty="0">
                <a:solidFill>
                  <a:schemeClr val="accent1"/>
                </a:solidFill>
                <a:latin typeface="Montserrat" pitchFamily="2" charset="77"/>
                <a:ea typeface="Open Sans" panose="020B0606030504020204" pitchFamily="34" charset="0"/>
                <a:cs typeface="Poppins" pitchFamily="2" charset="77"/>
              </a:rPr>
              <a:t> Founder and Chief Scientific Officer</a:t>
            </a:r>
          </a:p>
        </p:txBody>
      </p:sp>
      <p:sp>
        <p:nvSpPr>
          <p:cNvPr id="5" name="TextBox 4">
            <a:extLst>
              <a:ext uri="{FF2B5EF4-FFF2-40B4-BE49-F238E27FC236}">
                <a16:creationId xmlns:a16="http://schemas.microsoft.com/office/drawing/2014/main" id="{56AEB46F-4999-4C03-0CCE-6EE27FEDC14E}"/>
              </a:ext>
            </a:extLst>
          </p:cNvPr>
          <p:cNvSpPr txBox="1"/>
          <p:nvPr/>
        </p:nvSpPr>
        <p:spPr>
          <a:xfrm>
            <a:off x="271087" y="2745344"/>
            <a:ext cx="11645944" cy="530915"/>
          </a:xfrm>
          <a:prstGeom prst="rect">
            <a:avLst/>
          </a:prstGeom>
          <a:noFill/>
        </p:spPr>
        <p:txBody>
          <a:bodyPr wrap="square" rtlCol="0">
            <a:spAutoFit/>
          </a:bodyPr>
          <a:lstStyle/>
          <a:p>
            <a:pPr>
              <a:spcBef>
                <a:spcPts val="1200"/>
              </a:spcBef>
              <a:buClr>
                <a:schemeClr val="accent1"/>
              </a:buClr>
            </a:pPr>
            <a:r>
              <a:rPr lang="en-US" sz="950" dirty="0">
                <a:latin typeface="Montserrat" pitchFamily="2" charset="77"/>
                <a:cs typeface="Poppins" pitchFamily="2" charset="77"/>
              </a:rPr>
              <a:t>A founder of the company, Dr. Michael Newman currently serves as our Chief Scientific Officer. Most recently, he was Founder and CEO of Decoy Biosystems, where he developed the technology that serves as the foundation of Indaptus. Michael received a Bachelor’s degree in biology from the University of California at San Diego, a Ph.D. in cell and developmental biology from Harvard Medical School (National Science Foundation Pre-doctoral Fellow) and carried out post-doctoral research at Cornell University.</a:t>
            </a:r>
          </a:p>
        </p:txBody>
      </p:sp>
      <p:sp>
        <p:nvSpPr>
          <p:cNvPr id="53" name="TextBox 52">
            <a:extLst>
              <a:ext uri="{FF2B5EF4-FFF2-40B4-BE49-F238E27FC236}">
                <a16:creationId xmlns:a16="http://schemas.microsoft.com/office/drawing/2014/main" id="{CEFEE4C1-7EE2-2AB8-7CAB-D1749A93A76D}"/>
              </a:ext>
            </a:extLst>
          </p:cNvPr>
          <p:cNvSpPr txBox="1"/>
          <p:nvPr/>
        </p:nvSpPr>
        <p:spPr>
          <a:xfrm>
            <a:off x="271087" y="3354244"/>
            <a:ext cx="4654246" cy="362535"/>
          </a:xfrm>
          <a:prstGeom prst="rect">
            <a:avLst/>
          </a:prstGeom>
          <a:noFill/>
          <a:ln w="12700">
            <a:noFill/>
          </a:ln>
          <a:effectLst/>
          <a:extLst>
            <a:ext uri="{909E8E84-426E-40DD-AFC4-6F175D3DCCD1}">
              <a14:hiddenFill xmlns:a14="http://schemas.microsoft.com/office/drawing/2010/main">
                <a:solidFill>
                  <a:srgbClr val="FFFFFF"/>
                </a:solidFill>
              </a14:hiddenFill>
            </a:ext>
          </a:extLst>
        </p:spPr>
        <p:txBody>
          <a:bodyPr wrap="square" rtlCol="0" anchor="t">
            <a:noAutofit/>
          </a:bodyPr>
          <a:lstStyle/>
          <a:p>
            <a:pPr algn="just"/>
            <a:r>
              <a:rPr lang="en-US" sz="1400" b="1" spc="-9" dirty="0">
                <a:solidFill>
                  <a:schemeClr val="tx2"/>
                </a:solidFill>
                <a:latin typeface="Poppins" pitchFamily="2" charset="77"/>
                <a:ea typeface="Open Sans" panose="020B0606030504020204" pitchFamily="34" charset="0"/>
                <a:cs typeface="Poppins" pitchFamily="2" charset="77"/>
              </a:rPr>
              <a:t>Walt A. Linscott </a:t>
            </a:r>
            <a:r>
              <a:rPr lang="en-US" sz="1400" b="1" spc="-9" dirty="0">
                <a:solidFill>
                  <a:schemeClr val="tx2"/>
                </a:solidFill>
                <a:latin typeface="Montserrat" pitchFamily="2" charset="77"/>
                <a:ea typeface="Open Sans" panose="020B0606030504020204" pitchFamily="34" charset="0"/>
                <a:cs typeface="Poppins" pitchFamily="2" charset="77"/>
              </a:rPr>
              <a:t>-</a:t>
            </a:r>
            <a:r>
              <a:rPr lang="en-US" sz="1400" i="1" spc="-9" dirty="0">
                <a:solidFill>
                  <a:schemeClr val="accent1"/>
                </a:solidFill>
                <a:latin typeface="Montserrat" pitchFamily="2" charset="77"/>
                <a:ea typeface="Open Sans" panose="020B0606030504020204" pitchFamily="34" charset="0"/>
                <a:cs typeface="Poppins" pitchFamily="2" charset="77"/>
              </a:rPr>
              <a:t> Chief Business Officer</a:t>
            </a:r>
          </a:p>
        </p:txBody>
      </p:sp>
      <p:sp>
        <p:nvSpPr>
          <p:cNvPr id="7" name="TextBox 6">
            <a:extLst>
              <a:ext uri="{FF2B5EF4-FFF2-40B4-BE49-F238E27FC236}">
                <a16:creationId xmlns:a16="http://schemas.microsoft.com/office/drawing/2014/main" id="{8C40F52B-9DEF-4190-0CE8-7CC1045B2BDF}"/>
              </a:ext>
            </a:extLst>
          </p:cNvPr>
          <p:cNvSpPr txBox="1"/>
          <p:nvPr/>
        </p:nvSpPr>
        <p:spPr>
          <a:xfrm>
            <a:off x="271087" y="3663808"/>
            <a:ext cx="11645944" cy="677108"/>
          </a:xfrm>
          <a:prstGeom prst="rect">
            <a:avLst/>
          </a:prstGeom>
          <a:noFill/>
        </p:spPr>
        <p:txBody>
          <a:bodyPr wrap="square" rtlCol="0">
            <a:spAutoFit/>
          </a:bodyPr>
          <a:lstStyle/>
          <a:p>
            <a:pPr>
              <a:spcBef>
                <a:spcPts val="1200"/>
              </a:spcBef>
              <a:buClr>
                <a:schemeClr val="accent1"/>
              </a:buClr>
            </a:pPr>
            <a:r>
              <a:rPr lang="en-US" sz="950" dirty="0">
                <a:latin typeface="Montserrat" pitchFamily="2" charset="77"/>
                <a:cs typeface="Poppins" pitchFamily="2" charset="77"/>
              </a:rPr>
              <a:t>Walt Linscott brings three decades of global leadership, entrepreneurial and professional experience with broad business development, operational, regulatory, and transactional experience in the Life Sciences sector to his current role as Chief Business Officer at Indaptus. Most recently, he held a similar role at Intec Pharma. Walt holds a Master of Science in Experimental and Translational Therapeutics with honors from the University of Oxford, a Master’s degree in Global Business from the University of Oxford and Master’s degree in Entrepreneurship from Cambridge University. He earned his J.D. from the University of Dayton School of Law where he served as Managing Editor of the Law Review.</a:t>
            </a:r>
          </a:p>
        </p:txBody>
      </p:sp>
      <p:sp>
        <p:nvSpPr>
          <p:cNvPr id="9" name="TextBox 8">
            <a:extLst>
              <a:ext uri="{FF2B5EF4-FFF2-40B4-BE49-F238E27FC236}">
                <a16:creationId xmlns:a16="http://schemas.microsoft.com/office/drawing/2014/main" id="{530C524E-323E-0A66-50BB-677CE4307E97}"/>
              </a:ext>
            </a:extLst>
          </p:cNvPr>
          <p:cNvSpPr txBox="1"/>
          <p:nvPr/>
        </p:nvSpPr>
        <p:spPr>
          <a:xfrm>
            <a:off x="271087" y="4418901"/>
            <a:ext cx="4654246" cy="362535"/>
          </a:xfrm>
          <a:prstGeom prst="rect">
            <a:avLst/>
          </a:prstGeom>
          <a:noFill/>
          <a:ln w="12700">
            <a:noFill/>
          </a:ln>
          <a:effectLst/>
          <a:extLst>
            <a:ext uri="{909E8E84-426E-40DD-AFC4-6F175D3DCCD1}">
              <a14:hiddenFill xmlns:a14="http://schemas.microsoft.com/office/drawing/2010/main">
                <a:solidFill>
                  <a:srgbClr val="FFFFFF"/>
                </a:solidFill>
              </a14:hiddenFill>
            </a:ext>
          </a:extLst>
        </p:spPr>
        <p:txBody>
          <a:bodyPr wrap="square" rtlCol="0" anchor="t">
            <a:noAutofit/>
          </a:bodyPr>
          <a:lstStyle/>
          <a:p>
            <a:pPr algn="just"/>
            <a:r>
              <a:rPr lang="en-US" sz="1400" b="1" spc="-9" dirty="0">
                <a:solidFill>
                  <a:schemeClr val="tx2"/>
                </a:solidFill>
                <a:latin typeface="Poppins" pitchFamily="2" charset="77"/>
                <a:ea typeface="Open Sans" panose="020B0606030504020204" pitchFamily="34" charset="0"/>
                <a:cs typeface="Poppins" pitchFamily="2" charset="77"/>
              </a:rPr>
              <a:t>Boyan Litchev, MD </a:t>
            </a:r>
            <a:r>
              <a:rPr lang="en-US" sz="1400" b="1" spc="-9" dirty="0">
                <a:solidFill>
                  <a:schemeClr val="tx2"/>
                </a:solidFill>
                <a:latin typeface="Montserrat" pitchFamily="2" charset="77"/>
                <a:ea typeface="Open Sans" panose="020B0606030504020204" pitchFamily="34" charset="0"/>
                <a:cs typeface="Poppins" pitchFamily="2" charset="77"/>
              </a:rPr>
              <a:t>-</a:t>
            </a:r>
            <a:r>
              <a:rPr lang="en-US" sz="1400" i="1" spc="-9" dirty="0">
                <a:solidFill>
                  <a:schemeClr val="accent1"/>
                </a:solidFill>
                <a:latin typeface="Montserrat" pitchFamily="2" charset="77"/>
                <a:ea typeface="Open Sans" panose="020B0606030504020204" pitchFamily="34" charset="0"/>
                <a:cs typeface="Poppins" pitchFamily="2" charset="77"/>
              </a:rPr>
              <a:t> Chief Medical Officer</a:t>
            </a:r>
          </a:p>
        </p:txBody>
      </p:sp>
      <p:sp>
        <p:nvSpPr>
          <p:cNvPr id="10" name="TextBox 9">
            <a:extLst>
              <a:ext uri="{FF2B5EF4-FFF2-40B4-BE49-F238E27FC236}">
                <a16:creationId xmlns:a16="http://schemas.microsoft.com/office/drawing/2014/main" id="{ECAAE671-5F9D-BF1E-5893-677375594DAF}"/>
              </a:ext>
            </a:extLst>
          </p:cNvPr>
          <p:cNvSpPr txBox="1"/>
          <p:nvPr/>
        </p:nvSpPr>
        <p:spPr>
          <a:xfrm>
            <a:off x="271087" y="4728465"/>
            <a:ext cx="11645944" cy="823302"/>
          </a:xfrm>
          <a:prstGeom prst="rect">
            <a:avLst/>
          </a:prstGeom>
          <a:noFill/>
        </p:spPr>
        <p:txBody>
          <a:bodyPr wrap="square" rtlCol="0">
            <a:spAutoFit/>
          </a:bodyPr>
          <a:lstStyle/>
          <a:p>
            <a:pPr>
              <a:spcBef>
                <a:spcPts val="1200"/>
              </a:spcBef>
              <a:buClr>
                <a:schemeClr val="accent1"/>
              </a:buClr>
            </a:pPr>
            <a:r>
              <a:rPr lang="en-US" sz="950" dirty="0">
                <a:latin typeface="Montserrat" pitchFamily="2" charset="77"/>
                <a:cs typeface="Poppins" pitchFamily="2" charset="77"/>
              </a:rPr>
              <a:t>Boyan Litchev, MD brings to the company more than two decades of global experience in the pharmaceutical and biotechnology industry, with significant experience in the clinical development of in vivo gene therapy, CAR-T and NK cells, oligonucleotides (mRNA), peptides, small molecules, therapies for various diseases and indications. Dr. Litchev joins Indaptus Therapeutics from Shoreline Biosciences, where he was a Senior Vice President, Head of Clinical Development, NK cell therapy for Oncology. Dr. Litchev is a board-certified physician in Obstetrics and Gynecology. Dr. Litchev received his MD degree from Medical University Plovdiv. Prior to joining the pharmaceutical industry, he has treated patients and conducted clinical research in academic settings.</a:t>
            </a:r>
          </a:p>
        </p:txBody>
      </p:sp>
      <p:cxnSp>
        <p:nvCxnSpPr>
          <p:cNvPr id="37" name="Straight Connector 36">
            <a:extLst>
              <a:ext uri="{FF2B5EF4-FFF2-40B4-BE49-F238E27FC236}">
                <a16:creationId xmlns:a16="http://schemas.microsoft.com/office/drawing/2014/main" id="{9887F65E-5EEE-545D-B5DA-09CF5133201D}"/>
              </a:ext>
            </a:extLst>
          </p:cNvPr>
          <p:cNvCxnSpPr>
            <a:cxnSpLocks/>
          </p:cNvCxnSpPr>
          <p:nvPr/>
        </p:nvCxnSpPr>
        <p:spPr>
          <a:xfrm flipH="1">
            <a:off x="271085" y="1789186"/>
            <a:ext cx="11614525" cy="0"/>
          </a:xfrm>
          <a:prstGeom prst="line">
            <a:avLst/>
          </a:prstGeom>
          <a:ln w="28575">
            <a:gradFill flip="none" rotWithShape="1">
              <a:gsLst>
                <a:gs pos="90000">
                  <a:schemeClr val="accent1">
                    <a:lumMod val="5000"/>
                    <a:lumOff val="95000"/>
                  </a:schemeClr>
                </a:gs>
                <a:gs pos="0">
                  <a:schemeClr val="accent1"/>
                </a:gs>
                <a:gs pos="54000">
                  <a:schemeClr val="accent1">
                    <a:lumMod val="20000"/>
                    <a:lumOff val="80000"/>
                  </a:schemeClr>
                </a:gs>
              </a:gsLst>
              <a:lin ang="10800000" scaled="1"/>
              <a:tileRect/>
            </a:gradFill>
          </a:ln>
        </p:spPr>
        <p:style>
          <a:lnRef idx="1">
            <a:schemeClr val="accent2"/>
          </a:lnRef>
          <a:fillRef idx="0">
            <a:schemeClr val="accent2"/>
          </a:fillRef>
          <a:effectRef idx="0">
            <a:schemeClr val="accent2"/>
          </a:effectRef>
          <a:fontRef idx="minor">
            <a:schemeClr val="tx1"/>
          </a:fontRef>
        </p:style>
      </p:cxnSp>
      <p:cxnSp>
        <p:nvCxnSpPr>
          <p:cNvPr id="46" name="Straight Connector 45">
            <a:extLst>
              <a:ext uri="{FF2B5EF4-FFF2-40B4-BE49-F238E27FC236}">
                <a16:creationId xmlns:a16="http://schemas.microsoft.com/office/drawing/2014/main" id="{A6631E0A-218F-B3FC-A89A-E670D9F9EA64}"/>
              </a:ext>
            </a:extLst>
          </p:cNvPr>
          <p:cNvCxnSpPr>
            <a:cxnSpLocks/>
          </p:cNvCxnSpPr>
          <p:nvPr/>
        </p:nvCxnSpPr>
        <p:spPr>
          <a:xfrm flipH="1">
            <a:off x="271087" y="2712497"/>
            <a:ext cx="11614525" cy="0"/>
          </a:xfrm>
          <a:prstGeom prst="line">
            <a:avLst/>
          </a:prstGeom>
          <a:ln w="28575">
            <a:gradFill flip="none" rotWithShape="1">
              <a:gsLst>
                <a:gs pos="90000">
                  <a:schemeClr val="accent1">
                    <a:lumMod val="5000"/>
                    <a:lumOff val="95000"/>
                  </a:schemeClr>
                </a:gs>
                <a:gs pos="0">
                  <a:schemeClr val="accent1"/>
                </a:gs>
                <a:gs pos="54000">
                  <a:schemeClr val="accent1">
                    <a:lumMod val="20000"/>
                    <a:lumOff val="80000"/>
                  </a:schemeClr>
                </a:gs>
              </a:gsLst>
              <a:lin ang="10800000" scaled="1"/>
              <a:tileRect/>
            </a:gradFill>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4505EB6B-C675-D1AF-1742-28898AB91FF6}"/>
              </a:ext>
            </a:extLst>
          </p:cNvPr>
          <p:cNvCxnSpPr>
            <a:cxnSpLocks/>
          </p:cNvCxnSpPr>
          <p:nvPr/>
        </p:nvCxnSpPr>
        <p:spPr>
          <a:xfrm flipH="1">
            <a:off x="271087" y="3635808"/>
            <a:ext cx="11614525" cy="0"/>
          </a:xfrm>
          <a:prstGeom prst="line">
            <a:avLst/>
          </a:prstGeom>
          <a:ln w="28575">
            <a:gradFill flip="none" rotWithShape="1">
              <a:gsLst>
                <a:gs pos="90000">
                  <a:schemeClr val="accent1">
                    <a:lumMod val="5000"/>
                    <a:lumOff val="95000"/>
                  </a:schemeClr>
                </a:gs>
                <a:gs pos="0">
                  <a:schemeClr val="accent1"/>
                </a:gs>
                <a:gs pos="54000">
                  <a:schemeClr val="accent1">
                    <a:lumMod val="20000"/>
                    <a:lumOff val="80000"/>
                  </a:schemeClr>
                </a:gs>
              </a:gsLst>
              <a:lin ang="10800000" scaled="1"/>
              <a:tileRect/>
            </a:gra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C7E02026-7E85-A53B-BCD6-8FCB889F69B6}"/>
              </a:ext>
            </a:extLst>
          </p:cNvPr>
          <p:cNvCxnSpPr>
            <a:cxnSpLocks/>
          </p:cNvCxnSpPr>
          <p:nvPr/>
        </p:nvCxnSpPr>
        <p:spPr>
          <a:xfrm flipH="1">
            <a:off x="271087" y="4700465"/>
            <a:ext cx="11614525" cy="0"/>
          </a:xfrm>
          <a:prstGeom prst="line">
            <a:avLst/>
          </a:prstGeom>
          <a:ln w="28575">
            <a:gradFill flip="none" rotWithShape="1">
              <a:gsLst>
                <a:gs pos="90000">
                  <a:schemeClr val="accent1">
                    <a:lumMod val="5000"/>
                    <a:lumOff val="95000"/>
                  </a:schemeClr>
                </a:gs>
                <a:gs pos="0">
                  <a:schemeClr val="accent1"/>
                </a:gs>
                <a:gs pos="54000">
                  <a:schemeClr val="accent1">
                    <a:lumMod val="20000"/>
                    <a:lumOff val="80000"/>
                  </a:schemeClr>
                </a:gs>
              </a:gsLst>
              <a:lin ang="10800000" scaled="1"/>
              <a:tileRect/>
            </a:gra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48FDB609-A82A-F055-1890-6659ABC0E770}"/>
              </a:ext>
            </a:extLst>
          </p:cNvPr>
          <p:cNvCxnSpPr>
            <a:cxnSpLocks/>
          </p:cNvCxnSpPr>
          <p:nvPr/>
        </p:nvCxnSpPr>
        <p:spPr>
          <a:xfrm flipH="1">
            <a:off x="271087" y="5911317"/>
            <a:ext cx="11614525" cy="0"/>
          </a:xfrm>
          <a:prstGeom prst="line">
            <a:avLst/>
          </a:prstGeom>
          <a:ln w="28575">
            <a:gradFill flip="none" rotWithShape="1">
              <a:gsLst>
                <a:gs pos="90000">
                  <a:schemeClr val="accent1">
                    <a:lumMod val="5000"/>
                    <a:lumOff val="95000"/>
                  </a:schemeClr>
                </a:gs>
                <a:gs pos="0">
                  <a:schemeClr val="accent1"/>
                </a:gs>
                <a:gs pos="54000">
                  <a:schemeClr val="accent1">
                    <a:lumMod val="20000"/>
                    <a:lumOff val="80000"/>
                  </a:schemeClr>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1AA0694A-C0A2-A6ED-E927-C892EF76BA20}"/>
              </a:ext>
            </a:extLst>
          </p:cNvPr>
          <p:cNvSpPr txBox="1"/>
          <p:nvPr/>
        </p:nvSpPr>
        <p:spPr>
          <a:xfrm>
            <a:off x="271087" y="5629753"/>
            <a:ext cx="3508433" cy="362535"/>
          </a:xfrm>
          <a:prstGeom prst="rect">
            <a:avLst/>
          </a:prstGeom>
          <a:noFill/>
          <a:ln w="12700">
            <a:noFill/>
          </a:ln>
          <a:effectLst/>
          <a:extLst>
            <a:ext uri="{909E8E84-426E-40DD-AFC4-6F175D3DCCD1}">
              <a14:hiddenFill xmlns:a14="http://schemas.microsoft.com/office/drawing/2010/main">
                <a:solidFill>
                  <a:srgbClr val="FFFFFF"/>
                </a:solidFill>
              </a14:hiddenFill>
            </a:ext>
          </a:extLst>
        </p:spPr>
        <p:txBody>
          <a:bodyPr wrap="square" rtlCol="0" anchor="t">
            <a:noAutofit/>
          </a:bodyPr>
          <a:lstStyle/>
          <a:p>
            <a:pPr algn="just"/>
            <a:r>
              <a:rPr lang="en-US" sz="1400" b="1" spc="-9" dirty="0">
                <a:solidFill>
                  <a:schemeClr val="tx2"/>
                </a:solidFill>
                <a:latin typeface="Poppins" pitchFamily="2" charset="77"/>
                <a:ea typeface="Open Sans" panose="020B0606030504020204" pitchFamily="34" charset="0"/>
                <a:cs typeface="Poppins" pitchFamily="2" charset="77"/>
              </a:rPr>
              <a:t>Nir Sassi </a:t>
            </a:r>
            <a:r>
              <a:rPr lang="en-US" sz="1400" b="1" spc="-9" dirty="0">
                <a:solidFill>
                  <a:schemeClr val="tx2"/>
                </a:solidFill>
                <a:latin typeface="Montserrat" pitchFamily="2" charset="77"/>
                <a:ea typeface="Open Sans" panose="020B0606030504020204" pitchFamily="34" charset="0"/>
                <a:cs typeface="Poppins" pitchFamily="2" charset="77"/>
              </a:rPr>
              <a:t>-</a:t>
            </a:r>
            <a:r>
              <a:rPr lang="en-US" sz="1400" i="1" spc="-9" dirty="0">
                <a:solidFill>
                  <a:schemeClr val="accent1"/>
                </a:solidFill>
                <a:latin typeface="Montserrat" pitchFamily="2" charset="77"/>
                <a:ea typeface="Open Sans" panose="020B0606030504020204" pitchFamily="34" charset="0"/>
                <a:cs typeface="Poppins" pitchFamily="2" charset="77"/>
              </a:rPr>
              <a:t> Chief Financial Officer</a:t>
            </a:r>
          </a:p>
        </p:txBody>
      </p:sp>
      <p:sp>
        <p:nvSpPr>
          <p:cNvPr id="13" name="TextBox 12">
            <a:extLst>
              <a:ext uri="{FF2B5EF4-FFF2-40B4-BE49-F238E27FC236}">
                <a16:creationId xmlns:a16="http://schemas.microsoft.com/office/drawing/2014/main" id="{99B278B6-709E-24DF-9400-642A9F0E5C1C}"/>
              </a:ext>
            </a:extLst>
          </p:cNvPr>
          <p:cNvSpPr txBox="1"/>
          <p:nvPr/>
        </p:nvSpPr>
        <p:spPr>
          <a:xfrm>
            <a:off x="271087" y="5939317"/>
            <a:ext cx="11645944" cy="530915"/>
          </a:xfrm>
          <a:prstGeom prst="rect">
            <a:avLst/>
          </a:prstGeom>
          <a:noFill/>
        </p:spPr>
        <p:txBody>
          <a:bodyPr wrap="square" rtlCol="0">
            <a:spAutoFit/>
          </a:bodyPr>
          <a:lstStyle/>
          <a:p>
            <a:pPr>
              <a:spcBef>
                <a:spcPts val="1200"/>
              </a:spcBef>
              <a:buClr>
                <a:schemeClr val="accent1"/>
              </a:buClr>
            </a:pPr>
            <a:r>
              <a:rPr lang="en-US" sz="950" dirty="0">
                <a:latin typeface="Montserrat" pitchFamily="2" charset="77"/>
                <a:cs typeface="Poppins" pitchFamily="2" charset="77"/>
              </a:rPr>
              <a:t>Nir Sassi currently serves as our Chief Financial Officer, bringing a broad skillset across management, corporate finance, due diligence, accounting, and financial analysis. Prior to joining Indaptus, Nir spent 11 years at Intec Pharma, starting as Vice President of Finance and ending his tenure there as Chief Financial Officer. He is a certified public accountant in Israel and holds a Bachelor’s degree in economics and accounting from Ben Gurion University in Beer Sheva, Israel.</a:t>
            </a:r>
          </a:p>
        </p:txBody>
      </p:sp>
      <p:sp>
        <p:nvSpPr>
          <p:cNvPr id="24" name="Slide Number Placeholder 11">
            <a:extLst>
              <a:ext uri="{FF2B5EF4-FFF2-40B4-BE49-F238E27FC236}">
                <a16:creationId xmlns:a16="http://schemas.microsoft.com/office/drawing/2014/main" id="{B7BAFC66-2AFB-1FC1-B025-B78F7753A2F8}"/>
              </a:ext>
            </a:extLst>
          </p:cNvPr>
          <p:cNvSpPr txBox="1">
            <a:spLocks/>
          </p:cNvSpPr>
          <p:nvPr/>
        </p:nvSpPr>
        <p:spPr>
          <a:xfrm>
            <a:off x="11557394" y="6530621"/>
            <a:ext cx="402231" cy="366183"/>
          </a:xfrm>
          <a:prstGeom prst="rect">
            <a:avLst/>
          </a:prstGeom>
        </p:spPr>
        <p:txBody>
          <a:bodyPr vert="horz" lIns="91440" tIns="45720" rIns="91440" bIns="45720" rtlCol="0" anchor="ctr"/>
          <a:lstStyle>
            <a:defPPr>
              <a:defRPr lang="en-US"/>
            </a:defPPr>
            <a:lvl1pPr marL="0" algn="r" defTabSz="609493" rtl="0" eaLnBrk="1" latinLnBrk="0" hangingPunct="1">
              <a:defRPr sz="933" kern="1200">
                <a:solidFill>
                  <a:schemeClr val="tx1">
                    <a:tint val="75000"/>
                  </a:schemeClr>
                </a:solidFill>
                <a:latin typeface="Montserrat" pitchFamily="2" charset="77"/>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fld id="{D8225FCD-C8BD-0A44-9961-FB1CAAEE0F5D}" type="slidenum">
              <a:rPr lang="en-US" smtClean="0"/>
              <a:pPr/>
              <a:t>24</a:t>
            </a:fld>
            <a:endParaRPr lang="en-US" dirty="0"/>
          </a:p>
        </p:txBody>
      </p:sp>
    </p:spTree>
    <p:extLst>
      <p:ext uri="{BB962C8B-B14F-4D97-AF65-F5344CB8AC3E}">
        <p14:creationId xmlns:p14="http://schemas.microsoft.com/office/powerpoint/2010/main" val="2070012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23DD01-E467-C97A-0C11-20A5DFB3A11F}"/>
              </a:ext>
            </a:extLst>
          </p:cNvPr>
          <p:cNvSpPr>
            <a:spLocks noGrp="1"/>
          </p:cNvSpPr>
          <p:nvPr>
            <p:ph type="title"/>
          </p:nvPr>
        </p:nvSpPr>
        <p:spPr/>
        <p:txBody>
          <a:bodyPr/>
          <a:lstStyle/>
          <a:p>
            <a:r>
              <a:rPr lang="en-US" sz="2800" dirty="0"/>
              <a:t>EXPERIENCED BOARD OF DIRECTORS</a:t>
            </a:r>
          </a:p>
        </p:txBody>
      </p:sp>
      <p:sp>
        <p:nvSpPr>
          <p:cNvPr id="4" name="Rectangle 3">
            <a:extLst>
              <a:ext uri="{FF2B5EF4-FFF2-40B4-BE49-F238E27FC236}">
                <a16:creationId xmlns:a16="http://schemas.microsoft.com/office/drawing/2014/main" id="{B3248226-02A1-9520-6F34-53F8D43EAB9F}"/>
              </a:ext>
            </a:extLst>
          </p:cNvPr>
          <p:cNvSpPr/>
          <p:nvPr/>
        </p:nvSpPr>
        <p:spPr>
          <a:xfrm>
            <a:off x="271085" y="1014430"/>
            <a:ext cx="11614528" cy="4095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Leadership experience in new modalities and early development</a:t>
            </a:r>
          </a:p>
        </p:txBody>
      </p:sp>
      <p:grpSp>
        <p:nvGrpSpPr>
          <p:cNvPr id="5" name="Group 4">
            <a:extLst>
              <a:ext uri="{FF2B5EF4-FFF2-40B4-BE49-F238E27FC236}">
                <a16:creationId xmlns:a16="http://schemas.microsoft.com/office/drawing/2014/main" id="{EEC4B0F6-BC93-0EEE-EBBF-35B02EB0F510}"/>
              </a:ext>
            </a:extLst>
          </p:cNvPr>
          <p:cNvGrpSpPr/>
          <p:nvPr/>
        </p:nvGrpSpPr>
        <p:grpSpPr>
          <a:xfrm>
            <a:off x="271086" y="1690502"/>
            <a:ext cx="5295525" cy="850259"/>
            <a:chOff x="271086" y="1605158"/>
            <a:chExt cx="5295525" cy="850259"/>
          </a:xfrm>
        </p:grpSpPr>
        <p:cxnSp>
          <p:nvCxnSpPr>
            <p:cNvPr id="37" name="Straight Connector 36">
              <a:extLst>
                <a:ext uri="{FF2B5EF4-FFF2-40B4-BE49-F238E27FC236}">
                  <a16:creationId xmlns:a16="http://schemas.microsoft.com/office/drawing/2014/main" id="{9887F65E-5EEE-545D-B5DA-09CF5133201D}"/>
                </a:ext>
              </a:extLst>
            </p:cNvPr>
            <p:cNvCxnSpPr>
              <a:cxnSpLocks/>
            </p:cNvCxnSpPr>
            <p:nvPr/>
          </p:nvCxnSpPr>
          <p:spPr>
            <a:xfrm flipH="1">
              <a:off x="271086" y="1947682"/>
              <a:ext cx="5295525" cy="0"/>
            </a:xfrm>
            <a:prstGeom prst="line">
              <a:avLst/>
            </a:prstGeom>
            <a:ln w="28575">
              <a:gradFill flip="none" rotWithShape="1">
                <a:gsLst>
                  <a:gs pos="90000">
                    <a:schemeClr val="accent1">
                      <a:lumMod val="5000"/>
                      <a:lumOff val="95000"/>
                    </a:schemeClr>
                  </a:gs>
                  <a:gs pos="0">
                    <a:schemeClr val="accent1"/>
                  </a:gs>
                  <a:gs pos="54000">
                    <a:schemeClr val="accent1">
                      <a:lumMod val="20000"/>
                      <a:lumOff val="80000"/>
                    </a:schemeClr>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38" name="TextBox 37">
              <a:extLst>
                <a:ext uri="{FF2B5EF4-FFF2-40B4-BE49-F238E27FC236}">
                  <a16:creationId xmlns:a16="http://schemas.microsoft.com/office/drawing/2014/main" id="{24D6F842-95C1-D161-B1C0-2BF665D1EFC7}"/>
                </a:ext>
              </a:extLst>
            </p:cNvPr>
            <p:cNvSpPr txBox="1"/>
            <p:nvPr/>
          </p:nvSpPr>
          <p:spPr>
            <a:xfrm>
              <a:off x="271087" y="1605158"/>
              <a:ext cx="4654246" cy="362535"/>
            </a:xfrm>
            <a:prstGeom prst="rect">
              <a:avLst/>
            </a:prstGeom>
            <a:noFill/>
            <a:ln w="12700">
              <a:noFill/>
            </a:ln>
            <a:effectLst/>
            <a:extLst>
              <a:ext uri="{909E8E84-426E-40DD-AFC4-6F175D3DCCD1}">
                <a14:hiddenFill xmlns:a14="http://schemas.microsoft.com/office/drawing/2010/main">
                  <a:solidFill>
                    <a:srgbClr val="FFFFFF"/>
                  </a:solidFill>
                </a14:hiddenFill>
              </a:ext>
            </a:extLst>
          </p:spPr>
          <p:txBody>
            <a:bodyPr wrap="square" rtlCol="0" anchor="t">
              <a:noAutofit/>
            </a:bodyPr>
            <a:lstStyle/>
            <a:p>
              <a:pPr algn="just"/>
              <a:r>
                <a:rPr lang="en-US" sz="1600" b="1" spc="-9" dirty="0">
                  <a:solidFill>
                    <a:schemeClr val="tx2"/>
                  </a:solidFill>
                  <a:latin typeface="Poppins" pitchFamily="2" charset="77"/>
                  <a:ea typeface="Open Sans" panose="020B0606030504020204" pitchFamily="34" charset="0"/>
                  <a:cs typeface="Poppins" pitchFamily="2" charset="77"/>
                </a:rPr>
                <a:t>Roger J. Pomerantz, M.D. </a:t>
              </a:r>
              <a:r>
                <a:rPr lang="en-US" sz="1600" b="1" spc="-9" dirty="0">
                  <a:solidFill>
                    <a:schemeClr val="tx2"/>
                  </a:solidFill>
                  <a:latin typeface="Montserrat" pitchFamily="2" charset="77"/>
                  <a:ea typeface="Open Sans" panose="020B0606030504020204" pitchFamily="34" charset="0"/>
                  <a:cs typeface="Poppins" pitchFamily="2" charset="77"/>
                </a:rPr>
                <a:t>-</a:t>
              </a:r>
              <a:r>
                <a:rPr lang="en-US" sz="1600" i="1" spc="-9" dirty="0">
                  <a:solidFill>
                    <a:schemeClr val="accent1"/>
                  </a:solidFill>
                  <a:latin typeface="Montserrat" pitchFamily="2" charset="77"/>
                  <a:ea typeface="Open Sans" panose="020B0606030504020204" pitchFamily="34" charset="0"/>
                  <a:cs typeface="Poppins" pitchFamily="2" charset="77"/>
                </a:rPr>
                <a:t> Chairman</a:t>
              </a:r>
            </a:p>
          </p:txBody>
        </p:sp>
        <p:pic>
          <p:nvPicPr>
            <p:cNvPr id="40" name="Picture 39">
              <a:extLst>
                <a:ext uri="{FF2B5EF4-FFF2-40B4-BE49-F238E27FC236}">
                  <a16:creationId xmlns:a16="http://schemas.microsoft.com/office/drawing/2014/main" id="{9D5657AF-7A7E-D2A9-EE2E-0CBD3B43F80E}"/>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595050" y="2073420"/>
              <a:ext cx="897394" cy="329424"/>
            </a:xfrm>
            <a:prstGeom prst="rect">
              <a:avLst/>
            </a:prstGeom>
          </p:spPr>
        </p:pic>
        <p:pic>
          <p:nvPicPr>
            <p:cNvPr id="41" name="Picture 40">
              <a:extLst>
                <a:ext uri="{FF2B5EF4-FFF2-40B4-BE49-F238E27FC236}">
                  <a16:creationId xmlns:a16="http://schemas.microsoft.com/office/drawing/2014/main" id="{A9C6FFE8-8CFC-6FA7-274B-0616C0ED36B9}"/>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307053" y="2209996"/>
              <a:ext cx="1085924" cy="148233"/>
            </a:xfrm>
            <a:prstGeom prst="rect">
              <a:avLst/>
            </a:prstGeom>
          </p:spPr>
        </p:pic>
        <p:pic>
          <p:nvPicPr>
            <p:cNvPr id="42" name="Picture 41">
              <a:extLst>
                <a:ext uri="{FF2B5EF4-FFF2-40B4-BE49-F238E27FC236}">
                  <a16:creationId xmlns:a16="http://schemas.microsoft.com/office/drawing/2014/main" id="{0B60BE9A-10C5-C98E-B34D-513817A6D7A6}"/>
                </a:ext>
              </a:extLst>
            </p:cNvPr>
            <p:cNvPicPr>
              <a:picLocks noChangeAspect="1"/>
            </p:cNvPicPr>
            <p:nvPr/>
          </p:nvPicPr>
          <p:blipFill>
            <a:blip r:embed="rId5" cstate="print">
              <a:extLst>
                <a:ext uri="{28A0092B-C50C-407E-A947-70E740481C1C}">
                  <a14:useLocalDpi xmlns:a14="http://schemas.microsoft.com/office/drawing/2010/main"/>
                </a:ext>
              </a:extLst>
            </a:blip>
            <a:srcRect b="9139"/>
            <a:stretch>
              <a:fillRect/>
            </a:stretch>
          </p:blipFill>
          <p:spPr>
            <a:xfrm>
              <a:off x="283546" y="2044460"/>
              <a:ext cx="998544" cy="410957"/>
            </a:xfrm>
            <a:prstGeom prst="rect">
              <a:avLst/>
            </a:prstGeom>
          </p:spPr>
        </p:pic>
        <p:pic>
          <p:nvPicPr>
            <p:cNvPr id="43" name="Picture 42">
              <a:extLst>
                <a:ext uri="{FF2B5EF4-FFF2-40B4-BE49-F238E27FC236}">
                  <a16:creationId xmlns:a16="http://schemas.microsoft.com/office/drawing/2014/main" id="{FA9D107A-C863-CB95-74FA-51A4433A542F}"/>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2805404" y="2047429"/>
              <a:ext cx="1188690" cy="330602"/>
            </a:xfrm>
            <a:prstGeom prst="rect">
              <a:avLst/>
            </a:prstGeom>
          </p:spPr>
        </p:pic>
      </p:grpSp>
      <p:grpSp>
        <p:nvGrpSpPr>
          <p:cNvPr id="2" name="Group 1">
            <a:extLst>
              <a:ext uri="{FF2B5EF4-FFF2-40B4-BE49-F238E27FC236}">
                <a16:creationId xmlns:a16="http://schemas.microsoft.com/office/drawing/2014/main" id="{FE7AA56E-ECFD-60C7-1A59-3798E13D47A8}"/>
              </a:ext>
            </a:extLst>
          </p:cNvPr>
          <p:cNvGrpSpPr/>
          <p:nvPr/>
        </p:nvGrpSpPr>
        <p:grpSpPr>
          <a:xfrm>
            <a:off x="6302918" y="1690502"/>
            <a:ext cx="5295525" cy="821634"/>
            <a:chOff x="6302918" y="2880567"/>
            <a:chExt cx="5295525" cy="821634"/>
          </a:xfrm>
        </p:grpSpPr>
        <p:cxnSp>
          <p:nvCxnSpPr>
            <p:cNvPr id="58" name="Straight Connector 57">
              <a:extLst>
                <a:ext uri="{FF2B5EF4-FFF2-40B4-BE49-F238E27FC236}">
                  <a16:creationId xmlns:a16="http://schemas.microsoft.com/office/drawing/2014/main" id="{485A0A66-C532-3D4C-EAC9-AE6BB0F42B71}"/>
                </a:ext>
              </a:extLst>
            </p:cNvPr>
            <p:cNvCxnSpPr>
              <a:cxnSpLocks/>
            </p:cNvCxnSpPr>
            <p:nvPr/>
          </p:nvCxnSpPr>
          <p:spPr>
            <a:xfrm flipH="1">
              <a:off x="6302918" y="3223091"/>
              <a:ext cx="5295525" cy="0"/>
            </a:xfrm>
            <a:prstGeom prst="line">
              <a:avLst/>
            </a:prstGeom>
            <a:ln w="28575">
              <a:gradFill flip="none" rotWithShape="1">
                <a:gsLst>
                  <a:gs pos="90000">
                    <a:schemeClr val="accent1">
                      <a:lumMod val="5000"/>
                      <a:lumOff val="95000"/>
                    </a:schemeClr>
                  </a:gs>
                  <a:gs pos="0">
                    <a:schemeClr val="accent1"/>
                  </a:gs>
                  <a:gs pos="54000">
                    <a:schemeClr val="accent1">
                      <a:lumMod val="20000"/>
                      <a:lumOff val="80000"/>
                    </a:schemeClr>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59" name="TextBox 58">
              <a:extLst>
                <a:ext uri="{FF2B5EF4-FFF2-40B4-BE49-F238E27FC236}">
                  <a16:creationId xmlns:a16="http://schemas.microsoft.com/office/drawing/2014/main" id="{704CE363-58C0-C5BA-D18A-D7C70DA3B5A3}"/>
                </a:ext>
              </a:extLst>
            </p:cNvPr>
            <p:cNvSpPr txBox="1"/>
            <p:nvPr/>
          </p:nvSpPr>
          <p:spPr>
            <a:xfrm>
              <a:off x="6302919" y="2880567"/>
              <a:ext cx="4654246" cy="362535"/>
            </a:xfrm>
            <a:prstGeom prst="rect">
              <a:avLst/>
            </a:prstGeom>
            <a:noFill/>
            <a:ln w="12700">
              <a:noFill/>
            </a:ln>
            <a:effectLst/>
            <a:extLst>
              <a:ext uri="{909E8E84-426E-40DD-AFC4-6F175D3DCCD1}">
                <a14:hiddenFill xmlns:a14="http://schemas.microsoft.com/office/drawing/2010/main">
                  <a:solidFill>
                    <a:srgbClr val="FFFFFF"/>
                  </a:solidFill>
                </a14:hiddenFill>
              </a:ext>
            </a:extLst>
          </p:spPr>
          <p:txBody>
            <a:bodyPr wrap="square" rtlCol="0" anchor="t">
              <a:noAutofit/>
            </a:bodyPr>
            <a:lstStyle/>
            <a:p>
              <a:pPr algn="just"/>
              <a:r>
                <a:rPr lang="en-US" sz="1600" b="1" spc="-9" dirty="0">
                  <a:solidFill>
                    <a:schemeClr val="tx2"/>
                  </a:solidFill>
                  <a:latin typeface="Poppins" pitchFamily="2" charset="77"/>
                  <a:ea typeface="Open Sans" panose="020B0606030504020204" pitchFamily="34" charset="0"/>
                  <a:cs typeface="Poppins" pitchFamily="2" charset="77"/>
                </a:rPr>
                <a:t>Anthony J. Maddaluna </a:t>
              </a:r>
              <a:r>
                <a:rPr lang="en-US" sz="1600" b="1" spc="-9" dirty="0">
                  <a:solidFill>
                    <a:schemeClr val="tx2"/>
                  </a:solidFill>
                  <a:latin typeface="Montserrat" pitchFamily="2" charset="77"/>
                  <a:ea typeface="Open Sans" panose="020B0606030504020204" pitchFamily="34" charset="0"/>
                  <a:cs typeface="Poppins" pitchFamily="2" charset="77"/>
                </a:rPr>
                <a:t>-</a:t>
              </a:r>
              <a:r>
                <a:rPr lang="en-US" sz="1600" i="1" spc="-9" dirty="0">
                  <a:solidFill>
                    <a:schemeClr val="accent1"/>
                  </a:solidFill>
                  <a:latin typeface="Montserrat" pitchFamily="2" charset="77"/>
                  <a:ea typeface="Open Sans" panose="020B0606030504020204" pitchFamily="34" charset="0"/>
                  <a:cs typeface="Poppins" pitchFamily="2" charset="77"/>
                </a:rPr>
                <a:t> Director</a:t>
              </a:r>
            </a:p>
          </p:txBody>
        </p:sp>
        <p:pic>
          <p:nvPicPr>
            <p:cNvPr id="97" name="Picture 2" descr="Image result for amri company logo">
              <a:extLst>
                <a:ext uri="{FF2B5EF4-FFF2-40B4-BE49-F238E27FC236}">
                  <a16:creationId xmlns:a16="http://schemas.microsoft.com/office/drawing/2014/main" id="{910CAE75-4912-958D-00A9-4EE5FD1B220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a:xfrm>
              <a:off x="6383865" y="3300379"/>
              <a:ext cx="639784" cy="352618"/>
            </a:xfrm>
            <a:prstGeom prst="rect">
              <a:avLst/>
            </a:prstGeom>
            <a:noFill/>
            <a:extLst>
              <a:ext uri="{909E8E84-426E-40dd-AFC4-6F175D3DCCD1}">
                <a14:hiddenFill xmlns=""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B9F77801-6363-F54A-E31D-F5E46B5BFB29}"/>
                </a:ext>
              </a:extLst>
            </p:cNvPr>
            <p:cNvPicPr>
              <a:picLocks noChangeAspect="1"/>
            </p:cNvPicPr>
            <p:nvPr/>
          </p:nvPicPr>
          <p:blipFill rotWithShape="1">
            <a:blip r:embed="rId8"/>
            <a:srcRect t="23736" b="26376"/>
            <a:stretch/>
          </p:blipFill>
          <p:spPr>
            <a:xfrm>
              <a:off x="7455493" y="3291244"/>
              <a:ext cx="1240172" cy="410957"/>
            </a:xfrm>
            <a:prstGeom prst="rect">
              <a:avLst/>
            </a:prstGeom>
          </p:spPr>
        </p:pic>
      </p:grpSp>
      <p:grpSp>
        <p:nvGrpSpPr>
          <p:cNvPr id="6" name="Group 5">
            <a:extLst>
              <a:ext uri="{FF2B5EF4-FFF2-40B4-BE49-F238E27FC236}">
                <a16:creationId xmlns:a16="http://schemas.microsoft.com/office/drawing/2014/main" id="{B48EBBB3-4EF4-8623-92B6-0F5D00C60F64}"/>
              </a:ext>
            </a:extLst>
          </p:cNvPr>
          <p:cNvGrpSpPr/>
          <p:nvPr/>
        </p:nvGrpSpPr>
        <p:grpSpPr>
          <a:xfrm>
            <a:off x="271086" y="2917585"/>
            <a:ext cx="5295525" cy="758780"/>
            <a:chOff x="271086" y="4111021"/>
            <a:chExt cx="5295525" cy="758780"/>
          </a:xfrm>
        </p:grpSpPr>
        <p:cxnSp>
          <p:nvCxnSpPr>
            <p:cNvPr id="64" name="Straight Connector 63">
              <a:extLst>
                <a:ext uri="{FF2B5EF4-FFF2-40B4-BE49-F238E27FC236}">
                  <a16:creationId xmlns:a16="http://schemas.microsoft.com/office/drawing/2014/main" id="{BE4D00B6-DE13-F236-3162-6DA3BD6151D6}"/>
                </a:ext>
              </a:extLst>
            </p:cNvPr>
            <p:cNvCxnSpPr>
              <a:cxnSpLocks/>
            </p:cNvCxnSpPr>
            <p:nvPr/>
          </p:nvCxnSpPr>
          <p:spPr>
            <a:xfrm flipH="1">
              <a:off x="271086" y="4453545"/>
              <a:ext cx="5295525" cy="0"/>
            </a:xfrm>
            <a:prstGeom prst="line">
              <a:avLst/>
            </a:prstGeom>
            <a:ln w="28575">
              <a:gradFill flip="none" rotWithShape="1">
                <a:gsLst>
                  <a:gs pos="90000">
                    <a:schemeClr val="accent1">
                      <a:lumMod val="5000"/>
                      <a:lumOff val="95000"/>
                    </a:schemeClr>
                  </a:gs>
                  <a:gs pos="0">
                    <a:schemeClr val="accent1"/>
                  </a:gs>
                  <a:gs pos="54000">
                    <a:schemeClr val="accent1">
                      <a:lumMod val="20000"/>
                      <a:lumOff val="80000"/>
                    </a:schemeClr>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65" name="TextBox 64">
              <a:extLst>
                <a:ext uri="{FF2B5EF4-FFF2-40B4-BE49-F238E27FC236}">
                  <a16:creationId xmlns:a16="http://schemas.microsoft.com/office/drawing/2014/main" id="{DE0A7FF4-D448-7D3B-7111-785B8A5D86DE}"/>
                </a:ext>
              </a:extLst>
            </p:cNvPr>
            <p:cNvSpPr txBox="1"/>
            <p:nvPr/>
          </p:nvSpPr>
          <p:spPr>
            <a:xfrm>
              <a:off x="271087" y="4111021"/>
              <a:ext cx="4654246" cy="362535"/>
            </a:xfrm>
            <a:prstGeom prst="rect">
              <a:avLst/>
            </a:prstGeom>
            <a:noFill/>
            <a:ln w="12700">
              <a:noFill/>
            </a:ln>
            <a:effectLst/>
            <a:extLst>
              <a:ext uri="{909E8E84-426E-40DD-AFC4-6F175D3DCCD1}">
                <a14:hiddenFill xmlns:a14="http://schemas.microsoft.com/office/drawing/2010/main">
                  <a:solidFill>
                    <a:srgbClr val="FFFFFF"/>
                  </a:solidFill>
                </a14:hiddenFill>
              </a:ext>
            </a:extLst>
          </p:spPr>
          <p:txBody>
            <a:bodyPr wrap="square" rtlCol="0" anchor="t">
              <a:noAutofit/>
            </a:bodyPr>
            <a:lstStyle/>
            <a:p>
              <a:pPr algn="just"/>
              <a:r>
                <a:rPr lang="en-US" sz="1600" b="1" spc="-9" dirty="0">
                  <a:solidFill>
                    <a:schemeClr val="tx2"/>
                  </a:solidFill>
                  <a:latin typeface="Poppins" pitchFamily="2" charset="77"/>
                  <a:ea typeface="Open Sans" panose="020B0606030504020204" pitchFamily="34" charset="0"/>
                  <a:cs typeface="Poppins" pitchFamily="2" charset="77"/>
                </a:rPr>
                <a:t>W. Brad Hayes </a:t>
              </a:r>
              <a:r>
                <a:rPr lang="en-US" sz="1600" b="1" spc="-9" dirty="0">
                  <a:solidFill>
                    <a:schemeClr val="tx2"/>
                  </a:solidFill>
                  <a:latin typeface="Montserrat" pitchFamily="2" charset="77"/>
                  <a:ea typeface="Open Sans" panose="020B0606030504020204" pitchFamily="34" charset="0"/>
                  <a:cs typeface="Poppins" pitchFamily="2" charset="77"/>
                </a:rPr>
                <a:t>-</a:t>
              </a:r>
              <a:r>
                <a:rPr lang="en-US" sz="1600" i="1" spc="-9" dirty="0">
                  <a:solidFill>
                    <a:schemeClr val="accent1"/>
                  </a:solidFill>
                  <a:latin typeface="Montserrat" pitchFamily="2" charset="77"/>
                  <a:ea typeface="Open Sans" panose="020B0606030504020204" pitchFamily="34" charset="0"/>
                  <a:cs typeface="Poppins" pitchFamily="2" charset="77"/>
                </a:rPr>
                <a:t> Director</a:t>
              </a:r>
            </a:p>
          </p:txBody>
        </p:sp>
        <p:pic>
          <p:nvPicPr>
            <p:cNvPr id="99" name="Picture 98">
              <a:extLst>
                <a:ext uri="{FF2B5EF4-FFF2-40B4-BE49-F238E27FC236}">
                  <a16:creationId xmlns:a16="http://schemas.microsoft.com/office/drawing/2014/main" id="{F8552496-F9C6-058A-EFD5-C8CEC584AA96}"/>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411876" y="4610561"/>
              <a:ext cx="926428" cy="215934"/>
            </a:xfrm>
            <a:prstGeom prst="rect">
              <a:avLst/>
            </a:prstGeom>
          </p:spPr>
        </p:pic>
        <p:pic>
          <p:nvPicPr>
            <p:cNvPr id="100" name="Picture 99">
              <a:extLst>
                <a:ext uri="{FF2B5EF4-FFF2-40B4-BE49-F238E27FC236}">
                  <a16:creationId xmlns:a16="http://schemas.microsoft.com/office/drawing/2014/main" id="{8B3B176F-79B6-6240-C75C-A6EA6580FFE2}"/>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3144982" y="4550323"/>
              <a:ext cx="1015998" cy="319478"/>
            </a:xfrm>
            <a:prstGeom prst="rect">
              <a:avLst/>
            </a:prstGeom>
          </p:spPr>
        </p:pic>
        <p:pic>
          <p:nvPicPr>
            <p:cNvPr id="101" name="Picture 100">
              <a:extLst>
                <a:ext uri="{FF2B5EF4-FFF2-40B4-BE49-F238E27FC236}">
                  <a16:creationId xmlns:a16="http://schemas.microsoft.com/office/drawing/2014/main" id="{8432B3A0-DE49-E1C3-1DFE-F0816FFBDE73}"/>
                </a:ext>
              </a:extLst>
            </p:cNvPr>
            <p:cNvPicPr>
              <a:picLocks noChangeAspect="1"/>
            </p:cNvPicPr>
            <p:nvPr/>
          </p:nvPicPr>
          <p:blipFill>
            <a:blip r:embed="rId11"/>
            <a:srcRect/>
            <a:stretch>
              <a:fillRect/>
            </a:stretch>
          </p:blipFill>
          <p:spPr>
            <a:xfrm>
              <a:off x="1863297" y="4607051"/>
              <a:ext cx="756692" cy="222954"/>
            </a:xfrm>
            <a:prstGeom prst="rect">
              <a:avLst/>
            </a:prstGeom>
          </p:spPr>
        </p:pic>
      </p:grpSp>
      <p:grpSp>
        <p:nvGrpSpPr>
          <p:cNvPr id="7" name="Group 6">
            <a:extLst>
              <a:ext uri="{FF2B5EF4-FFF2-40B4-BE49-F238E27FC236}">
                <a16:creationId xmlns:a16="http://schemas.microsoft.com/office/drawing/2014/main" id="{1C0C3FBD-ED17-4BDD-FC5E-C8A0F1C80271}"/>
              </a:ext>
            </a:extLst>
          </p:cNvPr>
          <p:cNvGrpSpPr/>
          <p:nvPr/>
        </p:nvGrpSpPr>
        <p:grpSpPr>
          <a:xfrm>
            <a:off x="6302918" y="2868861"/>
            <a:ext cx="5295525" cy="939006"/>
            <a:chOff x="6302918" y="4111021"/>
            <a:chExt cx="5295525" cy="939006"/>
          </a:xfrm>
        </p:grpSpPr>
        <p:cxnSp>
          <p:nvCxnSpPr>
            <p:cNvPr id="70" name="Straight Connector 69">
              <a:extLst>
                <a:ext uri="{FF2B5EF4-FFF2-40B4-BE49-F238E27FC236}">
                  <a16:creationId xmlns:a16="http://schemas.microsoft.com/office/drawing/2014/main" id="{BE76CA1D-4AA9-5D96-72E8-ED7C414B1A97}"/>
                </a:ext>
              </a:extLst>
            </p:cNvPr>
            <p:cNvCxnSpPr>
              <a:cxnSpLocks/>
            </p:cNvCxnSpPr>
            <p:nvPr/>
          </p:nvCxnSpPr>
          <p:spPr>
            <a:xfrm flipH="1">
              <a:off x="6302918" y="4453545"/>
              <a:ext cx="5295525" cy="0"/>
            </a:xfrm>
            <a:prstGeom prst="line">
              <a:avLst/>
            </a:prstGeom>
            <a:ln w="28575">
              <a:gradFill flip="none" rotWithShape="1">
                <a:gsLst>
                  <a:gs pos="90000">
                    <a:schemeClr val="accent1">
                      <a:lumMod val="5000"/>
                      <a:lumOff val="95000"/>
                    </a:schemeClr>
                  </a:gs>
                  <a:gs pos="0">
                    <a:schemeClr val="accent1"/>
                  </a:gs>
                  <a:gs pos="54000">
                    <a:schemeClr val="accent1">
                      <a:lumMod val="20000"/>
                      <a:lumOff val="80000"/>
                    </a:schemeClr>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71" name="TextBox 70">
              <a:extLst>
                <a:ext uri="{FF2B5EF4-FFF2-40B4-BE49-F238E27FC236}">
                  <a16:creationId xmlns:a16="http://schemas.microsoft.com/office/drawing/2014/main" id="{391032F9-2557-879E-6812-5B03F790C7E9}"/>
                </a:ext>
              </a:extLst>
            </p:cNvPr>
            <p:cNvSpPr txBox="1"/>
            <p:nvPr/>
          </p:nvSpPr>
          <p:spPr>
            <a:xfrm>
              <a:off x="6302919" y="4111021"/>
              <a:ext cx="4654246" cy="362535"/>
            </a:xfrm>
            <a:prstGeom prst="rect">
              <a:avLst/>
            </a:prstGeom>
            <a:noFill/>
            <a:ln w="12700">
              <a:noFill/>
            </a:ln>
            <a:effectLst/>
            <a:extLst>
              <a:ext uri="{909E8E84-426E-40DD-AFC4-6F175D3DCCD1}">
                <a14:hiddenFill xmlns:a14="http://schemas.microsoft.com/office/drawing/2010/main">
                  <a:solidFill>
                    <a:srgbClr val="FFFFFF"/>
                  </a:solidFill>
                </a14:hiddenFill>
              </a:ext>
            </a:extLst>
          </p:spPr>
          <p:txBody>
            <a:bodyPr wrap="square" rtlCol="0" anchor="t">
              <a:noAutofit/>
            </a:bodyPr>
            <a:lstStyle/>
            <a:p>
              <a:pPr algn="just"/>
              <a:r>
                <a:rPr lang="en-US" sz="1600" b="1" spc="-9" dirty="0">
                  <a:solidFill>
                    <a:schemeClr val="tx2"/>
                  </a:solidFill>
                  <a:latin typeface="Poppins" pitchFamily="2" charset="77"/>
                  <a:ea typeface="Open Sans" panose="020B0606030504020204" pitchFamily="34" charset="0"/>
                  <a:cs typeface="Poppins" pitchFamily="2" charset="77"/>
                </a:rPr>
                <a:t>Brian O’Callaghan </a:t>
              </a:r>
              <a:r>
                <a:rPr lang="en-US" sz="1600" b="1" spc="-9" dirty="0">
                  <a:solidFill>
                    <a:schemeClr val="tx2"/>
                  </a:solidFill>
                  <a:latin typeface="Montserrat" pitchFamily="2" charset="77"/>
                  <a:ea typeface="Open Sans" panose="020B0606030504020204" pitchFamily="34" charset="0"/>
                  <a:cs typeface="Poppins" pitchFamily="2" charset="77"/>
                </a:rPr>
                <a:t>-</a:t>
              </a:r>
              <a:r>
                <a:rPr lang="en-US" sz="1600" i="1" spc="-9" dirty="0">
                  <a:solidFill>
                    <a:schemeClr val="accent1"/>
                  </a:solidFill>
                  <a:latin typeface="Montserrat" pitchFamily="2" charset="77"/>
                  <a:ea typeface="Open Sans" panose="020B0606030504020204" pitchFamily="34" charset="0"/>
                  <a:cs typeface="Poppins" pitchFamily="2" charset="77"/>
                </a:rPr>
                <a:t> Director</a:t>
              </a:r>
            </a:p>
          </p:txBody>
        </p:sp>
        <p:pic>
          <p:nvPicPr>
            <p:cNvPr id="102" name="Picture 101">
              <a:extLst>
                <a:ext uri="{FF2B5EF4-FFF2-40B4-BE49-F238E27FC236}">
                  <a16:creationId xmlns:a16="http://schemas.microsoft.com/office/drawing/2014/main" id="{B39F5C7A-A872-078D-FB73-801CB77BFDFE}"/>
                </a:ext>
              </a:extLst>
            </p:cNvPr>
            <p:cNvPicPr>
              <a:picLocks noChangeAspect="1"/>
            </p:cNvPicPr>
            <p:nvPr/>
          </p:nvPicPr>
          <p:blipFill>
            <a:blip r:embed="rId12" cstate="print">
              <a:extLst>
                <a:ext uri="{28A0092B-C50C-407E-A947-70E740481C1C}">
                  <a14:useLocalDpi xmlns:a14="http://schemas.microsoft.com/office/drawing/2010/main"/>
                </a:ext>
              </a:extLst>
            </a:blip>
            <a:srcRect t="20151" b="19903"/>
            <a:stretch>
              <a:fillRect/>
            </a:stretch>
          </p:blipFill>
          <p:spPr>
            <a:xfrm>
              <a:off x="7463750" y="4534633"/>
              <a:ext cx="859762" cy="515394"/>
            </a:xfrm>
            <a:prstGeom prst="rect">
              <a:avLst/>
            </a:prstGeom>
          </p:spPr>
        </p:pic>
        <p:pic>
          <p:nvPicPr>
            <p:cNvPr id="103" name="Picture 102">
              <a:extLst>
                <a:ext uri="{FF2B5EF4-FFF2-40B4-BE49-F238E27FC236}">
                  <a16:creationId xmlns:a16="http://schemas.microsoft.com/office/drawing/2014/main" id="{CA0BBAD8-27D6-F633-ABF5-523812AC272F}"/>
                </a:ext>
              </a:extLst>
            </p:cNvPr>
            <p:cNvPicPr>
              <a:picLocks noChangeAspect="1"/>
            </p:cNvPicPr>
            <p:nvPr/>
          </p:nvPicPr>
          <p:blipFill>
            <a:blip r:embed="rId13"/>
            <a:srcRect l="-7255" t="30861" r="-7255" b="22759"/>
            <a:stretch>
              <a:fillRect/>
            </a:stretch>
          </p:blipFill>
          <p:spPr>
            <a:xfrm>
              <a:off x="6358465" y="4565885"/>
              <a:ext cx="786878" cy="318706"/>
            </a:xfrm>
            <a:prstGeom prst="rect">
              <a:avLst/>
            </a:prstGeom>
          </p:spPr>
        </p:pic>
        <p:pic>
          <p:nvPicPr>
            <p:cNvPr id="104" name="Picture 103">
              <a:extLst>
                <a:ext uri="{FF2B5EF4-FFF2-40B4-BE49-F238E27FC236}">
                  <a16:creationId xmlns:a16="http://schemas.microsoft.com/office/drawing/2014/main" id="{FCA77DC4-F45B-DD04-ADCA-29D3266AF15F}"/>
                </a:ext>
              </a:extLst>
            </p:cNvPr>
            <p:cNvPicPr>
              <a:picLocks noChangeAspect="1"/>
            </p:cNvPicPr>
            <p:nvPr/>
          </p:nvPicPr>
          <p:blipFill>
            <a:blip r:embed="rId14"/>
            <a:srcRect l="-4636" t="29312" r="-3450" b="32743"/>
            <a:stretch>
              <a:fillRect/>
            </a:stretch>
          </p:blipFill>
          <p:spPr>
            <a:xfrm>
              <a:off x="8641919" y="4572957"/>
              <a:ext cx="795865" cy="279400"/>
            </a:xfrm>
            <a:prstGeom prst="rect">
              <a:avLst/>
            </a:prstGeom>
          </p:spPr>
        </p:pic>
        <p:pic>
          <p:nvPicPr>
            <p:cNvPr id="105" name="Picture 104">
              <a:extLst>
                <a:ext uri="{FF2B5EF4-FFF2-40B4-BE49-F238E27FC236}">
                  <a16:creationId xmlns:a16="http://schemas.microsoft.com/office/drawing/2014/main" id="{AC8C072E-5918-5653-5F83-031B45DFB40B}"/>
                </a:ext>
              </a:extLst>
            </p:cNvPr>
            <p:cNvPicPr>
              <a:picLocks noChangeAspect="1"/>
            </p:cNvPicPr>
            <p:nvPr/>
          </p:nvPicPr>
          <p:blipFill>
            <a:blip r:embed="rId15"/>
            <a:srcRect l="3534" t="20407" r="-1" b="24412"/>
            <a:stretch>
              <a:fillRect/>
            </a:stretch>
          </p:blipFill>
          <p:spPr>
            <a:xfrm>
              <a:off x="9756191" y="4488269"/>
              <a:ext cx="770312" cy="440644"/>
            </a:xfrm>
            <a:prstGeom prst="rect">
              <a:avLst/>
            </a:prstGeom>
          </p:spPr>
        </p:pic>
        <p:pic>
          <p:nvPicPr>
            <p:cNvPr id="106" name="Picture 105">
              <a:extLst>
                <a:ext uri="{FF2B5EF4-FFF2-40B4-BE49-F238E27FC236}">
                  <a16:creationId xmlns:a16="http://schemas.microsoft.com/office/drawing/2014/main" id="{B679BB02-1373-C4D3-E40C-3F2A2C11F745}"/>
                </a:ext>
              </a:extLst>
            </p:cNvPr>
            <p:cNvPicPr>
              <a:picLocks noChangeAspect="1"/>
            </p:cNvPicPr>
            <p:nvPr/>
          </p:nvPicPr>
          <p:blipFill>
            <a:blip r:embed="rId16"/>
            <a:srcRect l="-5534" t="21259" r="-9066" b="20716"/>
            <a:stretch>
              <a:fillRect/>
            </a:stretch>
          </p:blipFill>
          <p:spPr>
            <a:xfrm>
              <a:off x="10844909" y="4526124"/>
              <a:ext cx="753534" cy="381534"/>
            </a:xfrm>
            <a:prstGeom prst="rect">
              <a:avLst/>
            </a:prstGeom>
          </p:spPr>
        </p:pic>
      </p:grpSp>
      <p:grpSp>
        <p:nvGrpSpPr>
          <p:cNvPr id="8" name="Group 7">
            <a:extLst>
              <a:ext uri="{FF2B5EF4-FFF2-40B4-BE49-F238E27FC236}">
                <a16:creationId xmlns:a16="http://schemas.microsoft.com/office/drawing/2014/main" id="{970F8FBA-F2AD-2B34-D09D-090FEF21C5D4}"/>
              </a:ext>
            </a:extLst>
          </p:cNvPr>
          <p:cNvGrpSpPr/>
          <p:nvPr/>
        </p:nvGrpSpPr>
        <p:grpSpPr>
          <a:xfrm>
            <a:off x="245873" y="4172457"/>
            <a:ext cx="5320738" cy="936165"/>
            <a:chOff x="245873" y="5381034"/>
            <a:chExt cx="5320738" cy="936165"/>
          </a:xfrm>
        </p:grpSpPr>
        <p:cxnSp>
          <p:nvCxnSpPr>
            <p:cNvPr id="76" name="Straight Connector 75">
              <a:extLst>
                <a:ext uri="{FF2B5EF4-FFF2-40B4-BE49-F238E27FC236}">
                  <a16:creationId xmlns:a16="http://schemas.microsoft.com/office/drawing/2014/main" id="{4DCC9B06-8D1B-2549-1DF2-232353384FB4}"/>
                </a:ext>
              </a:extLst>
            </p:cNvPr>
            <p:cNvCxnSpPr>
              <a:cxnSpLocks/>
            </p:cNvCxnSpPr>
            <p:nvPr/>
          </p:nvCxnSpPr>
          <p:spPr>
            <a:xfrm flipH="1">
              <a:off x="271086" y="5723558"/>
              <a:ext cx="5295525" cy="0"/>
            </a:xfrm>
            <a:prstGeom prst="line">
              <a:avLst/>
            </a:prstGeom>
            <a:ln w="28575">
              <a:gradFill flip="none" rotWithShape="1">
                <a:gsLst>
                  <a:gs pos="90000">
                    <a:schemeClr val="accent1">
                      <a:lumMod val="5000"/>
                      <a:lumOff val="95000"/>
                    </a:schemeClr>
                  </a:gs>
                  <a:gs pos="0">
                    <a:schemeClr val="accent1"/>
                  </a:gs>
                  <a:gs pos="54000">
                    <a:schemeClr val="accent1">
                      <a:lumMod val="20000"/>
                      <a:lumOff val="80000"/>
                    </a:schemeClr>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77" name="TextBox 76">
              <a:extLst>
                <a:ext uri="{FF2B5EF4-FFF2-40B4-BE49-F238E27FC236}">
                  <a16:creationId xmlns:a16="http://schemas.microsoft.com/office/drawing/2014/main" id="{6B231F4B-D209-D977-F051-B8581990959D}"/>
                </a:ext>
              </a:extLst>
            </p:cNvPr>
            <p:cNvSpPr txBox="1"/>
            <p:nvPr/>
          </p:nvSpPr>
          <p:spPr>
            <a:xfrm>
              <a:off x="271087" y="5381034"/>
              <a:ext cx="4654246" cy="362535"/>
            </a:xfrm>
            <a:prstGeom prst="rect">
              <a:avLst/>
            </a:prstGeom>
            <a:noFill/>
            <a:ln w="12700">
              <a:noFill/>
            </a:ln>
            <a:effectLst/>
            <a:extLst>
              <a:ext uri="{909E8E84-426E-40DD-AFC4-6F175D3DCCD1}">
                <a14:hiddenFill xmlns:a14="http://schemas.microsoft.com/office/drawing/2010/main">
                  <a:solidFill>
                    <a:srgbClr val="FFFFFF"/>
                  </a:solidFill>
                </a14:hiddenFill>
              </a:ext>
            </a:extLst>
          </p:spPr>
          <p:txBody>
            <a:bodyPr wrap="square" rtlCol="0" anchor="t">
              <a:noAutofit/>
            </a:bodyPr>
            <a:lstStyle/>
            <a:p>
              <a:pPr algn="just"/>
              <a:r>
                <a:rPr lang="en-US" sz="1600" b="1" spc="-9" dirty="0">
                  <a:solidFill>
                    <a:schemeClr val="tx2"/>
                  </a:solidFill>
                  <a:latin typeface="Poppins" pitchFamily="2" charset="77"/>
                  <a:ea typeface="Open Sans" panose="020B0606030504020204" pitchFamily="34" charset="0"/>
                  <a:cs typeface="Poppins" pitchFamily="2" charset="77"/>
                </a:rPr>
                <a:t>Hila Karah </a:t>
              </a:r>
              <a:r>
                <a:rPr lang="en-US" sz="1600" b="1" spc="-9" dirty="0">
                  <a:solidFill>
                    <a:schemeClr val="tx2"/>
                  </a:solidFill>
                  <a:latin typeface="Montserrat" pitchFamily="2" charset="77"/>
                  <a:ea typeface="Open Sans" panose="020B0606030504020204" pitchFamily="34" charset="0"/>
                  <a:cs typeface="Poppins" pitchFamily="2" charset="77"/>
                </a:rPr>
                <a:t>-</a:t>
              </a:r>
              <a:r>
                <a:rPr lang="en-US" sz="1600" i="1" spc="-9" dirty="0">
                  <a:solidFill>
                    <a:schemeClr val="accent1"/>
                  </a:solidFill>
                  <a:latin typeface="Montserrat" pitchFamily="2" charset="77"/>
                  <a:ea typeface="Open Sans" panose="020B0606030504020204" pitchFamily="34" charset="0"/>
                  <a:cs typeface="Poppins" pitchFamily="2" charset="77"/>
                </a:rPr>
                <a:t> Director</a:t>
              </a:r>
            </a:p>
          </p:txBody>
        </p:sp>
        <p:pic>
          <p:nvPicPr>
            <p:cNvPr id="107" name="Picture 106">
              <a:extLst>
                <a:ext uri="{FF2B5EF4-FFF2-40B4-BE49-F238E27FC236}">
                  <a16:creationId xmlns:a16="http://schemas.microsoft.com/office/drawing/2014/main" id="{C5C2DD4D-A801-8C15-CEB3-D60378F8E9DF}"/>
                </a:ext>
              </a:extLst>
            </p:cNvPr>
            <p:cNvPicPr>
              <a:picLocks noChangeAspect="1"/>
            </p:cNvPicPr>
            <p:nvPr/>
          </p:nvPicPr>
          <p:blipFill>
            <a:blip r:embed="rId17" cstate="print">
              <a:extLst>
                <a:ext uri="{28A0092B-C50C-407E-A947-70E740481C1C}">
                  <a14:useLocalDpi xmlns:a14="http://schemas.microsoft.com/office/drawing/2010/main"/>
                </a:ext>
              </a:extLst>
            </a:blip>
            <a:srcRect l="6587" t="13064" b="2138"/>
            <a:stretch>
              <a:fillRect/>
            </a:stretch>
          </p:blipFill>
          <p:spPr>
            <a:xfrm>
              <a:off x="3053013" y="5798229"/>
              <a:ext cx="1076042" cy="358062"/>
            </a:xfrm>
            <a:prstGeom prst="rect">
              <a:avLst/>
            </a:prstGeom>
          </p:spPr>
        </p:pic>
        <p:pic>
          <p:nvPicPr>
            <p:cNvPr id="108" name="Picture 107">
              <a:extLst>
                <a:ext uri="{FF2B5EF4-FFF2-40B4-BE49-F238E27FC236}">
                  <a16:creationId xmlns:a16="http://schemas.microsoft.com/office/drawing/2014/main" id="{02AEDC94-EBF2-D5B8-7830-2F954CC0145C}"/>
                </a:ext>
              </a:extLst>
            </p:cNvPr>
            <p:cNvPicPr>
              <a:picLocks noChangeAspect="1"/>
            </p:cNvPicPr>
            <p:nvPr/>
          </p:nvPicPr>
          <p:blipFill>
            <a:blip r:embed="rId18"/>
            <a:srcRect l="13169" t="43686" r="12655" b="41748"/>
            <a:stretch>
              <a:fillRect/>
            </a:stretch>
          </p:blipFill>
          <p:spPr>
            <a:xfrm>
              <a:off x="245873" y="5849296"/>
              <a:ext cx="1130798" cy="222058"/>
            </a:xfrm>
            <a:prstGeom prst="rect">
              <a:avLst/>
            </a:prstGeom>
          </p:spPr>
        </p:pic>
        <p:pic>
          <p:nvPicPr>
            <p:cNvPr id="109" name="Picture 108">
              <a:extLst>
                <a:ext uri="{FF2B5EF4-FFF2-40B4-BE49-F238E27FC236}">
                  <a16:creationId xmlns:a16="http://schemas.microsoft.com/office/drawing/2014/main" id="{9418C52A-E2D4-414F-8C6A-BE1EB7BFEA0C}"/>
                </a:ext>
              </a:extLst>
            </p:cNvPr>
            <p:cNvPicPr>
              <a:picLocks noChangeAspect="1"/>
            </p:cNvPicPr>
            <p:nvPr/>
          </p:nvPicPr>
          <p:blipFill>
            <a:blip r:embed="rId19" cstate="print">
              <a:extLst>
                <a:ext uri="{28A0092B-C50C-407E-A947-70E740481C1C}">
                  <a14:useLocalDpi xmlns:a14="http://schemas.microsoft.com/office/drawing/2010/main"/>
                </a:ext>
              </a:extLst>
            </a:blip>
            <a:srcRect/>
            <a:stretch>
              <a:fillRect/>
            </a:stretch>
          </p:blipFill>
          <p:spPr>
            <a:xfrm>
              <a:off x="1956150" y="5789625"/>
              <a:ext cx="517384" cy="527574"/>
            </a:xfrm>
            <a:prstGeom prst="rect">
              <a:avLst/>
            </a:prstGeom>
          </p:spPr>
        </p:pic>
      </p:grpSp>
      <p:grpSp>
        <p:nvGrpSpPr>
          <p:cNvPr id="9" name="Group 8">
            <a:extLst>
              <a:ext uri="{FF2B5EF4-FFF2-40B4-BE49-F238E27FC236}">
                <a16:creationId xmlns:a16="http://schemas.microsoft.com/office/drawing/2014/main" id="{13CB8008-6908-8058-6E51-C0F938F178AE}"/>
              </a:ext>
            </a:extLst>
          </p:cNvPr>
          <p:cNvGrpSpPr/>
          <p:nvPr/>
        </p:nvGrpSpPr>
        <p:grpSpPr>
          <a:xfrm>
            <a:off x="6289386" y="4172457"/>
            <a:ext cx="5341775" cy="844861"/>
            <a:chOff x="6289386" y="5381034"/>
            <a:chExt cx="5341775" cy="844861"/>
          </a:xfrm>
        </p:grpSpPr>
        <p:cxnSp>
          <p:nvCxnSpPr>
            <p:cNvPr id="82" name="Straight Connector 81">
              <a:extLst>
                <a:ext uri="{FF2B5EF4-FFF2-40B4-BE49-F238E27FC236}">
                  <a16:creationId xmlns:a16="http://schemas.microsoft.com/office/drawing/2014/main" id="{3E5A4155-F463-E5CF-2B5D-723EA336A6AF}"/>
                </a:ext>
              </a:extLst>
            </p:cNvPr>
            <p:cNvCxnSpPr>
              <a:cxnSpLocks/>
            </p:cNvCxnSpPr>
            <p:nvPr/>
          </p:nvCxnSpPr>
          <p:spPr>
            <a:xfrm flipH="1">
              <a:off x="6302918" y="5723558"/>
              <a:ext cx="5295525" cy="0"/>
            </a:xfrm>
            <a:prstGeom prst="line">
              <a:avLst/>
            </a:prstGeom>
            <a:ln w="28575">
              <a:gradFill flip="none" rotWithShape="1">
                <a:gsLst>
                  <a:gs pos="90000">
                    <a:schemeClr val="accent1">
                      <a:lumMod val="5000"/>
                      <a:lumOff val="95000"/>
                    </a:schemeClr>
                  </a:gs>
                  <a:gs pos="0">
                    <a:schemeClr val="accent1"/>
                  </a:gs>
                  <a:gs pos="54000">
                    <a:schemeClr val="accent1">
                      <a:lumMod val="20000"/>
                      <a:lumOff val="80000"/>
                    </a:schemeClr>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83" name="TextBox 82">
              <a:extLst>
                <a:ext uri="{FF2B5EF4-FFF2-40B4-BE49-F238E27FC236}">
                  <a16:creationId xmlns:a16="http://schemas.microsoft.com/office/drawing/2014/main" id="{9CE1DE88-F894-14A8-19DB-F5720B7FF450}"/>
                </a:ext>
              </a:extLst>
            </p:cNvPr>
            <p:cNvSpPr txBox="1"/>
            <p:nvPr/>
          </p:nvSpPr>
          <p:spPr>
            <a:xfrm>
              <a:off x="6302919" y="5381034"/>
              <a:ext cx="4654246" cy="362535"/>
            </a:xfrm>
            <a:prstGeom prst="rect">
              <a:avLst/>
            </a:prstGeom>
            <a:noFill/>
            <a:ln w="12700">
              <a:noFill/>
            </a:ln>
            <a:effectLst/>
            <a:extLst>
              <a:ext uri="{909E8E84-426E-40DD-AFC4-6F175D3DCCD1}">
                <a14:hiddenFill xmlns:a14="http://schemas.microsoft.com/office/drawing/2010/main">
                  <a:solidFill>
                    <a:srgbClr val="FFFFFF"/>
                  </a:solidFill>
                </a14:hiddenFill>
              </a:ext>
            </a:extLst>
          </p:spPr>
          <p:txBody>
            <a:bodyPr wrap="square" rtlCol="0" anchor="t">
              <a:noAutofit/>
            </a:bodyPr>
            <a:lstStyle/>
            <a:p>
              <a:pPr algn="just"/>
              <a:r>
                <a:rPr lang="en-US" sz="1600" b="1" spc="-9" dirty="0">
                  <a:solidFill>
                    <a:schemeClr val="tx2"/>
                  </a:solidFill>
                  <a:latin typeface="Poppins" pitchFamily="2" charset="77"/>
                  <a:ea typeface="Open Sans" panose="020B0606030504020204" pitchFamily="34" charset="0"/>
                  <a:cs typeface="Poppins" pitchFamily="2" charset="77"/>
                </a:rPr>
                <a:t>Mark Gilbert </a:t>
              </a:r>
              <a:r>
                <a:rPr lang="en-US" sz="1600" b="1" spc="-9" dirty="0">
                  <a:solidFill>
                    <a:schemeClr val="tx2"/>
                  </a:solidFill>
                  <a:latin typeface="Montserrat" pitchFamily="2" charset="77"/>
                  <a:ea typeface="Open Sans" panose="020B0606030504020204" pitchFamily="34" charset="0"/>
                  <a:cs typeface="Poppins" pitchFamily="2" charset="77"/>
                </a:rPr>
                <a:t>-</a:t>
              </a:r>
              <a:r>
                <a:rPr lang="en-US" sz="1600" i="1" spc="-9" dirty="0">
                  <a:solidFill>
                    <a:schemeClr val="accent1"/>
                  </a:solidFill>
                  <a:latin typeface="Montserrat" pitchFamily="2" charset="77"/>
                  <a:ea typeface="Open Sans" panose="020B0606030504020204" pitchFamily="34" charset="0"/>
                  <a:cs typeface="Poppins" pitchFamily="2" charset="77"/>
                </a:rPr>
                <a:t> Director</a:t>
              </a:r>
            </a:p>
          </p:txBody>
        </p:sp>
        <p:pic>
          <p:nvPicPr>
            <p:cNvPr id="111" name="Picture 110">
              <a:extLst>
                <a:ext uri="{FF2B5EF4-FFF2-40B4-BE49-F238E27FC236}">
                  <a16:creationId xmlns:a16="http://schemas.microsoft.com/office/drawing/2014/main" id="{A867070E-49DE-224D-4EC9-C60A892FADF7}"/>
                </a:ext>
              </a:extLst>
            </p:cNvPr>
            <p:cNvPicPr>
              <a:picLocks noChangeAspect="1"/>
            </p:cNvPicPr>
            <p:nvPr/>
          </p:nvPicPr>
          <p:blipFill rotWithShape="1">
            <a:blip r:embed="rId20"/>
            <a:srcRect l="9647" t="42640" r="10612" b="37999"/>
            <a:stretch/>
          </p:blipFill>
          <p:spPr>
            <a:xfrm>
              <a:off x="10334896" y="5834967"/>
              <a:ext cx="1296265" cy="314728"/>
            </a:xfrm>
            <a:prstGeom prst="rect">
              <a:avLst/>
            </a:prstGeom>
          </p:spPr>
        </p:pic>
        <p:pic>
          <p:nvPicPr>
            <p:cNvPr id="112" name="Picture 111">
              <a:extLst>
                <a:ext uri="{FF2B5EF4-FFF2-40B4-BE49-F238E27FC236}">
                  <a16:creationId xmlns:a16="http://schemas.microsoft.com/office/drawing/2014/main" id="{A7ECD0B3-CCE7-F6EC-7EC8-56E95F0FF045}"/>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l="23077" r="19205"/>
            <a:stretch/>
          </p:blipFill>
          <p:spPr>
            <a:xfrm>
              <a:off x="9424383" y="5779615"/>
              <a:ext cx="502292" cy="446280"/>
            </a:xfrm>
            <a:prstGeom prst="rect">
              <a:avLst/>
            </a:prstGeom>
          </p:spPr>
        </p:pic>
        <p:pic>
          <p:nvPicPr>
            <p:cNvPr id="113" name="Picture 112">
              <a:extLst>
                <a:ext uri="{FF2B5EF4-FFF2-40B4-BE49-F238E27FC236}">
                  <a16:creationId xmlns:a16="http://schemas.microsoft.com/office/drawing/2014/main" id="{65FA43CB-4FB7-A90E-8CB2-25DD24131517}"/>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t="23626" b="24785"/>
            <a:stretch/>
          </p:blipFill>
          <p:spPr>
            <a:xfrm>
              <a:off x="8234895" y="5764228"/>
              <a:ext cx="781267" cy="403049"/>
            </a:xfrm>
            <a:prstGeom prst="rect">
              <a:avLst/>
            </a:prstGeom>
          </p:spPr>
        </p:pic>
        <p:pic>
          <p:nvPicPr>
            <p:cNvPr id="114" name="Picture 113">
              <a:extLst>
                <a:ext uri="{FF2B5EF4-FFF2-40B4-BE49-F238E27FC236}">
                  <a16:creationId xmlns:a16="http://schemas.microsoft.com/office/drawing/2014/main" id="{32CA2176-5737-7C2E-B650-81728E79E1B9}"/>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6289386" y="5809561"/>
              <a:ext cx="1537288" cy="318706"/>
            </a:xfrm>
            <a:prstGeom prst="rect">
              <a:avLst/>
            </a:prstGeom>
          </p:spPr>
        </p:pic>
      </p:grpSp>
      <p:sp>
        <p:nvSpPr>
          <p:cNvPr id="10" name="Slide Number Placeholder 11">
            <a:extLst>
              <a:ext uri="{FF2B5EF4-FFF2-40B4-BE49-F238E27FC236}">
                <a16:creationId xmlns:a16="http://schemas.microsoft.com/office/drawing/2014/main" id="{1146F249-85CB-0CE7-1363-E0B6E93AE1B2}"/>
              </a:ext>
            </a:extLst>
          </p:cNvPr>
          <p:cNvSpPr txBox="1">
            <a:spLocks/>
          </p:cNvSpPr>
          <p:nvPr/>
        </p:nvSpPr>
        <p:spPr>
          <a:xfrm>
            <a:off x="11557394" y="6530621"/>
            <a:ext cx="402231" cy="366183"/>
          </a:xfrm>
          <a:prstGeom prst="rect">
            <a:avLst/>
          </a:prstGeom>
        </p:spPr>
        <p:txBody>
          <a:bodyPr vert="horz" lIns="91440" tIns="45720" rIns="91440" bIns="45720" rtlCol="0" anchor="ctr"/>
          <a:lstStyle>
            <a:defPPr>
              <a:defRPr lang="en-US"/>
            </a:defPPr>
            <a:lvl1pPr marL="0" algn="r" defTabSz="609493" rtl="0" eaLnBrk="1" latinLnBrk="0" hangingPunct="1">
              <a:defRPr sz="933" kern="1200">
                <a:solidFill>
                  <a:schemeClr val="tx1">
                    <a:tint val="75000"/>
                  </a:schemeClr>
                </a:solidFill>
                <a:latin typeface="Montserrat" pitchFamily="2" charset="77"/>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fld id="{D8225FCD-C8BD-0A44-9961-FB1CAAEE0F5D}" type="slidenum">
              <a:rPr lang="en-US" smtClean="0"/>
              <a:pPr/>
              <a:t>25</a:t>
            </a:fld>
            <a:endParaRPr lang="en-US" dirty="0"/>
          </a:p>
        </p:txBody>
      </p:sp>
      <p:grpSp>
        <p:nvGrpSpPr>
          <p:cNvPr id="34" name="Group 33">
            <a:extLst>
              <a:ext uri="{FF2B5EF4-FFF2-40B4-BE49-F238E27FC236}">
                <a16:creationId xmlns:a16="http://schemas.microsoft.com/office/drawing/2014/main" id="{5ADB89E0-3DCF-0D6E-4B35-1FBE0F001E75}"/>
              </a:ext>
            </a:extLst>
          </p:cNvPr>
          <p:cNvGrpSpPr/>
          <p:nvPr/>
        </p:nvGrpSpPr>
        <p:grpSpPr>
          <a:xfrm>
            <a:off x="271086" y="5545081"/>
            <a:ext cx="5295525" cy="837830"/>
            <a:chOff x="271086" y="5545081"/>
            <a:chExt cx="5295525" cy="837830"/>
          </a:xfrm>
        </p:grpSpPr>
        <p:cxnSp>
          <p:nvCxnSpPr>
            <p:cNvPr id="12" name="Straight Connector 11">
              <a:extLst>
                <a:ext uri="{FF2B5EF4-FFF2-40B4-BE49-F238E27FC236}">
                  <a16:creationId xmlns:a16="http://schemas.microsoft.com/office/drawing/2014/main" id="{8C185835-8BA4-5F69-4F0C-7EAC5235A721}"/>
                </a:ext>
              </a:extLst>
            </p:cNvPr>
            <p:cNvCxnSpPr>
              <a:cxnSpLocks/>
            </p:cNvCxnSpPr>
            <p:nvPr/>
          </p:nvCxnSpPr>
          <p:spPr>
            <a:xfrm flipH="1">
              <a:off x="271086" y="5887605"/>
              <a:ext cx="5295525" cy="0"/>
            </a:xfrm>
            <a:prstGeom prst="line">
              <a:avLst/>
            </a:prstGeom>
            <a:ln w="28575">
              <a:gradFill flip="none" rotWithShape="1">
                <a:gsLst>
                  <a:gs pos="90000">
                    <a:schemeClr val="accent1">
                      <a:lumMod val="5000"/>
                      <a:lumOff val="95000"/>
                    </a:schemeClr>
                  </a:gs>
                  <a:gs pos="0">
                    <a:schemeClr val="accent1"/>
                  </a:gs>
                  <a:gs pos="54000">
                    <a:schemeClr val="accent1">
                      <a:lumMod val="20000"/>
                      <a:lumOff val="80000"/>
                    </a:schemeClr>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9C04C34B-8E09-40B0-4EF8-E36EA8168F27}"/>
                </a:ext>
              </a:extLst>
            </p:cNvPr>
            <p:cNvSpPr txBox="1"/>
            <p:nvPr/>
          </p:nvSpPr>
          <p:spPr>
            <a:xfrm>
              <a:off x="271087" y="5545081"/>
              <a:ext cx="4654246" cy="362535"/>
            </a:xfrm>
            <a:prstGeom prst="rect">
              <a:avLst/>
            </a:prstGeom>
            <a:noFill/>
            <a:ln w="12700">
              <a:noFill/>
            </a:ln>
            <a:effectLst/>
            <a:extLst>
              <a:ext uri="{909E8E84-426E-40DD-AFC4-6F175D3DCCD1}">
                <a14:hiddenFill xmlns:a14="http://schemas.microsoft.com/office/drawing/2010/main">
                  <a:solidFill>
                    <a:srgbClr val="FFFFFF"/>
                  </a:solidFill>
                </a14:hiddenFill>
              </a:ext>
            </a:extLst>
          </p:spPr>
          <p:txBody>
            <a:bodyPr wrap="square" rtlCol="0" anchor="t">
              <a:noAutofit/>
            </a:bodyPr>
            <a:lstStyle/>
            <a:p>
              <a:pPr algn="just"/>
              <a:r>
                <a:rPr lang="en-US" sz="1600" b="1" spc="-9" dirty="0">
                  <a:solidFill>
                    <a:schemeClr val="tx2"/>
                  </a:solidFill>
                  <a:latin typeface="Poppins" pitchFamily="2" charset="77"/>
                  <a:ea typeface="Open Sans" panose="020B0606030504020204" pitchFamily="34" charset="0"/>
                  <a:cs typeface="Poppins" pitchFamily="2" charset="77"/>
                </a:rPr>
                <a:t>Michael Newman </a:t>
              </a:r>
              <a:r>
                <a:rPr lang="en-US" sz="1600" b="1" spc="-9" dirty="0">
                  <a:solidFill>
                    <a:schemeClr val="tx2"/>
                  </a:solidFill>
                  <a:latin typeface="Montserrat" pitchFamily="2" charset="77"/>
                  <a:ea typeface="Open Sans" panose="020B0606030504020204" pitchFamily="34" charset="0"/>
                  <a:cs typeface="Poppins" pitchFamily="2" charset="77"/>
                </a:rPr>
                <a:t>-</a:t>
              </a:r>
              <a:r>
                <a:rPr lang="en-US" sz="1600" i="1" spc="-9" dirty="0">
                  <a:solidFill>
                    <a:schemeClr val="accent1"/>
                  </a:solidFill>
                  <a:latin typeface="Montserrat" pitchFamily="2" charset="77"/>
                  <a:ea typeface="Open Sans" panose="020B0606030504020204" pitchFamily="34" charset="0"/>
                  <a:cs typeface="Poppins" pitchFamily="2" charset="77"/>
                </a:rPr>
                <a:t> Founder, CSO, Director</a:t>
              </a:r>
            </a:p>
          </p:txBody>
        </p:sp>
        <p:pic>
          <p:nvPicPr>
            <p:cNvPr id="25" name="Picture 24">
              <a:extLst>
                <a:ext uri="{FF2B5EF4-FFF2-40B4-BE49-F238E27FC236}">
                  <a16:creationId xmlns:a16="http://schemas.microsoft.com/office/drawing/2014/main" id="{17469348-AF44-FA34-FF1D-3B86A3F128AD}"/>
                </a:ext>
              </a:extLst>
            </p:cNvPr>
            <p:cNvPicPr>
              <a:picLocks noChangeAspect="1"/>
            </p:cNvPicPr>
            <p:nvPr/>
          </p:nvPicPr>
          <p:blipFill>
            <a:blip r:embed="rId24"/>
            <a:srcRect t="29615" b="37082"/>
            <a:stretch>
              <a:fillRect/>
            </a:stretch>
          </p:blipFill>
          <p:spPr>
            <a:xfrm>
              <a:off x="1427877" y="6069997"/>
              <a:ext cx="784854" cy="261376"/>
            </a:xfrm>
            <a:prstGeom prst="rect">
              <a:avLst/>
            </a:prstGeom>
          </p:spPr>
        </p:pic>
        <p:pic>
          <p:nvPicPr>
            <p:cNvPr id="26" name="Picture 25">
              <a:extLst>
                <a:ext uri="{FF2B5EF4-FFF2-40B4-BE49-F238E27FC236}">
                  <a16:creationId xmlns:a16="http://schemas.microsoft.com/office/drawing/2014/main" id="{399A078B-295A-94DD-1030-0250FBB03B29}"/>
                </a:ext>
              </a:extLst>
            </p:cNvPr>
            <p:cNvPicPr>
              <a:picLocks noChangeAspect="1"/>
            </p:cNvPicPr>
            <p:nvPr/>
          </p:nvPicPr>
          <p:blipFill>
            <a:blip r:embed="rId25"/>
            <a:srcRect/>
            <a:stretch>
              <a:fillRect/>
            </a:stretch>
          </p:blipFill>
          <p:spPr>
            <a:xfrm>
              <a:off x="411876" y="5984593"/>
              <a:ext cx="738344" cy="398318"/>
            </a:xfrm>
            <a:prstGeom prst="rect">
              <a:avLst/>
            </a:prstGeom>
          </p:spPr>
        </p:pic>
        <p:pic>
          <p:nvPicPr>
            <p:cNvPr id="27" name="Picture 26">
              <a:extLst>
                <a:ext uri="{FF2B5EF4-FFF2-40B4-BE49-F238E27FC236}">
                  <a16:creationId xmlns:a16="http://schemas.microsoft.com/office/drawing/2014/main" id="{41A9167A-45DD-1D19-39E8-28803A6A6597}"/>
                </a:ext>
              </a:extLst>
            </p:cNvPr>
            <p:cNvPicPr>
              <a:picLocks noChangeAspect="1"/>
            </p:cNvPicPr>
            <p:nvPr/>
          </p:nvPicPr>
          <p:blipFill>
            <a:blip r:embed="rId26"/>
            <a:srcRect t="32997" b="33700"/>
            <a:stretch>
              <a:fillRect/>
            </a:stretch>
          </p:blipFill>
          <p:spPr>
            <a:xfrm>
              <a:off x="2494677" y="5978103"/>
              <a:ext cx="1072108" cy="357040"/>
            </a:xfrm>
            <a:prstGeom prst="rect">
              <a:avLst/>
            </a:prstGeom>
          </p:spPr>
        </p:pic>
        <p:sp>
          <p:nvSpPr>
            <p:cNvPr id="28" name="TextBox 27">
              <a:extLst>
                <a:ext uri="{FF2B5EF4-FFF2-40B4-BE49-F238E27FC236}">
                  <a16:creationId xmlns:a16="http://schemas.microsoft.com/office/drawing/2014/main" id="{1256F583-4972-22FE-E615-6F44A441D1C1}"/>
                </a:ext>
              </a:extLst>
            </p:cNvPr>
            <p:cNvSpPr txBox="1"/>
            <p:nvPr/>
          </p:nvSpPr>
          <p:spPr>
            <a:xfrm>
              <a:off x="3673714" y="6014436"/>
              <a:ext cx="1611788" cy="323165"/>
            </a:xfrm>
            <a:prstGeom prst="rect">
              <a:avLst/>
            </a:prstGeom>
            <a:noFill/>
          </p:spPr>
          <p:txBody>
            <a:bodyPr wrap="none" rtlCol="0">
              <a:spAutoFit/>
            </a:bodyPr>
            <a:lstStyle/>
            <a:p>
              <a:r>
                <a:rPr lang="en-US" sz="1500" b="1" dirty="0">
                  <a:solidFill>
                    <a:srgbClr val="FF0000"/>
                  </a:solidFill>
                </a:rPr>
                <a:t>Decoy Biosystems</a:t>
              </a:r>
            </a:p>
          </p:txBody>
        </p:sp>
      </p:grpSp>
      <p:grpSp>
        <p:nvGrpSpPr>
          <p:cNvPr id="35" name="Group 34">
            <a:extLst>
              <a:ext uri="{FF2B5EF4-FFF2-40B4-BE49-F238E27FC236}">
                <a16:creationId xmlns:a16="http://schemas.microsoft.com/office/drawing/2014/main" id="{AF654688-D0C2-B732-3C9A-8E1D8C422796}"/>
              </a:ext>
            </a:extLst>
          </p:cNvPr>
          <p:cNvGrpSpPr/>
          <p:nvPr/>
        </p:nvGrpSpPr>
        <p:grpSpPr>
          <a:xfrm>
            <a:off x="6302918" y="5545081"/>
            <a:ext cx="5295525" cy="878030"/>
            <a:chOff x="6302918" y="5545081"/>
            <a:chExt cx="5295525" cy="878030"/>
          </a:xfrm>
        </p:grpSpPr>
        <p:cxnSp>
          <p:nvCxnSpPr>
            <p:cNvPr id="18" name="Straight Connector 17">
              <a:extLst>
                <a:ext uri="{FF2B5EF4-FFF2-40B4-BE49-F238E27FC236}">
                  <a16:creationId xmlns:a16="http://schemas.microsoft.com/office/drawing/2014/main" id="{BF5DE311-B173-C165-29EB-E910B4C5B838}"/>
                </a:ext>
              </a:extLst>
            </p:cNvPr>
            <p:cNvCxnSpPr>
              <a:cxnSpLocks/>
            </p:cNvCxnSpPr>
            <p:nvPr/>
          </p:nvCxnSpPr>
          <p:spPr>
            <a:xfrm flipH="1">
              <a:off x="6302918" y="5887605"/>
              <a:ext cx="5295525" cy="0"/>
            </a:xfrm>
            <a:prstGeom prst="line">
              <a:avLst/>
            </a:prstGeom>
            <a:ln w="28575">
              <a:gradFill flip="none" rotWithShape="1">
                <a:gsLst>
                  <a:gs pos="90000">
                    <a:schemeClr val="accent1">
                      <a:lumMod val="5000"/>
                      <a:lumOff val="95000"/>
                    </a:schemeClr>
                  </a:gs>
                  <a:gs pos="0">
                    <a:schemeClr val="accent1"/>
                  </a:gs>
                  <a:gs pos="54000">
                    <a:schemeClr val="accent1">
                      <a:lumMod val="20000"/>
                      <a:lumOff val="80000"/>
                    </a:schemeClr>
                  </a:gs>
                </a:gsLst>
                <a:lin ang="10800000" scaled="1"/>
                <a:tileRect/>
              </a:gradFill>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9A4CA118-E241-7B27-5256-F7ECF2C0EE9F}"/>
                </a:ext>
              </a:extLst>
            </p:cNvPr>
            <p:cNvSpPr txBox="1"/>
            <p:nvPr/>
          </p:nvSpPr>
          <p:spPr>
            <a:xfrm>
              <a:off x="6302919" y="5545081"/>
              <a:ext cx="4654246" cy="362535"/>
            </a:xfrm>
            <a:prstGeom prst="rect">
              <a:avLst/>
            </a:prstGeom>
            <a:noFill/>
            <a:ln w="12700">
              <a:noFill/>
            </a:ln>
            <a:effectLst/>
            <a:extLst>
              <a:ext uri="{909E8E84-426E-40DD-AFC4-6F175D3DCCD1}">
                <a14:hiddenFill xmlns:a14="http://schemas.microsoft.com/office/drawing/2010/main">
                  <a:solidFill>
                    <a:srgbClr val="FFFFFF"/>
                  </a:solidFill>
                </a14:hiddenFill>
              </a:ext>
            </a:extLst>
          </p:spPr>
          <p:txBody>
            <a:bodyPr wrap="square" rtlCol="0" anchor="t">
              <a:noAutofit/>
            </a:bodyPr>
            <a:lstStyle/>
            <a:p>
              <a:pPr algn="just"/>
              <a:r>
                <a:rPr lang="en-US" sz="1600" b="1" spc="-9" dirty="0">
                  <a:solidFill>
                    <a:schemeClr val="tx2"/>
                  </a:solidFill>
                  <a:latin typeface="Poppins" pitchFamily="2" charset="77"/>
                  <a:ea typeface="Open Sans" panose="020B0606030504020204" pitchFamily="34" charset="0"/>
                  <a:cs typeface="Poppins" pitchFamily="2" charset="77"/>
                </a:rPr>
                <a:t>Jeffrey Meckler </a:t>
              </a:r>
              <a:r>
                <a:rPr lang="en-US" sz="1600" b="1" spc="-9" dirty="0">
                  <a:solidFill>
                    <a:schemeClr val="tx2"/>
                  </a:solidFill>
                  <a:latin typeface="Montserrat" pitchFamily="2" charset="77"/>
                  <a:ea typeface="Open Sans" panose="020B0606030504020204" pitchFamily="34" charset="0"/>
                  <a:cs typeface="Poppins" pitchFamily="2" charset="77"/>
                </a:rPr>
                <a:t>-</a:t>
              </a:r>
              <a:r>
                <a:rPr lang="en-US" sz="1600" i="1" spc="-9" dirty="0">
                  <a:solidFill>
                    <a:schemeClr val="accent1"/>
                  </a:solidFill>
                  <a:latin typeface="Montserrat" pitchFamily="2" charset="77"/>
                  <a:ea typeface="Open Sans" panose="020B0606030504020204" pitchFamily="34" charset="0"/>
                  <a:cs typeface="Poppins" pitchFamily="2" charset="77"/>
                </a:rPr>
                <a:t> CEO, Director</a:t>
              </a:r>
            </a:p>
          </p:txBody>
        </p:sp>
        <p:pic>
          <p:nvPicPr>
            <p:cNvPr id="29" name="Picture 28">
              <a:extLst>
                <a:ext uri="{FF2B5EF4-FFF2-40B4-BE49-F238E27FC236}">
                  <a16:creationId xmlns:a16="http://schemas.microsoft.com/office/drawing/2014/main" id="{EA8EA247-458F-EB13-EF84-F59B92CC706F}"/>
                </a:ext>
              </a:extLst>
            </p:cNvPr>
            <p:cNvPicPr>
              <a:picLocks noChangeAspect="1"/>
            </p:cNvPicPr>
            <p:nvPr/>
          </p:nvPicPr>
          <p:blipFill>
            <a:blip r:embed="rId27"/>
            <a:srcRect/>
            <a:stretch>
              <a:fillRect/>
            </a:stretch>
          </p:blipFill>
          <p:spPr>
            <a:xfrm>
              <a:off x="6409265" y="6020585"/>
              <a:ext cx="399396" cy="399396"/>
            </a:xfrm>
            <a:prstGeom prst="rect">
              <a:avLst/>
            </a:prstGeom>
          </p:spPr>
        </p:pic>
        <p:pic>
          <p:nvPicPr>
            <p:cNvPr id="30" name="Picture 29">
              <a:extLst>
                <a:ext uri="{FF2B5EF4-FFF2-40B4-BE49-F238E27FC236}">
                  <a16:creationId xmlns:a16="http://schemas.microsoft.com/office/drawing/2014/main" id="{CD593B11-EA4C-7048-CA8A-EFB66B9E23E7}"/>
                </a:ext>
              </a:extLst>
            </p:cNvPr>
            <p:cNvPicPr>
              <a:picLocks noChangeAspect="1"/>
            </p:cNvPicPr>
            <p:nvPr/>
          </p:nvPicPr>
          <p:blipFill>
            <a:blip r:embed="rId28"/>
            <a:srcRect/>
            <a:stretch>
              <a:fillRect/>
            </a:stretch>
          </p:blipFill>
          <p:spPr>
            <a:xfrm>
              <a:off x="8397713" y="6019966"/>
              <a:ext cx="403048" cy="403048"/>
            </a:xfrm>
            <a:prstGeom prst="rect">
              <a:avLst/>
            </a:prstGeom>
          </p:spPr>
        </p:pic>
        <p:pic>
          <p:nvPicPr>
            <p:cNvPr id="31" name="Picture 30">
              <a:extLst>
                <a:ext uri="{FF2B5EF4-FFF2-40B4-BE49-F238E27FC236}">
                  <a16:creationId xmlns:a16="http://schemas.microsoft.com/office/drawing/2014/main" id="{FE5F6EB1-2A94-65E8-A9B4-2714E9EF7AA7}"/>
                </a:ext>
              </a:extLst>
            </p:cNvPr>
            <p:cNvPicPr>
              <a:picLocks noChangeAspect="1"/>
            </p:cNvPicPr>
            <p:nvPr/>
          </p:nvPicPr>
          <p:blipFill>
            <a:blip r:embed="rId29"/>
            <a:srcRect t="31775" b="39733"/>
            <a:stretch>
              <a:fillRect/>
            </a:stretch>
          </p:blipFill>
          <p:spPr>
            <a:xfrm>
              <a:off x="7174917" y="6064531"/>
              <a:ext cx="926332" cy="263928"/>
            </a:xfrm>
            <a:prstGeom prst="rect">
              <a:avLst/>
            </a:prstGeom>
          </p:spPr>
        </p:pic>
        <p:pic>
          <p:nvPicPr>
            <p:cNvPr id="32" name="Picture 31">
              <a:extLst>
                <a:ext uri="{FF2B5EF4-FFF2-40B4-BE49-F238E27FC236}">
                  <a16:creationId xmlns:a16="http://schemas.microsoft.com/office/drawing/2014/main" id="{4F841574-1DBC-373B-48CE-C5363927C0AA}"/>
                </a:ext>
              </a:extLst>
            </p:cNvPr>
            <p:cNvPicPr>
              <a:picLocks noChangeAspect="1"/>
            </p:cNvPicPr>
            <p:nvPr/>
          </p:nvPicPr>
          <p:blipFill>
            <a:blip r:embed="rId30"/>
            <a:srcRect/>
            <a:stretch>
              <a:fillRect/>
            </a:stretch>
          </p:blipFill>
          <p:spPr>
            <a:xfrm>
              <a:off x="9076266" y="6009565"/>
              <a:ext cx="884960" cy="387572"/>
            </a:xfrm>
            <a:prstGeom prst="rect">
              <a:avLst/>
            </a:prstGeom>
          </p:spPr>
        </p:pic>
        <p:pic>
          <p:nvPicPr>
            <p:cNvPr id="33" name="Picture 32">
              <a:extLst>
                <a:ext uri="{FF2B5EF4-FFF2-40B4-BE49-F238E27FC236}">
                  <a16:creationId xmlns:a16="http://schemas.microsoft.com/office/drawing/2014/main" id="{A638E0BB-8F80-C0D7-C7CF-BF9925EE2256}"/>
                </a:ext>
              </a:extLst>
            </p:cNvPr>
            <p:cNvPicPr>
              <a:picLocks noChangeAspect="1"/>
            </p:cNvPicPr>
            <p:nvPr/>
          </p:nvPicPr>
          <p:blipFill rotWithShape="1">
            <a:blip r:embed="rId8"/>
            <a:srcRect t="23736" b="26376"/>
            <a:stretch/>
          </p:blipFill>
          <p:spPr>
            <a:xfrm>
              <a:off x="10066866" y="6012154"/>
              <a:ext cx="1240172" cy="410957"/>
            </a:xfrm>
            <a:prstGeom prst="rect">
              <a:avLst/>
            </a:prstGeom>
          </p:spPr>
        </p:pic>
      </p:grpSp>
    </p:spTree>
    <p:extLst>
      <p:ext uri="{BB962C8B-B14F-4D97-AF65-F5344CB8AC3E}">
        <p14:creationId xmlns:p14="http://schemas.microsoft.com/office/powerpoint/2010/main" val="3006843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F090DE-BA10-51D8-C3DD-457C20E2AC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965" r="28671"/>
          <a:stretch/>
        </p:blipFill>
        <p:spPr>
          <a:xfrm>
            <a:off x="5322541" y="1"/>
            <a:ext cx="6866284" cy="6857999"/>
          </a:xfrm>
          <a:prstGeom prst="rect">
            <a:avLst/>
          </a:prstGeom>
        </p:spPr>
      </p:pic>
      <p:sp>
        <p:nvSpPr>
          <p:cNvPr id="6" name="TextBox 5">
            <a:extLst>
              <a:ext uri="{FF2B5EF4-FFF2-40B4-BE49-F238E27FC236}">
                <a16:creationId xmlns:a16="http://schemas.microsoft.com/office/drawing/2014/main" id="{433AA10F-C112-093A-BD0B-B85BF09ACF19}"/>
              </a:ext>
            </a:extLst>
          </p:cNvPr>
          <p:cNvSpPr txBox="1"/>
          <p:nvPr/>
        </p:nvSpPr>
        <p:spPr>
          <a:xfrm>
            <a:off x="6514621" y="172499"/>
            <a:ext cx="5425845" cy="338554"/>
          </a:xfrm>
          <a:prstGeom prst="rect">
            <a:avLst/>
          </a:prstGeom>
          <a:noFill/>
        </p:spPr>
        <p:txBody>
          <a:bodyPr wrap="square" rtlCol="0">
            <a:spAutoFit/>
          </a:bodyPr>
          <a:lstStyle/>
          <a:p>
            <a:pPr algn="r"/>
            <a:endParaRPr lang="en-CA" sz="1600" dirty="0">
              <a:solidFill>
                <a:schemeClr val="accent1"/>
              </a:solidFill>
              <a:latin typeface="Roboto" panose="02000000000000000000" pitchFamily="2" charset="0"/>
              <a:ea typeface="Roboto" panose="02000000000000000000" pitchFamily="2" charset="0"/>
            </a:endParaRPr>
          </a:p>
        </p:txBody>
      </p:sp>
      <p:grpSp>
        <p:nvGrpSpPr>
          <p:cNvPr id="12" name="Group 11">
            <a:extLst>
              <a:ext uri="{FF2B5EF4-FFF2-40B4-BE49-F238E27FC236}">
                <a16:creationId xmlns:a16="http://schemas.microsoft.com/office/drawing/2014/main" id="{B142F653-4AC5-0B8E-7B87-EBBA847040A7}"/>
              </a:ext>
            </a:extLst>
          </p:cNvPr>
          <p:cNvGrpSpPr/>
          <p:nvPr/>
        </p:nvGrpSpPr>
        <p:grpSpPr>
          <a:xfrm>
            <a:off x="783808" y="1702730"/>
            <a:ext cx="3784922" cy="2449621"/>
            <a:chOff x="1002471" y="1881460"/>
            <a:chExt cx="3784922" cy="2449621"/>
          </a:xfrm>
        </p:grpSpPr>
        <p:sp>
          <p:nvSpPr>
            <p:cNvPr id="2" name="Google Shape;487;p47">
              <a:extLst>
                <a:ext uri="{FF2B5EF4-FFF2-40B4-BE49-F238E27FC236}">
                  <a16:creationId xmlns:a16="http://schemas.microsoft.com/office/drawing/2014/main" id="{126B8721-7026-D1B3-AE17-FD58DD4D4A44}"/>
                </a:ext>
              </a:extLst>
            </p:cNvPr>
            <p:cNvSpPr/>
            <p:nvPr/>
          </p:nvSpPr>
          <p:spPr>
            <a:xfrm>
              <a:off x="1386843" y="3166748"/>
              <a:ext cx="2992403" cy="1164333"/>
            </a:xfrm>
            <a:prstGeom prst="rect">
              <a:avLst/>
            </a:prstGeom>
            <a:noFill/>
            <a:ln>
              <a:noFill/>
            </a:ln>
          </p:spPr>
          <p:txBody>
            <a:bodyPr spcFirstLastPara="1" wrap="square" lIns="91423" tIns="45699" rIns="91423" bIns="45699" anchor="t" anchorCtr="0">
              <a:noAutofit/>
            </a:bodyPr>
            <a:lstStyle/>
            <a:p>
              <a:pPr algn="ctr"/>
              <a:r>
                <a:rPr lang="en-US" sz="1600" dirty="0">
                  <a:solidFill>
                    <a:schemeClr val="accent1"/>
                  </a:solidFill>
                  <a:latin typeface="Poppins" pitchFamily="2" charset="77"/>
                  <a:ea typeface="Calibri"/>
                  <a:cs typeface="Poppins" pitchFamily="2" charset="77"/>
                  <a:sym typeface="Calibri"/>
                </a:rPr>
                <a:t>Investor &amp; Media Relations:</a:t>
              </a:r>
              <a:endParaRPr sz="1600" dirty="0">
                <a:solidFill>
                  <a:schemeClr val="accent1"/>
                </a:solidFill>
                <a:latin typeface="Poppins" pitchFamily="2" charset="77"/>
                <a:cs typeface="Poppins" pitchFamily="2" charset="77"/>
              </a:endParaRPr>
            </a:p>
            <a:p>
              <a:pPr algn="ctr">
                <a:lnSpc>
                  <a:spcPct val="110000"/>
                </a:lnSpc>
              </a:pPr>
              <a:r>
                <a:rPr lang="en-US" sz="1600" b="1" dirty="0">
                  <a:solidFill>
                    <a:schemeClr val="accent1"/>
                  </a:solidFill>
                  <a:latin typeface="Poppins" pitchFamily="2" charset="77"/>
                  <a:ea typeface="Calibri"/>
                  <a:cs typeface="Poppins" pitchFamily="2" charset="77"/>
                  <a:sym typeface="Calibri"/>
                </a:rPr>
                <a:t>CORE IR</a:t>
              </a:r>
              <a:br>
                <a:rPr lang="en-US" sz="1600" dirty="0">
                  <a:solidFill>
                    <a:schemeClr val="accent1"/>
                  </a:solidFill>
                  <a:latin typeface="Poppins" pitchFamily="2" charset="77"/>
                  <a:ea typeface="Calibri"/>
                  <a:cs typeface="Poppins" pitchFamily="2" charset="77"/>
                  <a:sym typeface="Calibri"/>
                </a:rPr>
              </a:br>
              <a:r>
                <a:rPr lang="en-US" sz="1600" dirty="0">
                  <a:solidFill>
                    <a:schemeClr val="accent1"/>
                  </a:solidFill>
                  <a:latin typeface="Poppins" pitchFamily="2" charset="77"/>
                  <a:ea typeface="Calibri"/>
                  <a:cs typeface="Poppins" pitchFamily="2" charset="77"/>
                  <a:sym typeface="Calibri"/>
                </a:rPr>
                <a:t>Scott </a:t>
              </a:r>
              <a:r>
                <a:rPr lang="en-US" sz="1600" dirty="0" err="1">
                  <a:solidFill>
                    <a:schemeClr val="accent1"/>
                  </a:solidFill>
                  <a:latin typeface="Poppins" pitchFamily="2" charset="77"/>
                  <a:ea typeface="Calibri"/>
                  <a:cs typeface="Poppins" pitchFamily="2" charset="77"/>
                  <a:sym typeface="Calibri"/>
                </a:rPr>
                <a:t>Birkby</a:t>
              </a:r>
              <a:endParaRPr lang="en-US" sz="1600" dirty="0">
                <a:solidFill>
                  <a:schemeClr val="accent1"/>
                </a:solidFill>
                <a:latin typeface="Poppins" pitchFamily="2" charset="77"/>
                <a:ea typeface="Calibri"/>
                <a:cs typeface="Poppins" pitchFamily="2" charset="77"/>
                <a:sym typeface="Calibri"/>
              </a:endParaRPr>
            </a:p>
            <a:p>
              <a:pPr algn="ctr">
                <a:lnSpc>
                  <a:spcPct val="110000"/>
                </a:lnSpc>
              </a:pPr>
              <a:r>
                <a:rPr lang="en-US" sz="1600" dirty="0">
                  <a:solidFill>
                    <a:schemeClr val="accent1"/>
                  </a:solidFill>
                  <a:latin typeface="Poppins" pitchFamily="2" charset="77"/>
                  <a:ea typeface="Calibri"/>
                  <a:cs typeface="Poppins" pitchFamily="2" charset="77"/>
                  <a:sym typeface="Calibri"/>
                </a:rPr>
                <a:t>sbirkby@coreir.com</a:t>
              </a:r>
            </a:p>
          </p:txBody>
        </p:sp>
        <p:grpSp>
          <p:nvGrpSpPr>
            <p:cNvPr id="8" name="Group 7">
              <a:extLst>
                <a:ext uri="{FF2B5EF4-FFF2-40B4-BE49-F238E27FC236}">
                  <a16:creationId xmlns:a16="http://schemas.microsoft.com/office/drawing/2014/main" id="{DAE912F6-66AA-7738-F40D-56BDE6D463A9}"/>
                </a:ext>
              </a:extLst>
            </p:cNvPr>
            <p:cNvGrpSpPr/>
            <p:nvPr/>
          </p:nvGrpSpPr>
          <p:grpSpPr>
            <a:xfrm>
              <a:off x="1002471" y="1881460"/>
              <a:ext cx="3784922" cy="837095"/>
              <a:chOff x="3567023" y="4763857"/>
              <a:chExt cx="5012815" cy="1108663"/>
            </a:xfrm>
          </p:grpSpPr>
          <p:pic>
            <p:nvPicPr>
              <p:cNvPr id="10" name="Picture 2" descr="Indaptus Therapeutics">
                <a:extLst>
                  <a:ext uri="{FF2B5EF4-FFF2-40B4-BE49-F238E27FC236}">
                    <a16:creationId xmlns:a16="http://schemas.microsoft.com/office/drawing/2014/main" id="{0B353C97-32D7-1649-CD13-5561F993ACCC}"/>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22300"/>
              <a:stretch/>
            </p:blipFill>
            <p:spPr bwMode="auto">
              <a:xfrm>
                <a:off x="4658264" y="4763857"/>
                <a:ext cx="3921574" cy="1108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ndaptus Therapeutics">
                <a:extLst>
                  <a:ext uri="{FF2B5EF4-FFF2-40B4-BE49-F238E27FC236}">
                    <a16:creationId xmlns:a16="http://schemas.microsoft.com/office/drawing/2014/main" id="{3E447C01-9EC6-66A0-51D4-6FDF67A1AFB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67023" y="4812992"/>
                <a:ext cx="1018138" cy="1029337"/>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677584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427565-CFB8-9B8C-F8ED-C67EFC45A7BF}"/>
              </a:ext>
            </a:extLst>
          </p:cNvPr>
          <p:cNvSpPr>
            <a:spLocks noGrp="1"/>
          </p:cNvSpPr>
          <p:nvPr>
            <p:ph type="sldNum" sz="quarter" idx="4"/>
          </p:nvPr>
        </p:nvSpPr>
        <p:spPr/>
        <p:txBody>
          <a:bodyPr/>
          <a:lstStyle/>
          <a:p>
            <a:fld id="{D8225FCD-C8BD-0A44-9961-FB1CAAEE0F5D}" type="slidenum">
              <a:rPr lang="en-US" smtClean="0"/>
              <a:pPr/>
              <a:t>3</a:t>
            </a:fld>
            <a:endParaRPr lang="en-US" dirty="0"/>
          </a:p>
        </p:txBody>
      </p:sp>
      <p:sp>
        <p:nvSpPr>
          <p:cNvPr id="3" name="Title 2">
            <a:extLst>
              <a:ext uri="{FF2B5EF4-FFF2-40B4-BE49-F238E27FC236}">
                <a16:creationId xmlns:a16="http://schemas.microsoft.com/office/drawing/2014/main" id="{88493A28-02D6-5EA4-92EC-542730F0422B}"/>
              </a:ext>
            </a:extLst>
          </p:cNvPr>
          <p:cNvSpPr>
            <a:spLocks noGrp="1"/>
          </p:cNvSpPr>
          <p:nvPr>
            <p:ph type="title"/>
          </p:nvPr>
        </p:nvSpPr>
        <p:spPr>
          <a:prstGeom prst="rect">
            <a:avLst/>
          </a:prstGeom>
        </p:spPr>
        <p:txBody>
          <a:bodyPr/>
          <a:lstStyle/>
          <a:p>
            <a:r>
              <a:rPr lang="en-US" sz="2800" dirty="0"/>
              <a:t>INVESTOR HIGHLIGHTS AND KEY METRICS</a:t>
            </a:r>
          </a:p>
        </p:txBody>
      </p:sp>
      <p:sp>
        <p:nvSpPr>
          <p:cNvPr id="4" name="TextBox 3">
            <a:extLst>
              <a:ext uri="{FF2B5EF4-FFF2-40B4-BE49-F238E27FC236}">
                <a16:creationId xmlns:a16="http://schemas.microsoft.com/office/drawing/2014/main" id="{6105445C-525B-143E-CA64-76CB5669E978}"/>
              </a:ext>
            </a:extLst>
          </p:cNvPr>
          <p:cNvSpPr txBox="1"/>
          <p:nvPr/>
        </p:nvSpPr>
        <p:spPr>
          <a:xfrm>
            <a:off x="229200" y="1078830"/>
            <a:ext cx="6027221" cy="5032147"/>
          </a:xfrm>
          <a:prstGeom prst="rect">
            <a:avLst/>
          </a:prstGeom>
          <a:noFill/>
        </p:spPr>
        <p:txBody>
          <a:bodyPr wrap="square" rtlCol="0">
            <a:spAutoFit/>
          </a:bodyPr>
          <a:lstStyle/>
          <a:p>
            <a:pPr marL="342900" indent="-342900">
              <a:buClr>
                <a:schemeClr val="tx2"/>
              </a:buClr>
              <a:buFont typeface="Arial" panose="020B0604020202020204" pitchFamily="34" charset="0"/>
              <a:buChar char="•"/>
            </a:pPr>
            <a:r>
              <a:rPr lang="en-US" sz="1900" dirty="0">
                <a:latin typeface="Montserrat" pitchFamily="2" charset="77"/>
                <a:cs typeface="Poppins" pitchFamily="2" charset="77"/>
              </a:rPr>
              <a:t>Clinical-stage asset preparing to enroll </a:t>
            </a:r>
            <a:br>
              <a:rPr lang="en-US" sz="1900" dirty="0">
                <a:latin typeface="Montserrat" pitchFamily="2" charset="77"/>
                <a:cs typeface="Poppins" pitchFamily="2" charset="77"/>
              </a:rPr>
            </a:br>
            <a:r>
              <a:rPr lang="en-US" sz="1900" dirty="0">
                <a:latin typeface="Montserrat" pitchFamily="2" charset="77"/>
                <a:cs typeface="Poppins" pitchFamily="2" charset="77"/>
              </a:rPr>
              <a:t>Phase 1 clinical trial in solid tumors</a:t>
            </a:r>
          </a:p>
          <a:p>
            <a:pPr marL="342900" indent="-342900">
              <a:spcBef>
                <a:spcPts val="1200"/>
              </a:spcBef>
              <a:buClr>
                <a:schemeClr val="tx2"/>
              </a:buClr>
              <a:buFont typeface="Arial" panose="020B0604020202020204" pitchFamily="34" charset="0"/>
              <a:buChar char="•"/>
            </a:pPr>
            <a:r>
              <a:rPr lang="en-US" sz="1900" dirty="0">
                <a:latin typeface="Montserrat" pitchFamily="2" charset="77"/>
                <a:cs typeface="Poppins" pitchFamily="2" charset="77"/>
              </a:rPr>
              <a:t>Innovative and flexible clinical platform based upon application of proven scientific principals</a:t>
            </a:r>
          </a:p>
          <a:p>
            <a:pPr marL="342900" indent="-342900">
              <a:spcBef>
                <a:spcPts val="1200"/>
              </a:spcBef>
              <a:buClr>
                <a:schemeClr val="tx2"/>
              </a:buClr>
              <a:buFont typeface="Arial" panose="020B0604020202020204" pitchFamily="34" charset="0"/>
              <a:buChar char="•"/>
            </a:pPr>
            <a:r>
              <a:rPr lang="en-US" sz="1900" dirty="0">
                <a:latin typeface="Montserrat" pitchFamily="2" charset="77"/>
                <a:cs typeface="Poppins" pitchFamily="2" charset="77"/>
              </a:rPr>
              <a:t>Flexible application of technology that has applications across oncology, infectious diseases and other areas of immunology</a:t>
            </a:r>
          </a:p>
          <a:p>
            <a:pPr marL="587375" indent="-285750">
              <a:spcBef>
                <a:spcPts val="600"/>
              </a:spcBef>
              <a:buClr>
                <a:schemeClr val="tx2"/>
              </a:buClr>
              <a:buFont typeface="Apple Symbols" panose="02000000000000000000" pitchFamily="2" charset="-79"/>
              <a:buChar char="⎼"/>
            </a:pPr>
            <a:r>
              <a:rPr lang="en-US" sz="1900" dirty="0">
                <a:latin typeface="Montserrat" pitchFamily="2" charset="77"/>
                <a:cs typeface="Poppins" pitchFamily="2" charset="77"/>
              </a:rPr>
              <a:t>Potential to utilize compounds as single-agent treatment and combination therapy</a:t>
            </a:r>
          </a:p>
          <a:p>
            <a:pPr marL="342900" indent="-342900">
              <a:spcBef>
                <a:spcPts val="1200"/>
              </a:spcBef>
              <a:buClr>
                <a:schemeClr val="tx2"/>
              </a:buClr>
              <a:buFont typeface="Arial" panose="020B0604020202020204" pitchFamily="34" charset="0"/>
              <a:buChar char="•"/>
            </a:pPr>
            <a:r>
              <a:rPr lang="en-US" sz="1900" dirty="0">
                <a:latin typeface="Montserrat" pitchFamily="2" charset="77"/>
                <a:cs typeface="Poppins" pitchFamily="2" charset="77"/>
              </a:rPr>
              <a:t>Excellent pre-clinical safety profile</a:t>
            </a:r>
          </a:p>
          <a:p>
            <a:pPr marL="342900" indent="-342900">
              <a:spcBef>
                <a:spcPts val="1200"/>
              </a:spcBef>
              <a:buClr>
                <a:schemeClr val="tx2"/>
              </a:buClr>
              <a:buFont typeface="Arial" panose="020B0604020202020204" pitchFamily="34" charset="0"/>
              <a:buChar char="•"/>
            </a:pPr>
            <a:r>
              <a:rPr lang="en-US" sz="1900" dirty="0">
                <a:latin typeface="Montserrat" pitchFamily="2" charset="77"/>
                <a:cs typeface="Poppins" pitchFamily="2" charset="77"/>
              </a:rPr>
              <a:t>Favorable cash position into Phase 1 trials</a:t>
            </a:r>
          </a:p>
          <a:p>
            <a:pPr marL="342900" indent="-342900">
              <a:spcBef>
                <a:spcPts val="1200"/>
              </a:spcBef>
              <a:buClr>
                <a:schemeClr val="tx2"/>
              </a:buClr>
              <a:buFont typeface="Arial" panose="020B0604020202020204" pitchFamily="34" charset="0"/>
              <a:buChar char="•"/>
            </a:pPr>
            <a:r>
              <a:rPr lang="en-US" sz="1900" dirty="0">
                <a:latin typeface="Montserrat" pitchFamily="2" charset="77"/>
                <a:cs typeface="Poppins" pitchFamily="2" charset="77"/>
              </a:rPr>
              <a:t>Experienced leadership having led multiple research/clinical programs &amp; FDA approvals</a:t>
            </a:r>
          </a:p>
        </p:txBody>
      </p:sp>
      <p:graphicFrame>
        <p:nvGraphicFramePr>
          <p:cNvPr id="7" name="Table 2">
            <a:extLst>
              <a:ext uri="{FF2B5EF4-FFF2-40B4-BE49-F238E27FC236}">
                <a16:creationId xmlns:a16="http://schemas.microsoft.com/office/drawing/2014/main" id="{C5383F25-1FE5-1698-51E2-DB26729ABCBD}"/>
              </a:ext>
            </a:extLst>
          </p:cNvPr>
          <p:cNvGraphicFramePr>
            <a:graphicFrameLocks noGrp="1"/>
          </p:cNvGraphicFramePr>
          <p:nvPr>
            <p:extLst>
              <p:ext uri="{D42A27DB-BD31-4B8C-83A1-F6EECF244321}">
                <p14:modId xmlns:p14="http://schemas.microsoft.com/office/powerpoint/2010/main" val="3750719854"/>
              </p:ext>
            </p:extLst>
          </p:nvPr>
        </p:nvGraphicFramePr>
        <p:xfrm>
          <a:off x="6544056" y="1216152"/>
          <a:ext cx="5295643" cy="4891773"/>
        </p:xfrm>
        <a:graphic>
          <a:graphicData uri="http://schemas.openxmlformats.org/drawingml/2006/table">
            <a:tbl>
              <a:tblPr firstRow="1" bandRow="1">
                <a:tableStyleId>{5C22544A-7EE6-4342-B048-85BDC9FD1C3A}</a:tableStyleId>
              </a:tblPr>
              <a:tblGrid>
                <a:gridCol w="3359965">
                  <a:extLst>
                    <a:ext uri="{9D8B030D-6E8A-4147-A177-3AD203B41FA5}">
                      <a16:colId xmlns:a16="http://schemas.microsoft.com/office/drawing/2014/main" val="2271918717"/>
                    </a:ext>
                  </a:extLst>
                </a:gridCol>
                <a:gridCol w="1935678">
                  <a:extLst>
                    <a:ext uri="{9D8B030D-6E8A-4147-A177-3AD203B41FA5}">
                      <a16:colId xmlns:a16="http://schemas.microsoft.com/office/drawing/2014/main" val="1455837634"/>
                    </a:ext>
                  </a:extLst>
                </a:gridCol>
              </a:tblGrid>
              <a:tr h="646735">
                <a:tc gridSpan="2">
                  <a:txBody>
                    <a:bodyPr/>
                    <a:lstStyle/>
                    <a:p>
                      <a:pPr marL="0" algn="l" defTabSz="457200" rtl="0" eaLnBrk="1" latinLnBrk="0" hangingPunct="1"/>
                      <a:r>
                        <a:rPr lang="en-US" sz="1600" b="1" kern="1200" dirty="0">
                          <a:solidFill>
                            <a:schemeClr val="lt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STOCK SYMBOL: INDP (NASDAQ CM)</a:t>
                      </a:r>
                    </a:p>
                  </a:txBody>
                  <a:tcPr anchor="ctr"/>
                </a:tc>
                <a:tc hMerge="1">
                  <a:txBody>
                    <a:bodyPr/>
                    <a:lstStyle/>
                    <a:p>
                      <a:endParaRPr lang="en-US" dirty="0"/>
                    </a:p>
                  </a:txBody>
                  <a:tcPr/>
                </a:tc>
                <a:extLst>
                  <a:ext uri="{0D108BD9-81ED-4DB2-BD59-A6C34878D82A}">
                    <a16:rowId xmlns:a16="http://schemas.microsoft.com/office/drawing/2014/main" val="513314439"/>
                  </a:ext>
                </a:extLst>
              </a:tr>
              <a:tr h="606434">
                <a:tc>
                  <a:txBody>
                    <a:bodyPr/>
                    <a:lstStyle/>
                    <a:p>
                      <a:r>
                        <a:rPr lang="en-US" sz="1600" dirty="0">
                          <a:solidFill>
                            <a:schemeClr val="tx1"/>
                          </a:solidFill>
                          <a:latin typeface="Montserrat" pitchFamily="2" charset="77"/>
                        </a:rPr>
                        <a:t>Stock Price (9/7/22)</a:t>
                      </a:r>
                    </a:p>
                  </a:txBody>
                  <a:tcPr anchor="ctr"/>
                </a:tc>
                <a:tc>
                  <a:txBody>
                    <a:bodyPr/>
                    <a:lstStyle/>
                    <a:p>
                      <a:r>
                        <a:rPr lang="en-US" sz="1600" baseline="0" dirty="0">
                          <a:solidFill>
                            <a:schemeClr val="tx1"/>
                          </a:solidFill>
                          <a:latin typeface="Montserrat" pitchFamily="2" charset="77"/>
                        </a:rPr>
                        <a:t>$2.50</a:t>
                      </a:r>
                    </a:p>
                  </a:txBody>
                  <a:tcPr anchor="ctr"/>
                </a:tc>
                <a:extLst>
                  <a:ext uri="{0D108BD9-81ED-4DB2-BD59-A6C34878D82A}">
                    <a16:rowId xmlns:a16="http://schemas.microsoft.com/office/drawing/2014/main" val="1565328101"/>
                  </a:ext>
                </a:extLst>
              </a:tr>
              <a:tr h="606434">
                <a:tc>
                  <a:txBody>
                    <a:bodyPr/>
                    <a:lstStyle/>
                    <a:p>
                      <a:r>
                        <a:rPr lang="en-US" sz="1600" dirty="0">
                          <a:solidFill>
                            <a:schemeClr val="tx1"/>
                          </a:solidFill>
                          <a:latin typeface="Montserrat" pitchFamily="2" charset="77"/>
                        </a:rPr>
                        <a:t>52 Week Range</a:t>
                      </a:r>
                    </a:p>
                  </a:txBody>
                  <a:tcPr anchor="ctr"/>
                </a:tc>
                <a:tc>
                  <a:txBody>
                    <a:bodyPr/>
                    <a:lstStyle/>
                    <a:p>
                      <a:r>
                        <a:rPr lang="en-US" sz="1600" baseline="0" dirty="0">
                          <a:solidFill>
                            <a:schemeClr val="tx1"/>
                          </a:solidFill>
                          <a:latin typeface="Montserrat" pitchFamily="2" charset="77"/>
                        </a:rPr>
                        <a:t>$1.89 - $7.63</a:t>
                      </a:r>
                    </a:p>
                  </a:txBody>
                  <a:tcPr anchor="ctr"/>
                </a:tc>
                <a:extLst>
                  <a:ext uri="{0D108BD9-81ED-4DB2-BD59-A6C34878D82A}">
                    <a16:rowId xmlns:a16="http://schemas.microsoft.com/office/drawing/2014/main" val="4064631933"/>
                  </a:ext>
                </a:extLst>
              </a:tr>
              <a:tr h="606434">
                <a:tc>
                  <a:txBody>
                    <a:bodyPr/>
                    <a:lstStyle/>
                    <a:p>
                      <a:r>
                        <a:rPr lang="en-US" sz="1600" dirty="0">
                          <a:solidFill>
                            <a:schemeClr val="tx1"/>
                          </a:solidFill>
                          <a:latin typeface="Montserrat" pitchFamily="2" charset="77"/>
                        </a:rPr>
                        <a:t>Average Daily Volume</a:t>
                      </a:r>
                    </a:p>
                  </a:txBody>
                  <a:tcPr anchor="ctr"/>
                </a:tc>
                <a:tc>
                  <a:txBody>
                    <a:bodyPr/>
                    <a:lstStyle/>
                    <a:p>
                      <a:r>
                        <a:rPr lang="en-US" sz="1600" baseline="0" dirty="0">
                          <a:solidFill>
                            <a:schemeClr val="tx1"/>
                          </a:solidFill>
                          <a:latin typeface="Montserrat" pitchFamily="2" charset="77"/>
                        </a:rPr>
                        <a:t>34.5K</a:t>
                      </a:r>
                    </a:p>
                  </a:txBody>
                  <a:tcPr anchor="ctr"/>
                </a:tc>
                <a:extLst>
                  <a:ext uri="{0D108BD9-81ED-4DB2-BD59-A6C34878D82A}">
                    <a16:rowId xmlns:a16="http://schemas.microsoft.com/office/drawing/2014/main" val="473726913"/>
                  </a:ext>
                </a:extLst>
              </a:tr>
              <a:tr h="60643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Montserrat" pitchFamily="2" charset="77"/>
                        </a:rPr>
                        <a:t>Common Shares Outstanding (5/13/22)</a:t>
                      </a:r>
                    </a:p>
                  </a:txBody>
                  <a:tcPr anchor="ctr"/>
                </a:tc>
                <a:tc>
                  <a:txBody>
                    <a:bodyPr/>
                    <a:lstStyle/>
                    <a:p>
                      <a:r>
                        <a:rPr lang="en-US" sz="1600" baseline="0" dirty="0">
                          <a:solidFill>
                            <a:schemeClr val="tx1"/>
                          </a:solidFill>
                          <a:latin typeface="Montserrat" pitchFamily="2" charset="77"/>
                        </a:rPr>
                        <a:t>8.26M</a:t>
                      </a:r>
                    </a:p>
                  </a:txBody>
                  <a:tcPr anchor="ctr"/>
                </a:tc>
                <a:extLst>
                  <a:ext uri="{0D108BD9-81ED-4DB2-BD59-A6C34878D82A}">
                    <a16:rowId xmlns:a16="http://schemas.microsoft.com/office/drawing/2014/main" val="3607964824"/>
                  </a:ext>
                </a:extLst>
              </a:tr>
              <a:tr h="606434">
                <a:tc>
                  <a:txBody>
                    <a:bodyPr/>
                    <a:lstStyle/>
                    <a:p>
                      <a:r>
                        <a:rPr lang="en-US" sz="1600" dirty="0">
                          <a:solidFill>
                            <a:schemeClr val="tx1"/>
                          </a:solidFill>
                          <a:latin typeface="Montserrat" pitchFamily="2" charset="77"/>
                        </a:rPr>
                        <a:t>Market Capitalization (7/08/22)</a:t>
                      </a:r>
                    </a:p>
                  </a:txBody>
                  <a:tcPr anchor="ctr"/>
                </a:tc>
                <a:tc>
                  <a:txBody>
                    <a:bodyPr/>
                    <a:lstStyle/>
                    <a:p>
                      <a:r>
                        <a:rPr lang="en-US" sz="1600" baseline="0" dirty="0">
                          <a:solidFill>
                            <a:schemeClr val="tx1"/>
                          </a:solidFill>
                          <a:latin typeface="Montserrat" pitchFamily="2" charset="77"/>
                        </a:rPr>
                        <a:t>$22.4M</a:t>
                      </a:r>
                    </a:p>
                  </a:txBody>
                  <a:tcPr anchor="ctr"/>
                </a:tc>
                <a:extLst>
                  <a:ext uri="{0D108BD9-81ED-4DB2-BD59-A6C34878D82A}">
                    <a16:rowId xmlns:a16="http://schemas.microsoft.com/office/drawing/2014/main" val="3350429734"/>
                  </a:ext>
                </a:extLst>
              </a:tr>
              <a:tr h="606434">
                <a:tc>
                  <a:txBody>
                    <a:bodyPr/>
                    <a:lstStyle/>
                    <a:p>
                      <a:r>
                        <a:rPr lang="en-US" sz="1600" dirty="0">
                          <a:solidFill>
                            <a:schemeClr val="tx1"/>
                          </a:solidFill>
                          <a:latin typeface="Montserrat" pitchFamily="2" charset="77"/>
                        </a:rPr>
                        <a:t>Cash &amp; Equivalents (6/30/22)</a:t>
                      </a:r>
                    </a:p>
                  </a:txBody>
                  <a:tcPr anchor="ctr"/>
                </a:tc>
                <a:tc>
                  <a:txBody>
                    <a:bodyPr/>
                    <a:lstStyle/>
                    <a:p>
                      <a:r>
                        <a:rPr lang="en-US" sz="1600" baseline="0" dirty="0">
                          <a:solidFill>
                            <a:schemeClr val="tx1"/>
                          </a:solidFill>
                          <a:latin typeface="Montserrat" pitchFamily="2" charset="77"/>
                        </a:rPr>
                        <a:t>$33.0M</a:t>
                      </a:r>
                    </a:p>
                  </a:txBody>
                  <a:tcPr anchor="ctr"/>
                </a:tc>
                <a:extLst>
                  <a:ext uri="{0D108BD9-81ED-4DB2-BD59-A6C34878D82A}">
                    <a16:rowId xmlns:a16="http://schemas.microsoft.com/office/drawing/2014/main" val="267322889"/>
                  </a:ext>
                </a:extLst>
              </a:tr>
              <a:tr h="606434">
                <a:tc>
                  <a:txBody>
                    <a:bodyPr/>
                    <a:lstStyle/>
                    <a:p>
                      <a:r>
                        <a:rPr lang="en-US" sz="1600" dirty="0">
                          <a:solidFill>
                            <a:schemeClr val="tx1"/>
                          </a:solidFill>
                          <a:latin typeface="Montserrat" pitchFamily="2" charset="77"/>
                        </a:rPr>
                        <a:t>Insider Ownership (%)</a:t>
                      </a:r>
                    </a:p>
                  </a:txBody>
                  <a:tcPr anchor="ctr"/>
                </a:tc>
                <a:tc>
                  <a:txBody>
                    <a:bodyPr/>
                    <a:lstStyle/>
                    <a:p>
                      <a:r>
                        <a:rPr lang="en-US" sz="1600" baseline="0" dirty="0">
                          <a:solidFill>
                            <a:schemeClr val="tx1"/>
                          </a:solidFill>
                          <a:latin typeface="Montserrat" pitchFamily="2" charset="77"/>
                        </a:rPr>
                        <a:t>38.56%</a:t>
                      </a:r>
                    </a:p>
                  </a:txBody>
                  <a:tcPr anchor="ctr"/>
                </a:tc>
                <a:extLst>
                  <a:ext uri="{0D108BD9-81ED-4DB2-BD59-A6C34878D82A}">
                    <a16:rowId xmlns:a16="http://schemas.microsoft.com/office/drawing/2014/main" val="774116835"/>
                  </a:ext>
                </a:extLst>
              </a:tr>
            </a:tbl>
          </a:graphicData>
        </a:graphic>
      </p:graphicFrame>
    </p:spTree>
    <p:extLst>
      <p:ext uri="{BB962C8B-B14F-4D97-AF65-F5344CB8AC3E}">
        <p14:creationId xmlns:p14="http://schemas.microsoft.com/office/powerpoint/2010/main" val="1929765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3EB170-BFB2-E4D9-27BC-1F1E9962B35A}"/>
              </a:ext>
            </a:extLst>
          </p:cNvPr>
          <p:cNvSpPr>
            <a:spLocks noGrp="1"/>
          </p:cNvSpPr>
          <p:nvPr>
            <p:ph type="sldNum" sz="quarter" idx="4"/>
          </p:nvPr>
        </p:nvSpPr>
        <p:spPr/>
        <p:txBody>
          <a:bodyPr/>
          <a:lstStyle/>
          <a:p>
            <a:fld id="{D8225FCD-C8BD-0A44-9961-FB1CAAEE0F5D}" type="slidenum">
              <a:rPr lang="en-US" smtClean="0"/>
              <a:pPr/>
              <a:t>4</a:t>
            </a:fld>
            <a:endParaRPr lang="en-US" dirty="0"/>
          </a:p>
        </p:txBody>
      </p:sp>
      <p:sp>
        <p:nvSpPr>
          <p:cNvPr id="3" name="Title 2">
            <a:extLst>
              <a:ext uri="{FF2B5EF4-FFF2-40B4-BE49-F238E27FC236}">
                <a16:creationId xmlns:a16="http://schemas.microsoft.com/office/drawing/2014/main" id="{FD9886F3-D653-503A-5E6B-508F2D5382BF}"/>
              </a:ext>
            </a:extLst>
          </p:cNvPr>
          <p:cNvSpPr>
            <a:spLocks noGrp="1"/>
          </p:cNvSpPr>
          <p:nvPr>
            <p:ph type="title"/>
          </p:nvPr>
        </p:nvSpPr>
        <p:spPr/>
        <p:txBody>
          <a:bodyPr/>
          <a:lstStyle/>
          <a:p>
            <a:r>
              <a:rPr lang="en-US" sz="2800" dirty="0"/>
              <a:t>SUMMARY OF INDAPTUS TECHNOLOGY </a:t>
            </a:r>
          </a:p>
        </p:txBody>
      </p:sp>
      <p:sp>
        <p:nvSpPr>
          <p:cNvPr id="6" name="Rectangle 5">
            <a:extLst>
              <a:ext uri="{FF2B5EF4-FFF2-40B4-BE49-F238E27FC236}">
                <a16:creationId xmlns:a16="http://schemas.microsoft.com/office/drawing/2014/main" id="{9EE00E85-ED5A-9B79-A9DA-58504C3DFC3D}"/>
              </a:ext>
            </a:extLst>
          </p:cNvPr>
          <p:cNvSpPr/>
          <p:nvPr/>
        </p:nvSpPr>
        <p:spPr>
          <a:xfrm>
            <a:off x="271087" y="988192"/>
            <a:ext cx="6376546" cy="609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Decoy therapeutics exhibit many unique properties</a:t>
            </a:r>
          </a:p>
        </p:txBody>
      </p:sp>
      <p:sp>
        <p:nvSpPr>
          <p:cNvPr id="7" name="TextBox 6">
            <a:extLst>
              <a:ext uri="{FF2B5EF4-FFF2-40B4-BE49-F238E27FC236}">
                <a16:creationId xmlns:a16="http://schemas.microsoft.com/office/drawing/2014/main" id="{CD9247B0-AB74-9AF9-603D-7250E130D8FA}"/>
              </a:ext>
            </a:extLst>
          </p:cNvPr>
          <p:cNvSpPr txBox="1"/>
          <p:nvPr/>
        </p:nvSpPr>
        <p:spPr>
          <a:xfrm>
            <a:off x="229201" y="1659635"/>
            <a:ext cx="6418432" cy="4708981"/>
          </a:xfrm>
          <a:prstGeom prst="rect">
            <a:avLst/>
          </a:prstGeom>
          <a:noFill/>
        </p:spPr>
        <p:txBody>
          <a:bodyPr wrap="square" rtlCol="0">
            <a:spAutoFit/>
          </a:bodyPr>
          <a:lstStyle/>
          <a:p>
            <a:pPr marL="342900" indent="-342900">
              <a:spcBef>
                <a:spcPts val="1200"/>
              </a:spcBef>
              <a:buClr>
                <a:schemeClr val="tx2"/>
              </a:buClr>
              <a:buFont typeface="Arial" panose="020B0604020202020204" pitchFamily="34" charset="0"/>
              <a:buChar char="•"/>
            </a:pPr>
            <a:r>
              <a:rPr lang="en-US" sz="2000" dirty="0">
                <a:latin typeface="Montserrat" pitchFamily="2" charset="77"/>
                <a:cs typeface="Poppins" pitchFamily="2" charset="77"/>
              </a:rPr>
              <a:t>Single agent anti-tumor activity</a:t>
            </a:r>
          </a:p>
          <a:p>
            <a:pPr marL="342900" indent="-342900">
              <a:spcBef>
                <a:spcPts val="1200"/>
              </a:spcBef>
              <a:buClr>
                <a:schemeClr val="tx2"/>
              </a:buClr>
              <a:buFont typeface="Arial" panose="020B0604020202020204" pitchFamily="34" charset="0"/>
              <a:buChar char="•"/>
            </a:pPr>
            <a:r>
              <a:rPr lang="en-US" sz="2000" dirty="0">
                <a:latin typeface="Montserrat" pitchFamily="2" charset="77"/>
                <a:cs typeface="Poppins" pitchFamily="2" charset="77"/>
              </a:rPr>
              <a:t>Tumor eradicating synergy with several different existing therapies</a:t>
            </a:r>
          </a:p>
          <a:p>
            <a:pPr marL="342900" indent="-342900">
              <a:spcBef>
                <a:spcPts val="1200"/>
              </a:spcBef>
              <a:buClr>
                <a:schemeClr val="tx2"/>
              </a:buClr>
              <a:buFont typeface="Arial" panose="020B0604020202020204" pitchFamily="34" charset="0"/>
              <a:buChar char="•"/>
            </a:pPr>
            <a:r>
              <a:rPr lang="en-US" sz="2000" dirty="0">
                <a:latin typeface="Montserrat" pitchFamily="2" charset="77"/>
                <a:cs typeface="Poppins" pitchFamily="2" charset="77"/>
              </a:rPr>
              <a:t>Reduced toxicity and broad therapeutic index</a:t>
            </a:r>
          </a:p>
          <a:p>
            <a:pPr marL="342900" indent="-342900">
              <a:spcBef>
                <a:spcPts val="1200"/>
              </a:spcBef>
              <a:buClr>
                <a:schemeClr val="tx2"/>
              </a:buClr>
              <a:buFont typeface="Arial" panose="020B0604020202020204" pitchFamily="34" charset="0"/>
              <a:buChar char="•"/>
            </a:pPr>
            <a:r>
              <a:rPr lang="en-US" sz="2000" dirty="0">
                <a:latin typeface="Montserrat" pitchFamily="2" charset="77"/>
                <a:cs typeface="Poppins" pitchFamily="2" charset="77"/>
              </a:rPr>
              <a:t>Safe induction of both innate and adaptive immune pathways </a:t>
            </a:r>
          </a:p>
          <a:p>
            <a:pPr marL="342900" indent="-342900">
              <a:spcBef>
                <a:spcPts val="1200"/>
              </a:spcBef>
              <a:buClr>
                <a:schemeClr val="tx2"/>
              </a:buClr>
              <a:buFont typeface="Arial" panose="020B0604020202020204" pitchFamily="34" charset="0"/>
              <a:buChar char="•"/>
            </a:pPr>
            <a:r>
              <a:rPr lang="en-US" sz="2000" dirty="0">
                <a:latin typeface="Montserrat" pitchFamily="2" charset="77"/>
                <a:cs typeface="Poppins" pitchFamily="2" charset="77"/>
              </a:rPr>
              <a:t>Innate and adaptive immunological memory leading to rejection of tumor re-challenge</a:t>
            </a:r>
          </a:p>
          <a:p>
            <a:pPr marL="342900" indent="-342900">
              <a:spcBef>
                <a:spcPts val="1200"/>
              </a:spcBef>
              <a:buClr>
                <a:schemeClr val="tx2"/>
              </a:buClr>
              <a:buFont typeface="Arial" panose="020B0604020202020204" pitchFamily="34" charset="0"/>
              <a:buChar char="•"/>
            </a:pPr>
            <a:r>
              <a:rPr lang="en-US" sz="2000" dirty="0">
                <a:latin typeface="Montserrat" pitchFamily="2" charset="77"/>
                <a:cs typeface="Poppins" pitchFamily="2" charset="77"/>
              </a:rPr>
              <a:t>No induction of cytokine release syndrome in IND-enabling toxicology</a:t>
            </a:r>
          </a:p>
          <a:p>
            <a:pPr marL="342900" indent="-342900">
              <a:spcBef>
                <a:spcPts val="1200"/>
              </a:spcBef>
              <a:buClr>
                <a:schemeClr val="tx2"/>
              </a:buClr>
              <a:buFont typeface="Arial" panose="020B0604020202020204" pitchFamily="34" charset="0"/>
              <a:buChar char="•"/>
            </a:pPr>
            <a:r>
              <a:rPr lang="en-US" sz="2000" dirty="0">
                <a:latin typeface="Montserrat" pitchFamily="2" charset="77"/>
                <a:cs typeface="Poppins" pitchFamily="2" charset="77"/>
              </a:rPr>
              <a:t>Significant single agent activity in pre-clinical models of HBV and HIV</a:t>
            </a:r>
          </a:p>
        </p:txBody>
      </p:sp>
    </p:spTree>
    <p:extLst>
      <p:ext uri="{BB962C8B-B14F-4D97-AF65-F5344CB8AC3E}">
        <p14:creationId xmlns:p14="http://schemas.microsoft.com/office/powerpoint/2010/main" val="2155249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469C398-3E40-97D5-067D-E1F6F2B0D417}"/>
              </a:ext>
            </a:extLst>
          </p:cNvPr>
          <p:cNvSpPr>
            <a:spLocks noGrp="1"/>
          </p:cNvSpPr>
          <p:nvPr>
            <p:ph type="title"/>
          </p:nvPr>
        </p:nvSpPr>
        <p:spPr>
          <a:xfrm>
            <a:off x="67683" y="31591"/>
            <a:ext cx="11173326" cy="924455"/>
          </a:xfrm>
        </p:spPr>
        <p:txBody>
          <a:bodyPr/>
          <a:lstStyle/>
          <a:p>
            <a:r>
              <a:rPr lang="en-US" sz="2400" dirty="0"/>
              <a:t>CURRENT CANCER IMMUNOTHERAPIES ONLY ADDRESS A</a:t>
            </a:r>
            <a:br>
              <a:rPr lang="en-US" sz="2400" dirty="0"/>
            </a:br>
            <a:r>
              <a:rPr lang="en-US" sz="2400" dirty="0"/>
              <a:t> LIMITED PART OF THE IMMUNE SYSTEM AND THEREFORE HAVE</a:t>
            </a:r>
            <a:br>
              <a:rPr lang="en-US" sz="2400" dirty="0"/>
            </a:br>
            <a:r>
              <a:rPr lang="en-US" sz="2400" dirty="0"/>
              <a:t>LOW CURE RATES IN ADVANCED CANCERS</a:t>
            </a:r>
          </a:p>
        </p:txBody>
      </p:sp>
      <p:sp>
        <p:nvSpPr>
          <p:cNvPr id="2" name="TextBox 1">
            <a:extLst>
              <a:ext uri="{FF2B5EF4-FFF2-40B4-BE49-F238E27FC236}">
                <a16:creationId xmlns:a16="http://schemas.microsoft.com/office/drawing/2014/main" id="{46FB619C-90F9-1899-170A-C4183659AF4E}"/>
              </a:ext>
            </a:extLst>
          </p:cNvPr>
          <p:cNvSpPr txBox="1"/>
          <p:nvPr/>
        </p:nvSpPr>
        <p:spPr>
          <a:xfrm>
            <a:off x="8109345" y="2378440"/>
            <a:ext cx="1119217" cy="276999"/>
          </a:xfrm>
          <a:prstGeom prst="rect">
            <a:avLst/>
          </a:prstGeom>
          <a:solidFill>
            <a:schemeClr val="accent6"/>
          </a:solidFill>
        </p:spPr>
        <p:txBody>
          <a:bodyPr wrap="none" rtlCol="0">
            <a:spAutoFit/>
          </a:bodyPr>
          <a:lstStyle/>
          <a:p>
            <a:pPr algn="ctr"/>
            <a:r>
              <a:rPr lang="en-US" sz="1200" b="1" dirty="0">
                <a:solidFill>
                  <a:schemeClr val="bg1"/>
                </a:solidFill>
                <a:latin typeface="Montserrat" pitchFamily="2" charset="77"/>
                <a:cs typeface="Calibri" panose="020F0502020204030204" pitchFamily="34" charset="0"/>
              </a:rPr>
              <a:t>Checkpoint</a:t>
            </a:r>
          </a:p>
        </p:txBody>
      </p:sp>
      <p:sp>
        <p:nvSpPr>
          <p:cNvPr id="3" name="TextBox 2">
            <a:extLst>
              <a:ext uri="{FF2B5EF4-FFF2-40B4-BE49-F238E27FC236}">
                <a16:creationId xmlns:a16="http://schemas.microsoft.com/office/drawing/2014/main" id="{DDDA9020-B0F3-1665-00BC-EDEFDBA77BFC}"/>
              </a:ext>
            </a:extLst>
          </p:cNvPr>
          <p:cNvSpPr txBox="1"/>
          <p:nvPr/>
        </p:nvSpPr>
        <p:spPr>
          <a:xfrm>
            <a:off x="3590369" y="2378440"/>
            <a:ext cx="1293944" cy="276999"/>
          </a:xfrm>
          <a:prstGeom prst="rect">
            <a:avLst/>
          </a:prstGeom>
          <a:solidFill>
            <a:schemeClr val="accent4"/>
          </a:solidFill>
        </p:spPr>
        <p:txBody>
          <a:bodyPr wrap="none" rtlCol="0">
            <a:spAutoFit/>
          </a:bodyPr>
          <a:lstStyle/>
          <a:p>
            <a:r>
              <a:rPr lang="en-US" sz="1200" b="1" dirty="0">
                <a:solidFill>
                  <a:schemeClr val="bg1"/>
                </a:solidFill>
                <a:latin typeface="Montserrat" pitchFamily="2" charset="77"/>
                <a:cs typeface="Calibri" panose="020F0502020204030204" pitchFamily="34" charset="0"/>
              </a:rPr>
              <a:t>IL-2 and IFN-</a:t>
            </a:r>
            <a:r>
              <a:rPr lang="el-GR" sz="1200" b="1" dirty="0">
                <a:solidFill>
                  <a:schemeClr val="bg1"/>
                </a:solidFill>
                <a:cs typeface="Calibri" panose="020F0502020204030204" pitchFamily="34" charset="0"/>
              </a:rPr>
              <a:t>α</a:t>
            </a:r>
            <a:endParaRPr lang="en-US" sz="1200" b="1" dirty="0">
              <a:solidFill>
                <a:schemeClr val="bg1"/>
              </a:solidFill>
              <a:latin typeface="Montserrat" pitchFamily="2" charset="77"/>
              <a:cs typeface="Calibri" panose="020F0502020204030204" pitchFamily="34" charset="0"/>
            </a:endParaRPr>
          </a:p>
        </p:txBody>
      </p:sp>
      <p:sp>
        <p:nvSpPr>
          <p:cNvPr id="4" name="TextBox 3">
            <a:extLst>
              <a:ext uri="{FF2B5EF4-FFF2-40B4-BE49-F238E27FC236}">
                <a16:creationId xmlns:a16="http://schemas.microsoft.com/office/drawing/2014/main" id="{41A2AC4A-852B-1E0D-8079-3428FA6CB8F8}"/>
              </a:ext>
            </a:extLst>
          </p:cNvPr>
          <p:cNvSpPr txBox="1"/>
          <p:nvPr/>
        </p:nvSpPr>
        <p:spPr>
          <a:xfrm>
            <a:off x="5840239" y="2378440"/>
            <a:ext cx="1313180" cy="276999"/>
          </a:xfrm>
          <a:prstGeom prst="rect">
            <a:avLst/>
          </a:prstGeom>
          <a:solidFill>
            <a:schemeClr val="accent5"/>
          </a:solidFill>
        </p:spPr>
        <p:txBody>
          <a:bodyPr wrap="none" rtlCol="0">
            <a:spAutoFit/>
          </a:bodyPr>
          <a:lstStyle/>
          <a:p>
            <a:r>
              <a:rPr lang="en-US" sz="1200" b="1" dirty="0">
                <a:solidFill>
                  <a:schemeClr val="bg1"/>
                </a:solidFill>
                <a:latin typeface="Montserrat" pitchFamily="2" charset="77"/>
                <a:cs typeface="Calibri" panose="020F0502020204030204" pitchFamily="34" charset="0"/>
              </a:rPr>
              <a:t>T-vec/GM-CSF</a:t>
            </a:r>
          </a:p>
        </p:txBody>
      </p:sp>
      <p:sp>
        <p:nvSpPr>
          <p:cNvPr id="5" name="TextBox 4">
            <a:extLst>
              <a:ext uri="{FF2B5EF4-FFF2-40B4-BE49-F238E27FC236}">
                <a16:creationId xmlns:a16="http://schemas.microsoft.com/office/drawing/2014/main" id="{528452B1-6460-F319-66AE-9AF603B376F8}"/>
              </a:ext>
            </a:extLst>
          </p:cNvPr>
          <p:cNvSpPr txBox="1"/>
          <p:nvPr/>
        </p:nvSpPr>
        <p:spPr>
          <a:xfrm>
            <a:off x="798684" y="2378440"/>
            <a:ext cx="1835759" cy="276999"/>
          </a:xfrm>
          <a:prstGeom prst="rect">
            <a:avLst/>
          </a:prstGeom>
          <a:solidFill>
            <a:schemeClr val="accent3"/>
          </a:solidFill>
        </p:spPr>
        <p:txBody>
          <a:bodyPr wrap="none" rtlCol="0">
            <a:spAutoFit/>
          </a:bodyPr>
          <a:lstStyle/>
          <a:p>
            <a:r>
              <a:rPr lang="en-US" sz="1200" b="1" dirty="0">
                <a:solidFill>
                  <a:schemeClr val="bg1"/>
                </a:solidFill>
                <a:latin typeface="Montserrat" pitchFamily="2" charset="77"/>
                <a:cs typeface="Calibri" panose="020F0502020204030204" pitchFamily="34" charset="0"/>
              </a:rPr>
              <a:t>Targeted Antibodies</a:t>
            </a:r>
          </a:p>
        </p:txBody>
      </p:sp>
      <p:sp>
        <p:nvSpPr>
          <p:cNvPr id="10" name="TextBox 9">
            <a:extLst>
              <a:ext uri="{FF2B5EF4-FFF2-40B4-BE49-F238E27FC236}">
                <a16:creationId xmlns:a16="http://schemas.microsoft.com/office/drawing/2014/main" id="{D17504B2-E449-F1A6-0139-4893B684597C}"/>
              </a:ext>
            </a:extLst>
          </p:cNvPr>
          <p:cNvSpPr txBox="1"/>
          <p:nvPr/>
        </p:nvSpPr>
        <p:spPr>
          <a:xfrm>
            <a:off x="10184489" y="2378440"/>
            <a:ext cx="683200" cy="276999"/>
          </a:xfrm>
          <a:prstGeom prst="rect">
            <a:avLst/>
          </a:prstGeom>
          <a:solidFill>
            <a:schemeClr val="tx2">
              <a:lumMod val="60000"/>
              <a:lumOff val="40000"/>
            </a:schemeClr>
          </a:solidFill>
        </p:spPr>
        <p:txBody>
          <a:bodyPr wrap="none" rtlCol="0">
            <a:spAutoFit/>
          </a:bodyPr>
          <a:lstStyle/>
          <a:p>
            <a:pPr algn="ctr"/>
            <a:r>
              <a:rPr lang="en-US" sz="1200" b="1" dirty="0">
                <a:solidFill>
                  <a:schemeClr val="bg1"/>
                </a:solidFill>
                <a:latin typeface="Montserrat" pitchFamily="2" charset="77"/>
                <a:cs typeface="Calibri" panose="020F0502020204030204" pitchFamily="34" charset="0"/>
              </a:rPr>
              <a:t>CAR-T</a:t>
            </a:r>
          </a:p>
        </p:txBody>
      </p:sp>
      <p:sp>
        <p:nvSpPr>
          <p:cNvPr id="11" name="Rectangle 10">
            <a:extLst>
              <a:ext uri="{FF2B5EF4-FFF2-40B4-BE49-F238E27FC236}">
                <a16:creationId xmlns:a16="http://schemas.microsoft.com/office/drawing/2014/main" id="{8DF8CF35-CDD1-2482-0A10-897AA09ADC66}"/>
              </a:ext>
            </a:extLst>
          </p:cNvPr>
          <p:cNvSpPr/>
          <p:nvPr/>
        </p:nvSpPr>
        <p:spPr>
          <a:xfrm>
            <a:off x="505895" y="4483511"/>
            <a:ext cx="1011895" cy="4095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INNATE</a:t>
            </a:r>
          </a:p>
        </p:txBody>
      </p:sp>
      <p:sp>
        <p:nvSpPr>
          <p:cNvPr id="12" name="Rectangle 11">
            <a:extLst>
              <a:ext uri="{FF2B5EF4-FFF2-40B4-BE49-F238E27FC236}">
                <a16:creationId xmlns:a16="http://schemas.microsoft.com/office/drawing/2014/main" id="{393F1D6E-AFF7-8FA6-45E9-CEC2DFA7BCAC}"/>
              </a:ext>
            </a:extLst>
          </p:cNvPr>
          <p:cNvSpPr/>
          <p:nvPr/>
        </p:nvSpPr>
        <p:spPr>
          <a:xfrm>
            <a:off x="10507623" y="4483511"/>
            <a:ext cx="1210423" cy="4095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ADAPTIVE</a:t>
            </a:r>
          </a:p>
        </p:txBody>
      </p:sp>
      <p:sp>
        <p:nvSpPr>
          <p:cNvPr id="13" name="TextBox 6">
            <a:extLst>
              <a:ext uri="{FF2B5EF4-FFF2-40B4-BE49-F238E27FC236}">
                <a16:creationId xmlns:a16="http://schemas.microsoft.com/office/drawing/2014/main" id="{B5C55284-2B39-0B8B-EB55-1EFCF4D7B7E0}"/>
              </a:ext>
            </a:extLst>
          </p:cNvPr>
          <p:cNvSpPr txBox="1">
            <a:spLocks noChangeArrowheads="1"/>
          </p:cNvSpPr>
          <p:nvPr/>
        </p:nvSpPr>
        <p:spPr bwMode="auto">
          <a:xfrm>
            <a:off x="7143954" y="4277636"/>
            <a:ext cx="14093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1" hangingPunct="1">
              <a:lnSpc>
                <a:spcPct val="100000"/>
              </a:lnSpc>
              <a:spcBef>
                <a:spcPct val="0"/>
              </a:spcBef>
              <a:spcAft>
                <a:spcPct val="0"/>
              </a:spcAft>
              <a:buClr>
                <a:srgbClr val="8B3D9A"/>
              </a:buClr>
              <a:buFont typeface="Wingdings" panose="05000000000000000000" pitchFamily="2" charset="2"/>
              <a:buNone/>
            </a:pPr>
            <a: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t>Dendritic Cell</a:t>
            </a:r>
          </a:p>
        </p:txBody>
      </p:sp>
      <p:sp>
        <p:nvSpPr>
          <p:cNvPr id="14" name="TextBox 13">
            <a:extLst>
              <a:ext uri="{FF2B5EF4-FFF2-40B4-BE49-F238E27FC236}">
                <a16:creationId xmlns:a16="http://schemas.microsoft.com/office/drawing/2014/main" id="{56433596-9D6A-F938-8E31-4A6743975541}"/>
              </a:ext>
            </a:extLst>
          </p:cNvPr>
          <p:cNvSpPr txBox="1">
            <a:spLocks noChangeArrowheads="1"/>
          </p:cNvSpPr>
          <p:nvPr/>
        </p:nvSpPr>
        <p:spPr bwMode="auto">
          <a:xfrm>
            <a:off x="9128053" y="5944748"/>
            <a:ext cx="12378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1" hangingPunct="1">
              <a:lnSpc>
                <a:spcPct val="100000"/>
              </a:lnSpc>
              <a:spcBef>
                <a:spcPct val="0"/>
              </a:spcBef>
              <a:spcAft>
                <a:spcPct val="0"/>
              </a:spcAft>
              <a:buClr>
                <a:srgbClr val="8B3D9A"/>
              </a:buClr>
              <a:buFont typeface="Wingdings" panose="05000000000000000000" pitchFamily="2" charset="2"/>
              <a:buNone/>
            </a:pPr>
            <a: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t>CD4+ T-Cell</a:t>
            </a:r>
          </a:p>
        </p:txBody>
      </p:sp>
      <p:sp>
        <p:nvSpPr>
          <p:cNvPr id="15" name="TextBox 6">
            <a:extLst>
              <a:ext uri="{FF2B5EF4-FFF2-40B4-BE49-F238E27FC236}">
                <a16:creationId xmlns:a16="http://schemas.microsoft.com/office/drawing/2014/main" id="{EDBAA8E1-E5E0-C6C4-50F8-13949D5B6929}"/>
              </a:ext>
            </a:extLst>
          </p:cNvPr>
          <p:cNvSpPr txBox="1">
            <a:spLocks noChangeArrowheads="1"/>
          </p:cNvSpPr>
          <p:nvPr/>
        </p:nvSpPr>
        <p:spPr bwMode="auto">
          <a:xfrm>
            <a:off x="3433749" y="4237540"/>
            <a:ext cx="17363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1" hangingPunct="1">
              <a:lnSpc>
                <a:spcPct val="100000"/>
              </a:lnSpc>
              <a:spcBef>
                <a:spcPct val="0"/>
              </a:spcBef>
              <a:spcAft>
                <a:spcPct val="0"/>
              </a:spcAft>
              <a:buClr>
                <a:srgbClr val="8B3D9A"/>
              </a:buClr>
              <a:buFont typeface="Wingdings" panose="05000000000000000000" pitchFamily="2" charset="2"/>
              <a:buNone/>
            </a:pPr>
            <a: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t>Natural Killer Cell</a:t>
            </a:r>
          </a:p>
        </p:txBody>
      </p:sp>
      <p:sp>
        <p:nvSpPr>
          <p:cNvPr id="16" name="TextBox 6">
            <a:extLst>
              <a:ext uri="{FF2B5EF4-FFF2-40B4-BE49-F238E27FC236}">
                <a16:creationId xmlns:a16="http://schemas.microsoft.com/office/drawing/2014/main" id="{3C9D62B9-ECB0-D6B2-F5E7-05FBA25AFD83}"/>
              </a:ext>
            </a:extLst>
          </p:cNvPr>
          <p:cNvSpPr txBox="1">
            <a:spLocks noChangeArrowheads="1"/>
          </p:cNvSpPr>
          <p:nvPr/>
        </p:nvSpPr>
        <p:spPr bwMode="auto">
          <a:xfrm>
            <a:off x="1725368" y="5944748"/>
            <a:ext cx="13292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1" hangingPunct="1">
              <a:lnSpc>
                <a:spcPct val="100000"/>
              </a:lnSpc>
              <a:spcBef>
                <a:spcPct val="0"/>
              </a:spcBef>
              <a:spcAft>
                <a:spcPct val="0"/>
              </a:spcAft>
              <a:buClr>
                <a:srgbClr val="8B3D9A"/>
              </a:buClr>
              <a:buFont typeface="Wingdings" panose="05000000000000000000" pitchFamily="2" charset="2"/>
              <a:buNone/>
            </a:pPr>
            <a: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t>Macrophage</a:t>
            </a:r>
          </a:p>
        </p:txBody>
      </p:sp>
      <p:sp>
        <p:nvSpPr>
          <p:cNvPr id="17" name="TextBox 6">
            <a:extLst>
              <a:ext uri="{FF2B5EF4-FFF2-40B4-BE49-F238E27FC236}">
                <a16:creationId xmlns:a16="http://schemas.microsoft.com/office/drawing/2014/main" id="{C2320634-F67B-FBA2-A4C7-604B1AE5AE28}"/>
              </a:ext>
            </a:extLst>
          </p:cNvPr>
          <p:cNvSpPr txBox="1">
            <a:spLocks noChangeArrowheads="1"/>
          </p:cNvSpPr>
          <p:nvPr/>
        </p:nvSpPr>
        <p:spPr bwMode="auto">
          <a:xfrm>
            <a:off x="3031136" y="4972256"/>
            <a:ext cx="11560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eaLnBrk="1" hangingPunct="1">
              <a:lnSpc>
                <a:spcPct val="100000"/>
              </a:lnSpc>
              <a:spcBef>
                <a:spcPct val="0"/>
              </a:spcBef>
              <a:spcAft>
                <a:spcPct val="0"/>
              </a:spcAft>
              <a:buClr>
                <a:srgbClr val="8B3D9A"/>
              </a:buClr>
              <a:buFont typeface="Wingdings" panose="05000000000000000000" pitchFamily="2" charset="2"/>
              <a:buNone/>
            </a:pPr>
            <a: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t>Neutrophil</a:t>
            </a:r>
          </a:p>
        </p:txBody>
      </p:sp>
      <p:sp>
        <p:nvSpPr>
          <p:cNvPr id="18" name="TextBox 6">
            <a:extLst>
              <a:ext uri="{FF2B5EF4-FFF2-40B4-BE49-F238E27FC236}">
                <a16:creationId xmlns:a16="http://schemas.microsoft.com/office/drawing/2014/main" id="{66668630-5D2C-3F29-CED0-AA4CFCD72D95}"/>
              </a:ext>
            </a:extLst>
          </p:cNvPr>
          <p:cNvSpPr txBox="1">
            <a:spLocks noChangeArrowheads="1"/>
          </p:cNvSpPr>
          <p:nvPr/>
        </p:nvSpPr>
        <p:spPr bwMode="auto">
          <a:xfrm>
            <a:off x="7972140" y="4945885"/>
            <a:ext cx="12330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1" hangingPunct="1">
              <a:lnSpc>
                <a:spcPct val="100000"/>
              </a:lnSpc>
              <a:spcBef>
                <a:spcPct val="0"/>
              </a:spcBef>
              <a:spcAft>
                <a:spcPct val="0"/>
              </a:spcAft>
              <a:buClr>
                <a:srgbClr val="8B3D9A"/>
              </a:buClr>
              <a:buFont typeface="Wingdings" panose="05000000000000000000" pitchFamily="2" charset="2"/>
              <a:buNone/>
            </a:pPr>
            <a: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t>CD8+ T-Cell</a:t>
            </a:r>
          </a:p>
        </p:txBody>
      </p:sp>
      <p:grpSp>
        <p:nvGrpSpPr>
          <p:cNvPr id="19" name="Group 18">
            <a:extLst>
              <a:ext uri="{FF2B5EF4-FFF2-40B4-BE49-F238E27FC236}">
                <a16:creationId xmlns:a16="http://schemas.microsoft.com/office/drawing/2014/main" id="{45E0A3FE-1E14-9E6B-9E8D-5FADBF413BFD}"/>
              </a:ext>
            </a:extLst>
          </p:cNvPr>
          <p:cNvGrpSpPr/>
          <p:nvPr/>
        </p:nvGrpSpPr>
        <p:grpSpPr>
          <a:xfrm>
            <a:off x="8416857" y="3496590"/>
            <a:ext cx="506029" cy="363358"/>
            <a:chOff x="8663603" y="1715331"/>
            <a:chExt cx="537301" cy="385813"/>
          </a:xfrm>
        </p:grpSpPr>
        <p:grpSp>
          <p:nvGrpSpPr>
            <p:cNvPr id="20" name="Group 19">
              <a:extLst>
                <a:ext uri="{FF2B5EF4-FFF2-40B4-BE49-F238E27FC236}">
                  <a16:creationId xmlns:a16="http://schemas.microsoft.com/office/drawing/2014/main" id="{B89BC87D-D83C-BF28-2BDB-B9D0B1A671AD}"/>
                </a:ext>
              </a:extLst>
            </p:cNvPr>
            <p:cNvGrpSpPr/>
            <p:nvPr/>
          </p:nvGrpSpPr>
          <p:grpSpPr>
            <a:xfrm>
              <a:off x="8663603" y="1715331"/>
              <a:ext cx="313965" cy="385813"/>
              <a:chOff x="7372421" y="1464055"/>
              <a:chExt cx="298412" cy="366701"/>
            </a:xfrm>
          </p:grpSpPr>
          <p:cxnSp>
            <p:nvCxnSpPr>
              <p:cNvPr id="22" name="Straight Connector 21">
                <a:extLst>
                  <a:ext uri="{FF2B5EF4-FFF2-40B4-BE49-F238E27FC236}">
                    <a16:creationId xmlns:a16="http://schemas.microsoft.com/office/drawing/2014/main" id="{A90476A8-62AE-D16E-0819-59EF7FD152E3}"/>
                  </a:ext>
                </a:extLst>
              </p:cNvPr>
              <p:cNvCxnSpPr>
                <a:cxnSpLocks/>
              </p:cNvCxnSpPr>
              <p:nvPr/>
            </p:nvCxnSpPr>
            <p:spPr>
              <a:xfrm rot="-900000">
                <a:off x="7372421" y="1605152"/>
                <a:ext cx="284719" cy="22560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979BFF6-CFB7-C6FA-99B6-120D5AC44069}"/>
                  </a:ext>
                </a:extLst>
              </p:cNvPr>
              <p:cNvCxnSpPr>
                <a:cxnSpLocks/>
              </p:cNvCxnSpPr>
              <p:nvPr/>
            </p:nvCxnSpPr>
            <p:spPr>
              <a:xfrm rot="900000" flipV="1">
                <a:off x="7386114" y="1464055"/>
                <a:ext cx="284719" cy="22560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43ECFFF3-AF63-3135-A63D-AB7289DE0B1D}"/>
                </a:ext>
              </a:extLst>
            </p:cNvPr>
            <p:cNvSpPr txBox="1"/>
            <p:nvPr/>
          </p:nvSpPr>
          <p:spPr>
            <a:xfrm>
              <a:off x="8758025" y="1784351"/>
              <a:ext cx="442879" cy="245097"/>
            </a:xfrm>
            <a:prstGeom prst="rect">
              <a:avLst/>
            </a:prstGeom>
            <a:noFill/>
          </p:spPr>
          <p:txBody>
            <a:bodyPr wrap="none" rtlCol="0">
              <a:spAutoFit/>
            </a:bodyPr>
            <a:lstStyle/>
            <a:p>
              <a:r>
                <a:rPr lang="en-US" sz="900" dirty="0">
                  <a:latin typeface="Montserrat" pitchFamily="2" charset="77"/>
                  <a:cs typeface="Calibri" panose="020F0502020204030204" pitchFamily="34" charset="0"/>
                </a:rPr>
                <a:t>TAA</a:t>
              </a:r>
            </a:p>
          </p:txBody>
        </p:sp>
      </p:grpSp>
      <p:pic>
        <p:nvPicPr>
          <p:cNvPr id="24" name="Picture 23">
            <a:extLst>
              <a:ext uri="{FF2B5EF4-FFF2-40B4-BE49-F238E27FC236}">
                <a16:creationId xmlns:a16="http://schemas.microsoft.com/office/drawing/2014/main" id="{867D5A10-5B71-6BA3-B59A-34C61A4DFD7E}"/>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637481" y="4167513"/>
            <a:ext cx="762000" cy="768120"/>
          </a:xfrm>
          <a:prstGeom prst="rect">
            <a:avLst/>
          </a:prstGeom>
          <a:effectLst>
            <a:outerShdw blurRad="127000" dist="50800" dir="2700000">
              <a:srgbClr val="000000">
                <a:alpha val="40000"/>
              </a:srgbClr>
            </a:outerShdw>
          </a:effectLst>
        </p:spPr>
      </p:pic>
      <p:pic>
        <p:nvPicPr>
          <p:cNvPr id="25" name="Picture 24">
            <a:extLst>
              <a:ext uri="{FF2B5EF4-FFF2-40B4-BE49-F238E27FC236}">
                <a16:creationId xmlns:a16="http://schemas.microsoft.com/office/drawing/2014/main" id="{8672E83C-2C42-E6AA-1CAD-FE1BF1C5DBD8}"/>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642581" y="3348882"/>
            <a:ext cx="838200" cy="712469"/>
          </a:xfrm>
          <a:prstGeom prst="rect">
            <a:avLst/>
          </a:prstGeom>
          <a:effectLst>
            <a:outerShdw blurRad="127000" dist="50800" dir="2700000">
              <a:srgbClr val="000000">
                <a:alpha val="40000"/>
              </a:srgbClr>
            </a:outerShdw>
          </a:effectLst>
        </p:spPr>
      </p:pic>
      <p:pic>
        <p:nvPicPr>
          <p:cNvPr id="26" name="Picture 25">
            <a:extLst>
              <a:ext uri="{FF2B5EF4-FFF2-40B4-BE49-F238E27FC236}">
                <a16:creationId xmlns:a16="http://schemas.microsoft.com/office/drawing/2014/main" id="{C02915D9-5969-D886-98A9-583C99CA9AB8}"/>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7424519" y="3099938"/>
            <a:ext cx="1299849" cy="1157091"/>
          </a:xfrm>
          <a:prstGeom prst="rect">
            <a:avLst/>
          </a:prstGeom>
          <a:effectLst>
            <a:outerShdw blurRad="127000" dist="50800" dir="2700000">
              <a:srgbClr val="000000">
                <a:alpha val="40000"/>
              </a:srgbClr>
            </a:outerShdw>
          </a:effectLst>
        </p:spPr>
      </p:pic>
      <p:pic>
        <p:nvPicPr>
          <p:cNvPr id="27" name="Picture 26">
            <a:extLst>
              <a:ext uri="{FF2B5EF4-FFF2-40B4-BE49-F238E27FC236}">
                <a16:creationId xmlns:a16="http://schemas.microsoft.com/office/drawing/2014/main" id="{349EDD67-7483-091B-D399-FE2838D15ACA}"/>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9298570" y="5125756"/>
            <a:ext cx="778772" cy="645561"/>
          </a:xfrm>
          <a:prstGeom prst="rect">
            <a:avLst/>
          </a:prstGeom>
          <a:effectLst>
            <a:outerShdw blurRad="127000" dist="50800" dir="2700000">
              <a:srgbClr val="000000">
                <a:alpha val="40000"/>
              </a:srgbClr>
            </a:outerShdw>
          </a:effectLst>
        </p:spPr>
      </p:pic>
      <p:pic>
        <p:nvPicPr>
          <p:cNvPr id="28" name="Picture 27">
            <a:extLst>
              <a:ext uri="{FF2B5EF4-FFF2-40B4-BE49-F238E27FC236}">
                <a16:creationId xmlns:a16="http://schemas.microsoft.com/office/drawing/2014/main" id="{C1991A1E-E68D-00CD-928E-CD0D903D9FB4}"/>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8852509" y="4275575"/>
            <a:ext cx="693129" cy="645561"/>
          </a:xfrm>
          <a:prstGeom prst="rect">
            <a:avLst/>
          </a:prstGeom>
          <a:effectLst>
            <a:outerShdw blurRad="127000" dist="50800" dir="2700000">
              <a:srgbClr val="000000">
                <a:alpha val="40000"/>
              </a:srgbClr>
            </a:outerShdw>
          </a:effectLst>
        </p:spPr>
      </p:pic>
      <p:pic>
        <p:nvPicPr>
          <p:cNvPr id="29" name="Picture 28" descr="Diagram&#10;&#10;Description automatically generated">
            <a:extLst>
              <a:ext uri="{FF2B5EF4-FFF2-40B4-BE49-F238E27FC236}">
                <a16:creationId xmlns:a16="http://schemas.microsoft.com/office/drawing/2014/main" id="{A9D563EB-E4C8-DD53-586E-2EF9AC1E5AE2}"/>
              </a:ext>
            </a:extLst>
          </p:cNvPr>
          <p:cNvPicPr>
            <a:picLocks noChangeAspect="1"/>
          </p:cNvPicPr>
          <p:nvPr/>
        </p:nvPicPr>
        <p:blipFill>
          <a:blip r:embed="rId8"/>
          <a:srcRect l="-1956" t="3192" r="32895" b="-3192"/>
          <a:stretch>
            <a:fillRect/>
          </a:stretch>
        </p:blipFill>
        <p:spPr>
          <a:xfrm>
            <a:off x="4424848" y="4824272"/>
            <a:ext cx="2959728" cy="1863569"/>
          </a:xfrm>
          <a:prstGeom prst="rect">
            <a:avLst/>
          </a:prstGeom>
        </p:spPr>
      </p:pic>
      <p:sp>
        <p:nvSpPr>
          <p:cNvPr id="30" name="TextBox 6">
            <a:extLst>
              <a:ext uri="{FF2B5EF4-FFF2-40B4-BE49-F238E27FC236}">
                <a16:creationId xmlns:a16="http://schemas.microsoft.com/office/drawing/2014/main" id="{34E9E0CE-5F90-BC48-EB5F-4A736B7663D8}"/>
              </a:ext>
            </a:extLst>
          </p:cNvPr>
          <p:cNvSpPr txBox="1">
            <a:spLocks noChangeArrowheads="1"/>
          </p:cNvSpPr>
          <p:nvPr/>
        </p:nvSpPr>
        <p:spPr bwMode="auto">
          <a:xfrm>
            <a:off x="5530358" y="6416884"/>
            <a:ext cx="9925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1" hangingPunct="1">
              <a:lnSpc>
                <a:spcPct val="100000"/>
              </a:lnSpc>
              <a:spcBef>
                <a:spcPct val="0"/>
              </a:spcBef>
              <a:spcAft>
                <a:spcPct val="0"/>
              </a:spcAft>
              <a:buClr>
                <a:srgbClr val="8B3D9A"/>
              </a:buClr>
              <a:buFont typeface="Wingdings" panose="05000000000000000000" pitchFamily="2" charset="2"/>
              <a:buNone/>
            </a:pPr>
            <a:r>
              <a:rPr lang="en-US" altLang="en-US" sz="1600" b="1" dirty="0">
                <a:solidFill>
                  <a:schemeClr val="tx1"/>
                </a:solidFill>
                <a:latin typeface="Montserrat" pitchFamily="2" charset="77"/>
                <a:ea typeface="ＭＳ Ｐゴシック" panose="020B0600070205080204" pitchFamily="34" charset="-128"/>
                <a:cs typeface="Calibri" panose="020F0502020204030204" pitchFamily="34" charset="0"/>
              </a:rPr>
              <a:t>TUMOR</a:t>
            </a:r>
          </a:p>
        </p:txBody>
      </p:sp>
      <p:sp>
        <p:nvSpPr>
          <p:cNvPr id="31" name="TextBox 6">
            <a:extLst>
              <a:ext uri="{FF2B5EF4-FFF2-40B4-BE49-F238E27FC236}">
                <a16:creationId xmlns:a16="http://schemas.microsoft.com/office/drawing/2014/main" id="{505929CF-647B-1B8A-6BE2-9BB408DAE636}"/>
              </a:ext>
            </a:extLst>
          </p:cNvPr>
          <p:cNvSpPr txBox="1">
            <a:spLocks noChangeArrowheads="1"/>
          </p:cNvSpPr>
          <p:nvPr/>
        </p:nvSpPr>
        <p:spPr bwMode="auto">
          <a:xfrm>
            <a:off x="5955222" y="3611270"/>
            <a:ext cx="13548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1" hangingPunct="1">
              <a:lnSpc>
                <a:spcPct val="100000"/>
              </a:lnSpc>
              <a:spcBef>
                <a:spcPct val="0"/>
              </a:spcBef>
              <a:spcAft>
                <a:spcPct val="0"/>
              </a:spcAft>
              <a:buClr>
                <a:srgbClr val="8B3D9A"/>
              </a:buClr>
              <a:buFont typeface="Wingdings" panose="05000000000000000000" pitchFamily="2" charset="2"/>
              <a:buNone/>
            </a:pPr>
            <a: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t>Natural Killer</a:t>
            </a:r>
            <a:b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br>
            <a: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t>T-Cell</a:t>
            </a:r>
          </a:p>
        </p:txBody>
      </p:sp>
      <p:sp>
        <p:nvSpPr>
          <p:cNvPr id="32" name="TextBox 6">
            <a:extLst>
              <a:ext uri="{FF2B5EF4-FFF2-40B4-BE49-F238E27FC236}">
                <a16:creationId xmlns:a16="http://schemas.microsoft.com/office/drawing/2014/main" id="{4D382999-8155-2C69-9E6A-935A861DA852}"/>
              </a:ext>
            </a:extLst>
          </p:cNvPr>
          <p:cNvSpPr txBox="1">
            <a:spLocks noChangeArrowheads="1"/>
          </p:cNvSpPr>
          <p:nvPr/>
        </p:nvSpPr>
        <p:spPr bwMode="auto">
          <a:xfrm>
            <a:off x="4851110" y="3468849"/>
            <a:ext cx="11434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1" hangingPunct="1">
              <a:lnSpc>
                <a:spcPct val="100000"/>
              </a:lnSpc>
              <a:spcBef>
                <a:spcPct val="0"/>
              </a:spcBef>
              <a:spcAft>
                <a:spcPct val="0"/>
              </a:spcAft>
              <a:buClr>
                <a:srgbClr val="8B3D9A"/>
              </a:buClr>
              <a:buFontTx/>
              <a:buNone/>
            </a:pPr>
            <a: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t>Gamma-Delta</a:t>
            </a:r>
            <a:b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br>
            <a: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t>T-Cell</a:t>
            </a:r>
          </a:p>
        </p:txBody>
      </p:sp>
      <p:pic>
        <p:nvPicPr>
          <p:cNvPr id="33" name="Picture 32">
            <a:extLst>
              <a:ext uri="{FF2B5EF4-FFF2-40B4-BE49-F238E27FC236}">
                <a16:creationId xmlns:a16="http://schemas.microsoft.com/office/drawing/2014/main" id="{295F4B30-0992-EB1E-B626-34FCB2B2A4F6}"/>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6307894" y="2869698"/>
            <a:ext cx="627726" cy="648851"/>
          </a:xfrm>
          <a:prstGeom prst="rect">
            <a:avLst/>
          </a:prstGeom>
          <a:effectLst>
            <a:outerShdw blurRad="127000" dist="50800" dir="2700000">
              <a:srgbClr val="000000">
                <a:alpha val="40000"/>
              </a:srgbClr>
            </a:outerShdw>
          </a:effectLst>
        </p:spPr>
      </p:pic>
      <p:pic>
        <p:nvPicPr>
          <p:cNvPr id="34" name="Picture 33">
            <a:extLst>
              <a:ext uri="{FF2B5EF4-FFF2-40B4-BE49-F238E27FC236}">
                <a16:creationId xmlns:a16="http://schemas.microsoft.com/office/drawing/2014/main" id="{160CEDCF-33FA-2DBD-9546-31EA4946875B}"/>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5075471" y="2855872"/>
            <a:ext cx="657996" cy="590353"/>
          </a:xfrm>
          <a:prstGeom prst="rect">
            <a:avLst/>
          </a:prstGeom>
          <a:effectLst>
            <a:outerShdw blurRad="127000" dist="50800" dir="2700000">
              <a:srgbClr val="000000">
                <a:alpha val="40000"/>
              </a:srgbClr>
            </a:outerShdw>
          </a:effectLst>
        </p:spPr>
      </p:pic>
      <p:cxnSp>
        <p:nvCxnSpPr>
          <p:cNvPr id="35" name="Straight Arrow Connector 34">
            <a:extLst>
              <a:ext uri="{FF2B5EF4-FFF2-40B4-BE49-F238E27FC236}">
                <a16:creationId xmlns:a16="http://schemas.microsoft.com/office/drawing/2014/main" id="{011F84EE-6668-CF63-8E2B-E9BE187CC2FE}"/>
              </a:ext>
            </a:extLst>
          </p:cNvPr>
          <p:cNvCxnSpPr>
            <a:cxnSpLocks/>
          </p:cNvCxnSpPr>
          <p:nvPr/>
        </p:nvCxnSpPr>
        <p:spPr>
          <a:xfrm>
            <a:off x="3157320" y="5610038"/>
            <a:ext cx="1366684" cy="167291"/>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3D387E9B-DE9E-C89E-F100-32EECDF23395}"/>
              </a:ext>
            </a:extLst>
          </p:cNvPr>
          <p:cNvCxnSpPr>
            <a:cxnSpLocks/>
          </p:cNvCxnSpPr>
          <p:nvPr/>
        </p:nvCxnSpPr>
        <p:spPr>
          <a:xfrm>
            <a:off x="4851110" y="4560705"/>
            <a:ext cx="282494" cy="374928"/>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A8EF4C84-E644-EE9A-F642-ADC1361EC97B}"/>
              </a:ext>
            </a:extLst>
          </p:cNvPr>
          <p:cNvCxnSpPr>
            <a:cxnSpLocks/>
          </p:cNvCxnSpPr>
          <p:nvPr/>
        </p:nvCxnSpPr>
        <p:spPr>
          <a:xfrm>
            <a:off x="5590804" y="4307729"/>
            <a:ext cx="96973" cy="492793"/>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C86CC574-AEA5-D8DE-EDFF-B9AF8A14EE5B}"/>
              </a:ext>
            </a:extLst>
          </p:cNvPr>
          <p:cNvCxnSpPr>
            <a:cxnSpLocks/>
          </p:cNvCxnSpPr>
          <p:nvPr/>
        </p:nvCxnSpPr>
        <p:spPr>
          <a:xfrm flipH="1">
            <a:off x="6421630" y="4302348"/>
            <a:ext cx="88490" cy="442452"/>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6CEB36E6-97C5-BF2C-4310-1C5A780E9F9A}"/>
              </a:ext>
            </a:extLst>
          </p:cNvPr>
          <p:cNvCxnSpPr>
            <a:cxnSpLocks/>
            <a:stCxn id="18" idx="1"/>
          </p:cNvCxnSpPr>
          <p:nvPr/>
        </p:nvCxnSpPr>
        <p:spPr>
          <a:xfrm flipH="1">
            <a:off x="7149218" y="5099774"/>
            <a:ext cx="822922" cy="215297"/>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CBC177AE-80E3-A3A1-7E9D-E9C1233CBAFF}"/>
              </a:ext>
            </a:extLst>
          </p:cNvPr>
          <p:cNvCxnSpPr>
            <a:cxnSpLocks/>
          </p:cNvCxnSpPr>
          <p:nvPr/>
        </p:nvCxnSpPr>
        <p:spPr>
          <a:xfrm flipH="1">
            <a:off x="7249887" y="5564112"/>
            <a:ext cx="1913778" cy="238083"/>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nvGrpSpPr>
          <p:cNvPr id="43" name="Group 42">
            <a:extLst>
              <a:ext uri="{FF2B5EF4-FFF2-40B4-BE49-F238E27FC236}">
                <a16:creationId xmlns:a16="http://schemas.microsoft.com/office/drawing/2014/main" id="{9E82A39E-00A3-DCAC-AA89-1C0E05BFCC67}"/>
              </a:ext>
            </a:extLst>
          </p:cNvPr>
          <p:cNvGrpSpPr/>
          <p:nvPr/>
        </p:nvGrpSpPr>
        <p:grpSpPr>
          <a:xfrm>
            <a:off x="1961329" y="5040619"/>
            <a:ext cx="1090216" cy="819681"/>
            <a:chOff x="2017914" y="3822996"/>
            <a:chExt cx="1090216" cy="819681"/>
          </a:xfrm>
        </p:grpSpPr>
        <p:cxnSp>
          <p:nvCxnSpPr>
            <p:cNvPr id="44" name="Straight Connector 43">
              <a:extLst>
                <a:ext uri="{FF2B5EF4-FFF2-40B4-BE49-F238E27FC236}">
                  <a16:creationId xmlns:a16="http://schemas.microsoft.com/office/drawing/2014/main" id="{92D82377-E6D2-132F-A71D-787FA75481BC}"/>
                </a:ext>
              </a:extLst>
            </p:cNvPr>
            <p:cNvCxnSpPr>
              <a:cxnSpLocks/>
            </p:cNvCxnSpPr>
            <p:nvPr/>
          </p:nvCxnSpPr>
          <p:spPr>
            <a:xfrm rot="20700000">
              <a:off x="2608527" y="4241500"/>
              <a:ext cx="282124" cy="22354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AF99549-EFF6-4786-D813-CD9F01EF5FB2}"/>
                </a:ext>
              </a:extLst>
            </p:cNvPr>
            <p:cNvCxnSpPr>
              <a:cxnSpLocks/>
            </p:cNvCxnSpPr>
            <p:nvPr/>
          </p:nvCxnSpPr>
          <p:spPr>
            <a:xfrm rot="900000" flipV="1">
              <a:off x="2622095" y="4101689"/>
              <a:ext cx="282124" cy="22354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302B963-A4E1-DFB7-C127-14ACE5FB90DC}"/>
                </a:ext>
              </a:extLst>
            </p:cNvPr>
            <p:cNvSpPr txBox="1"/>
            <p:nvPr/>
          </p:nvSpPr>
          <p:spPr>
            <a:xfrm>
              <a:off x="2691028" y="4171911"/>
              <a:ext cx="417102" cy="230832"/>
            </a:xfrm>
            <a:prstGeom prst="rect">
              <a:avLst/>
            </a:prstGeom>
            <a:noFill/>
          </p:spPr>
          <p:txBody>
            <a:bodyPr wrap="none" rtlCol="0">
              <a:spAutoFit/>
            </a:bodyPr>
            <a:lstStyle/>
            <a:p>
              <a:r>
                <a:rPr lang="en-US" sz="900" dirty="0">
                  <a:latin typeface="Montserrat" pitchFamily="2" charset="77"/>
                  <a:cs typeface="Calibri" panose="020F0502020204030204" pitchFamily="34" charset="0"/>
                </a:rPr>
                <a:t>TAA</a:t>
              </a:r>
            </a:p>
          </p:txBody>
        </p:sp>
        <p:pic>
          <p:nvPicPr>
            <p:cNvPr id="48" name="Picture 47">
              <a:extLst>
                <a:ext uri="{FF2B5EF4-FFF2-40B4-BE49-F238E27FC236}">
                  <a16:creationId xmlns:a16="http://schemas.microsoft.com/office/drawing/2014/main" id="{CBF019DD-E44D-8D14-F81C-94297CFEC9AA}"/>
                </a:ext>
              </a:extLst>
            </p:cNvPr>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a:xfrm>
              <a:off x="2017914" y="3822996"/>
              <a:ext cx="762000" cy="819681"/>
            </a:xfrm>
            <a:prstGeom prst="rect">
              <a:avLst/>
            </a:prstGeom>
            <a:effectLst>
              <a:outerShdw blurRad="127000" dist="50800" dir="2700000">
                <a:srgbClr val="000000">
                  <a:alpha val="40000"/>
                </a:srgbClr>
              </a:outerShdw>
            </a:effectLst>
          </p:spPr>
        </p:pic>
        <p:cxnSp>
          <p:nvCxnSpPr>
            <p:cNvPr id="49" name="Straight Connector 48">
              <a:extLst>
                <a:ext uri="{FF2B5EF4-FFF2-40B4-BE49-F238E27FC236}">
                  <a16:creationId xmlns:a16="http://schemas.microsoft.com/office/drawing/2014/main" id="{3035993C-8523-2451-59FF-B81A77EDEE02}"/>
                </a:ext>
              </a:extLst>
            </p:cNvPr>
            <p:cNvCxnSpPr/>
            <p:nvPr/>
          </p:nvCxnSpPr>
          <p:spPr>
            <a:xfrm flipH="1" flipV="1">
              <a:off x="2514600" y="4171950"/>
              <a:ext cx="62282" cy="19050"/>
            </a:xfrm>
            <a:prstGeom prst="line">
              <a:avLst/>
            </a:prstGeom>
            <a:ln w="19050" cmpd="sng">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50" name="Straight Arrow Connector 49">
            <a:extLst>
              <a:ext uri="{FF2B5EF4-FFF2-40B4-BE49-F238E27FC236}">
                <a16:creationId xmlns:a16="http://schemas.microsoft.com/office/drawing/2014/main" id="{B8FECCFD-8B2C-783D-8E21-6725365AEF09}"/>
              </a:ext>
            </a:extLst>
          </p:cNvPr>
          <p:cNvCxnSpPr/>
          <p:nvPr/>
        </p:nvCxnSpPr>
        <p:spPr>
          <a:xfrm>
            <a:off x="8583405" y="4028904"/>
            <a:ext cx="294231" cy="276062"/>
          </a:xfrm>
          <a:prstGeom prst="straightConnector1">
            <a:avLst/>
          </a:prstGeom>
          <a:ln w="28575" cmpd="sng">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A9C82941-8743-E431-6D8D-3399AD8F84B3}"/>
              </a:ext>
            </a:extLst>
          </p:cNvPr>
          <p:cNvCxnSpPr>
            <a:cxnSpLocks/>
            <a:stCxn id="5" idx="2"/>
          </p:cNvCxnSpPr>
          <p:nvPr/>
        </p:nvCxnSpPr>
        <p:spPr>
          <a:xfrm>
            <a:off x="1716564" y="2655439"/>
            <a:ext cx="331692" cy="2040173"/>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C4E778E9-F0C3-7CA4-7708-7D87713BD527}"/>
              </a:ext>
            </a:extLst>
          </p:cNvPr>
          <p:cNvCxnSpPr>
            <a:cxnSpLocks/>
            <a:stCxn id="5" idx="2"/>
          </p:cNvCxnSpPr>
          <p:nvPr/>
        </p:nvCxnSpPr>
        <p:spPr>
          <a:xfrm>
            <a:off x="1716564" y="2655439"/>
            <a:ext cx="1924753" cy="787005"/>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B66FF192-07CF-AB61-5335-84C649B4E146}"/>
              </a:ext>
            </a:extLst>
          </p:cNvPr>
          <p:cNvCxnSpPr>
            <a:cxnSpLocks/>
            <a:stCxn id="3" idx="2"/>
          </p:cNvCxnSpPr>
          <p:nvPr/>
        </p:nvCxnSpPr>
        <p:spPr>
          <a:xfrm flipH="1">
            <a:off x="3633385" y="2655439"/>
            <a:ext cx="603956" cy="495609"/>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3BC4522A-3517-D996-BD26-5BFD38FEAAED}"/>
              </a:ext>
            </a:extLst>
          </p:cNvPr>
          <p:cNvCxnSpPr>
            <a:cxnSpLocks/>
            <a:stCxn id="3" idx="2"/>
          </p:cNvCxnSpPr>
          <p:nvPr/>
        </p:nvCxnSpPr>
        <p:spPr>
          <a:xfrm flipH="1">
            <a:off x="3935363" y="2655439"/>
            <a:ext cx="301978" cy="495609"/>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0C52AF01-1DE4-8667-4ECF-259261BAA6C8}"/>
              </a:ext>
            </a:extLst>
          </p:cNvPr>
          <p:cNvCxnSpPr>
            <a:cxnSpLocks/>
            <a:stCxn id="3" idx="2"/>
          </p:cNvCxnSpPr>
          <p:nvPr/>
        </p:nvCxnSpPr>
        <p:spPr>
          <a:xfrm>
            <a:off x="4237341" y="2655439"/>
            <a:ext cx="7085" cy="449650"/>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8418AE55-7D56-93A2-0B73-591D2E2ADEB9}"/>
              </a:ext>
            </a:extLst>
          </p:cNvPr>
          <p:cNvCxnSpPr>
            <a:cxnSpLocks/>
            <a:stCxn id="3" idx="2"/>
          </p:cNvCxnSpPr>
          <p:nvPr/>
        </p:nvCxnSpPr>
        <p:spPr>
          <a:xfrm>
            <a:off x="4237341" y="2655439"/>
            <a:ext cx="613769" cy="377354"/>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77DBC372-F070-5216-78CB-F3ABE26124EC}"/>
              </a:ext>
            </a:extLst>
          </p:cNvPr>
          <p:cNvCxnSpPr>
            <a:cxnSpLocks/>
          </p:cNvCxnSpPr>
          <p:nvPr/>
        </p:nvCxnSpPr>
        <p:spPr>
          <a:xfrm>
            <a:off x="3642581" y="4800522"/>
            <a:ext cx="1033823" cy="389114"/>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1677BB5F-3587-C41E-A4DE-275526B8F9B3}"/>
              </a:ext>
            </a:extLst>
          </p:cNvPr>
          <p:cNvCxnSpPr>
            <a:cxnSpLocks/>
            <a:stCxn id="4" idx="2"/>
          </p:cNvCxnSpPr>
          <p:nvPr/>
        </p:nvCxnSpPr>
        <p:spPr>
          <a:xfrm>
            <a:off x="6496829" y="2655439"/>
            <a:ext cx="214597" cy="214259"/>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E2EC0D55-011A-5CD2-C3F6-9A62F54A0155}"/>
              </a:ext>
            </a:extLst>
          </p:cNvPr>
          <p:cNvCxnSpPr>
            <a:cxnSpLocks/>
            <a:stCxn id="4" idx="2"/>
          </p:cNvCxnSpPr>
          <p:nvPr/>
        </p:nvCxnSpPr>
        <p:spPr>
          <a:xfrm>
            <a:off x="6496829" y="2655439"/>
            <a:ext cx="887747" cy="310450"/>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18" name="Straight Arrow Connector 117">
            <a:extLst>
              <a:ext uri="{FF2B5EF4-FFF2-40B4-BE49-F238E27FC236}">
                <a16:creationId xmlns:a16="http://schemas.microsoft.com/office/drawing/2014/main" id="{EA4B2AF3-842D-8FA6-3188-521797F2825C}"/>
              </a:ext>
            </a:extLst>
          </p:cNvPr>
          <p:cNvCxnSpPr>
            <a:cxnSpLocks/>
          </p:cNvCxnSpPr>
          <p:nvPr/>
        </p:nvCxnSpPr>
        <p:spPr>
          <a:xfrm flipH="1">
            <a:off x="8505783" y="2655439"/>
            <a:ext cx="152108" cy="483150"/>
          </a:xfrm>
          <a:prstGeom prst="straightConnector1">
            <a:avLst/>
          </a:prstGeom>
          <a:ln w="28575" cmpd="sng">
            <a:solidFill>
              <a:schemeClr val="accent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20" name="Straight Arrow Connector 119">
            <a:extLst>
              <a:ext uri="{FF2B5EF4-FFF2-40B4-BE49-F238E27FC236}">
                <a16:creationId xmlns:a16="http://schemas.microsoft.com/office/drawing/2014/main" id="{21EDD19D-F729-6708-7358-BE41173C6A0F}"/>
              </a:ext>
            </a:extLst>
          </p:cNvPr>
          <p:cNvCxnSpPr>
            <a:cxnSpLocks/>
            <a:stCxn id="2" idx="2"/>
          </p:cNvCxnSpPr>
          <p:nvPr/>
        </p:nvCxnSpPr>
        <p:spPr>
          <a:xfrm>
            <a:off x="8668954" y="2655439"/>
            <a:ext cx="253932" cy="787005"/>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23" name="Straight Arrow Connector 122">
            <a:extLst>
              <a:ext uri="{FF2B5EF4-FFF2-40B4-BE49-F238E27FC236}">
                <a16:creationId xmlns:a16="http://schemas.microsoft.com/office/drawing/2014/main" id="{2BCE53E1-A550-E402-0EDB-3BF53EB224A6}"/>
              </a:ext>
            </a:extLst>
          </p:cNvPr>
          <p:cNvCxnSpPr>
            <a:cxnSpLocks/>
            <a:stCxn id="2" idx="2"/>
          </p:cNvCxnSpPr>
          <p:nvPr/>
        </p:nvCxnSpPr>
        <p:spPr>
          <a:xfrm>
            <a:off x="8668954" y="2655439"/>
            <a:ext cx="629616" cy="873023"/>
          </a:xfrm>
          <a:prstGeom prst="straightConnector1">
            <a:avLst/>
          </a:prstGeom>
          <a:ln w="28575" cmpd="sng">
            <a:solidFill>
              <a:schemeClr val="accent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26" name="Straight Arrow Connector 125">
            <a:extLst>
              <a:ext uri="{FF2B5EF4-FFF2-40B4-BE49-F238E27FC236}">
                <a16:creationId xmlns:a16="http://schemas.microsoft.com/office/drawing/2014/main" id="{EA47A896-3EFB-4B07-7C83-77AA6926CB8D}"/>
              </a:ext>
            </a:extLst>
          </p:cNvPr>
          <p:cNvCxnSpPr>
            <a:cxnSpLocks/>
          </p:cNvCxnSpPr>
          <p:nvPr/>
        </p:nvCxnSpPr>
        <p:spPr>
          <a:xfrm flipH="1">
            <a:off x="9638973" y="2632702"/>
            <a:ext cx="833288" cy="1569860"/>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65" name="Rectangle 64">
            <a:extLst>
              <a:ext uri="{FF2B5EF4-FFF2-40B4-BE49-F238E27FC236}">
                <a16:creationId xmlns:a16="http://schemas.microsoft.com/office/drawing/2014/main" id="{9BDF46CA-7E5E-FA48-0B97-0C2895A5706F}"/>
              </a:ext>
            </a:extLst>
          </p:cNvPr>
          <p:cNvSpPr/>
          <p:nvPr/>
        </p:nvSpPr>
        <p:spPr>
          <a:xfrm>
            <a:off x="6805898" y="6242280"/>
            <a:ext cx="197872" cy="285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EAAB815E-9DE9-7F18-3EB0-EA15E5B710D3}"/>
              </a:ext>
            </a:extLst>
          </p:cNvPr>
          <p:cNvSpPr/>
          <p:nvPr/>
        </p:nvSpPr>
        <p:spPr>
          <a:xfrm>
            <a:off x="5075578" y="6242280"/>
            <a:ext cx="197872" cy="285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0186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469C398-3E40-97D5-067D-E1F6F2B0D417}"/>
              </a:ext>
            </a:extLst>
          </p:cNvPr>
          <p:cNvSpPr>
            <a:spLocks noGrp="1"/>
          </p:cNvSpPr>
          <p:nvPr>
            <p:ph type="title"/>
          </p:nvPr>
        </p:nvSpPr>
        <p:spPr>
          <a:xfrm>
            <a:off x="150813" y="112589"/>
            <a:ext cx="11173326" cy="924455"/>
          </a:xfrm>
        </p:spPr>
        <p:txBody>
          <a:bodyPr/>
          <a:lstStyle/>
          <a:p>
            <a:r>
              <a:rPr lang="en-US" sz="2800" dirty="0"/>
              <a:t>NO ONE HAS FIGURED OUT HOW TO DO THIS SAFELY…</a:t>
            </a:r>
            <a:br>
              <a:rPr lang="en-US" sz="2800" dirty="0"/>
            </a:br>
            <a:r>
              <a:rPr lang="en-US" sz="2800" dirty="0"/>
              <a:t>BUT HISTORY HAS PROVIDED A CLUE</a:t>
            </a:r>
          </a:p>
        </p:txBody>
      </p:sp>
      <p:sp>
        <p:nvSpPr>
          <p:cNvPr id="2" name="TextBox 1">
            <a:extLst>
              <a:ext uri="{FF2B5EF4-FFF2-40B4-BE49-F238E27FC236}">
                <a16:creationId xmlns:a16="http://schemas.microsoft.com/office/drawing/2014/main" id="{46FB619C-90F9-1899-170A-C4183659AF4E}"/>
              </a:ext>
            </a:extLst>
          </p:cNvPr>
          <p:cNvSpPr txBox="1"/>
          <p:nvPr/>
        </p:nvSpPr>
        <p:spPr>
          <a:xfrm>
            <a:off x="8109345" y="2378440"/>
            <a:ext cx="1119217" cy="276999"/>
          </a:xfrm>
          <a:prstGeom prst="rect">
            <a:avLst/>
          </a:prstGeom>
          <a:solidFill>
            <a:schemeClr val="bg1">
              <a:lumMod val="85000"/>
            </a:schemeClr>
          </a:solidFill>
        </p:spPr>
        <p:txBody>
          <a:bodyPr wrap="none" rtlCol="0">
            <a:spAutoFit/>
          </a:bodyPr>
          <a:lstStyle/>
          <a:p>
            <a:pPr algn="ctr"/>
            <a:r>
              <a:rPr lang="en-US" sz="1200" b="1" dirty="0">
                <a:solidFill>
                  <a:schemeClr val="bg1"/>
                </a:solidFill>
                <a:latin typeface="Montserrat" pitchFamily="2" charset="77"/>
                <a:cs typeface="Calibri" panose="020F0502020204030204" pitchFamily="34" charset="0"/>
              </a:rPr>
              <a:t>Checkpoint</a:t>
            </a:r>
          </a:p>
        </p:txBody>
      </p:sp>
      <p:sp>
        <p:nvSpPr>
          <p:cNvPr id="3" name="TextBox 2">
            <a:extLst>
              <a:ext uri="{FF2B5EF4-FFF2-40B4-BE49-F238E27FC236}">
                <a16:creationId xmlns:a16="http://schemas.microsoft.com/office/drawing/2014/main" id="{DDDA9020-B0F3-1665-00BC-EDEFDBA77BFC}"/>
              </a:ext>
            </a:extLst>
          </p:cNvPr>
          <p:cNvSpPr txBox="1"/>
          <p:nvPr/>
        </p:nvSpPr>
        <p:spPr>
          <a:xfrm>
            <a:off x="3590369" y="2378440"/>
            <a:ext cx="1293944" cy="276999"/>
          </a:xfrm>
          <a:prstGeom prst="rect">
            <a:avLst/>
          </a:prstGeom>
          <a:solidFill>
            <a:schemeClr val="bg1">
              <a:lumMod val="85000"/>
            </a:schemeClr>
          </a:solidFill>
        </p:spPr>
        <p:txBody>
          <a:bodyPr wrap="none" rtlCol="0">
            <a:spAutoFit/>
          </a:bodyPr>
          <a:lstStyle/>
          <a:p>
            <a:r>
              <a:rPr lang="en-US" sz="1200" b="1" dirty="0">
                <a:solidFill>
                  <a:schemeClr val="bg1"/>
                </a:solidFill>
                <a:latin typeface="Montserrat" pitchFamily="2" charset="77"/>
                <a:cs typeface="Calibri" panose="020F0502020204030204" pitchFamily="34" charset="0"/>
              </a:rPr>
              <a:t>IL-2 and IFN-</a:t>
            </a:r>
            <a:r>
              <a:rPr lang="el-GR" sz="1200" b="1" dirty="0">
                <a:solidFill>
                  <a:schemeClr val="bg1"/>
                </a:solidFill>
                <a:cs typeface="Calibri" panose="020F0502020204030204" pitchFamily="34" charset="0"/>
              </a:rPr>
              <a:t>α</a:t>
            </a:r>
            <a:endParaRPr lang="en-US" sz="1200" b="1" dirty="0">
              <a:solidFill>
                <a:schemeClr val="bg1"/>
              </a:solidFill>
              <a:latin typeface="Montserrat" pitchFamily="2" charset="77"/>
              <a:cs typeface="Calibri" panose="020F0502020204030204" pitchFamily="34" charset="0"/>
            </a:endParaRPr>
          </a:p>
        </p:txBody>
      </p:sp>
      <p:sp>
        <p:nvSpPr>
          <p:cNvPr id="4" name="TextBox 3">
            <a:extLst>
              <a:ext uri="{FF2B5EF4-FFF2-40B4-BE49-F238E27FC236}">
                <a16:creationId xmlns:a16="http://schemas.microsoft.com/office/drawing/2014/main" id="{41A2AC4A-852B-1E0D-8079-3428FA6CB8F8}"/>
              </a:ext>
            </a:extLst>
          </p:cNvPr>
          <p:cNvSpPr txBox="1"/>
          <p:nvPr/>
        </p:nvSpPr>
        <p:spPr>
          <a:xfrm>
            <a:off x="5840239" y="2378440"/>
            <a:ext cx="1313180" cy="276999"/>
          </a:xfrm>
          <a:prstGeom prst="rect">
            <a:avLst/>
          </a:prstGeom>
          <a:solidFill>
            <a:schemeClr val="bg1">
              <a:lumMod val="85000"/>
            </a:schemeClr>
          </a:solidFill>
        </p:spPr>
        <p:txBody>
          <a:bodyPr wrap="none" rtlCol="0">
            <a:spAutoFit/>
          </a:bodyPr>
          <a:lstStyle/>
          <a:p>
            <a:r>
              <a:rPr lang="en-US" sz="1200" b="1" dirty="0">
                <a:solidFill>
                  <a:schemeClr val="bg1"/>
                </a:solidFill>
                <a:latin typeface="Montserrat" pitchFamily="2" charset="77"/>
                <a:cs typeface="Calibri" panose="020F0502020204030204" pitchFamily="34" charset="0"/>
              </a:rPr>
              <a:t>T-vec/GM-CSF</a:t>
            </a:r>
          </a:p>
        </p:txBody>
      </p:sp>
      <p:sp>
        <p:nvSpPr>
          <p:cNvPr id="5" name="TextBox 4">
            <a:extLst>
              <a:ext uri="{FF2B5EF4-FFF2-40B4-BE49-F238E27FC236}">
                <a16:creationId xmlns:a16="http://schemas.microsoft.com/office/drawing/2014/main" id="{528452B1-6460-F319-66AE-9AF603B376F8}"/>
              </a:ext>
            </a:extLst>
          </p:cNvPr>
          <p:cNvSpPr txBox="1"/>
          <p:nvPr/>
        </p:nvSpPr>
        <p:spPr>
          <a:xfrm>
            <a:off x="798684" y="2378440"/>
            <a:ext cx="1835759" cy="276999"/>
          </a:xfrm>
          <a:prstGeom prst="rect">
            <a:avLst/>
          </a:prstGeom>
          <a:solidFill>
            <a:schemeClr val="bg1">
              <a:lumMod val="85000"/>
            </a:schemeClr>
          </a:solidFill>
        </p:spPr>
        <p:txBody>
          <a:bodyPr wrap="none" rtlCol="0">
            <a:spAutoFit/>
          </a:bodyPr>
          <a:lstStyle/>
          <a:p>
            <a:r>
              <a:rPr lang="en-US" sz="1200" b="1" dirty="0">
                <a:solidFill>
                  <a:schemeClr val="bg1"/>
                </a:solidFill>
                <a:latin typeface="Montserrat" pitchFamily="2" charset="77"/>
                <a:cs typeface="Calibri" panose="020F0502020204030204" pitchFamily="34" charset="0"/>
              </a:rPr>
              <a:t>Targeted Antibodies</a:t>
            </a:r>
          </a:p>
        </p:txBody>
      </p:sp>
      <p:sp>
        <p:nvSpPr>
          <p:cNvPr id="10" name="TextBox 9">
            <a:extLst>
              <a:ext uri="{FF2B5EF4-FFF2-40B4-BE49-F238E27FC236}">
                <a16:creationId xmlns:a16="http://schemas.microsoft.com/office/drawing/2014/main" id="{D17504B2-E449-F1A6-0139-4893B684597C}"/>
              </a:ext>
            </a:extLst>
          </p:cNvPr>
          <p:cNvSpPr txBox="1"/>
          <p:nvPr/>
        </p:nvSpPr>
        <p:spPr>
          <a:xfrm>
            <a:off x="10184489" y="2378440"/>
            <a:ext cx="683200" cy="276999"/>
          </a:xfrm>
          <a:prstGeom prst="rect">
            <a:avLst/>
          </a:prstGeom>
          <a:solidFill>
            <a:schemeClr val="bg1">
              <a:lumMod val="85000"/>
            </a:schemeClr>
          </a:solidFill>
        </p:spPr>
        <p:txBody>
          <a:bodyPr wrap="none" rtlCol="0">
            <a:spAutoFit/>
          </a:bodyPr>
          <a:lstStyle/>
          <a:p>
            <a:pPr algn="ctr"/>
            <a:r>
              <a:rPr lang="en-US" sz="1200" b="1" dirty="0">
                <a:solidFill>
                  <a:schemeClr val="bg1"/>
                </a:solidFill>
                <a:latin typeface="Montserrat" pitchFamily="2" charset="77"/>
                <a:cs typeface="Calibri" panose="020F0502020204030204" pitchFamily="34" charset="0"/>
              </a:rPr>
              <a:t>CAR-T</a:t>
            </a:r>
          </a:p>
        </p:txBody>
      </p:sp>
      <p:sp>
        <p:nvSpPr>
          <p:cNvPr id="11" name="Rectangle 10">
            <a:extLst>
              <a:ext uri="{FF2B5EF4-FFF2-40B4-BE49-F238E27FC236}">
                <a16:creationId xmlns:a16="http://schemas.microsoft.com/office/drawing/2014/main" id="{8DF8CF35-CDD1-2482-0A10-897AA09ADC66}"/>
              </a:ext>
            </a:extLst>
          </p:cNvPr>
          <p:cNvSpPr/>
          <p:nvPr/>
        </p:nvSpPr>
        <p:spPr>
          <a:xfrm>
            <a:off x="505895" y="4483511"/>
            <a:ext cx="1011895" cy="4095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INNATE</a:t>
            </a:r>
          </a:p>
        </p:txBody>
      </p:sp>
      <p:sp>
        <p:nvSpPr>
          <p:cNvPr id="12" name="Rectangle 11">
            <a:extLst>
              <a:ext uri="{FF2B5EF4-FFF2-40B4-BE49-F238E27FC236}">
                <a16:creationId xmlns:a16="http://schemas.microsoft.com/office/drawing/2014/main" id="{393F1D6E-AFF7-8FA6-45E9-CEC2DFA7BCAC}"/>
              </a:ext>
            </a:extLst>
          </p:cNvPr>
          <p:cNvSpPr/>
          <p:nvPr/>
        </p:nvSpPr>
        <p:spPr>
          <a:xfrm>
            <a:off x="10507623" y="4483511"/>
            <a:ext cx="1011895" cy="4095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ADAPTIVE</a:t>
            </a:r>
          </a:p>
        </p:txBody>
      </p:sp>
      <p:sp>
        <p:nvSpPr>
          <p:cNvPr id="13" name="TextBox 6">
            <a:extLst>
              <a:ext uri="{FF2B5EF4-FFF2-40B4-BE49-F238E27FC236}">
                <a16:creationId xmlns:a16="http://schemas.microsoft.com/office/drawing/2014/main" id="{B5C55284-2B39-0B8B-EB55-1EFCF4D7B7E0}"/>
              </a:ext>
            </a:extLst>
          </p:cNvPr>
          <p:cNvSpPr txBox="1">
            <a:spLocks noChangeArrowheads="1"/>
          </p:cNvSpPr>
          <p:nvPr/>
        </p:nvSpPr>
        <p:spPr bwMode="auto">
          <a:xfrm>
            <a:off x="7143954" y="4277636"/>
            <a:ext cx="14093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1" hangingPunct="1">
              <a:lnSpc>
                <a:spcPct val="100000"/>
              </a:lnSpc>
              <a:spcBef>
                <a:spcPct val="0"/>
              </a:spcBef>
              <a:spcAft>
                <a:spcPct val="0"/>
              </a:spcAft>
              <a:buClr>
                <a:srgbClr val="8B3D9A"/>
              </a:buClr>
              <a:buFont typeface="Wingdings" panose="05000000000000000000" pitchFamily="2" charset="2"/>
              <a:buNone/>
            </a:pPr>
            <a: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t>Dendritic Cell</a:t>
            </a:r>
          </a:p>
        </p:txBody>
      </p:sp>
      <p:sp>
        <p:nvSpPr>
          <p:cNvPr id="14" name="TextBox 13">
            <a:extLst>
              <a:ext uri="{FF2B5EF4-FFF2-40B4-BE49-F238E27FC236}">
                <a16:creationId xmlns:a16="http://schemas.microsoft.com/office/drawing/2014/main" id="{56433596-9D6A-F938-8E31-4A6743975541}"/>
              </a:ext>
            </a:extLst>
          </p:cNvPr>
          <p:cNvSpPr txBox="1">
            <a:spLocks noChangeArrowheads="1"/>
          </p:cNvSpPr>
          <p:nvPr/>
        </p:nvSpPr>
        <p:spPr bwMode="auto">
          <a:xfrm>
            <a:off x="9128053" y="5944748"/>
            <a:ext cx="12378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1" hangingPunct="1">
              <a:lnSpc>
                <a:spcPct val="100000"/>
              </a:lnSpc>
              <a:spcBef>
                <a:spcPct val="0"/>
              </a:spcBef>
              <a:spcAft>
                <a:spcPct val="0"/>
              </a:spcAft>
              <a:buClr>
                <a:srgbClr val="8B3D9A"/>
              </a:buClr>
              <a:buFont typeface="Wingdings" panose="05000000000000000000" pitchFamily="2" charset="2"/>
              <a:buNone/>
            </a:pPr>
            <a: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t>CD4+ T-Cell</a:t>
            </a:r>
          </a:p>
        </p:txBody>
      </p:sp>
      <p:sp>
        <p:nvSpPr>
          <p:cNvPr id="15" name="TextBox 6">
            <a:extLst>
              <a:ext uri="{FF2B5EF4-FFF2-40B4-BE49-F238E27FC236}">
                <a16:creationId xmlns:a16="http://schemas.microsoft.com/office/drawing/2014/main" id="{EDBAA8E1-E5E0-C6C4-50F8-13949D5B6929}"/>
              </a:ext>
            </a:extLst>
          </p:cNvPr>
          <p:cNvSpPr txBox="1">
            <a:spLocks noChangeArrowheads="1"/>
          </p:cNvSpPr>
          <p:nvPr/>
        </p:nvSpPr>
        <p:spPr bwMode="auto">
          <a:xfrm>
            <a:off x="3433749" y="4237540"/>
            <a:ext cx="17363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1" hangingPunct="1">
              <a:lnSpc>
                <a:spcPct val="100000"/>
              </a:lnSpc>
              <a:spcBef>
                <a:spcPct val="0"/>
              </a:spcBef>
              <a:spcAft>
                <a:spcPct val="0"/>
              </a:spcAft>
              <a:buClr>
                <a:srgbClr val="8B3D9A"/>
              </a:buClr>
              <a:buFont typeface="Wingdings" panose="05000000000000000000" pitchFamily="2" charset="2"/>
              <a:buNone/>
            </a:pPr>
            <a: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t>Natural Killer Cell</a:t>
            </a:r>
          </a:p>
        </p:txBody>
      </p:sp>
      <p:sp>
        <p:nvSpPr>
          <p:cNvPr id="16" name="TextBox 6">
            <a:extLst>
              <a:ext uri="{FF2B5EF4-FFF2-40B4-BE49-F238E27FC236}">
                <a16:creationId xmlns:a16="http://schemas.microsoft.com/office/drawing/2014/main" id="{3C9D62B9-ECB0-D6B2-F5E7-05FBA25AFD83}"/>
              </a:ext>
            </a:extLst>
          </p:cNvPr>
          <p:cNvSpPr txBox="1">
            <a:spLocks noChangeArrowheads="1"/>
          </p:cNvSpPr>
          <p:nvPr/>
        </p:nvSpPr>
        <p:spPr bwMode="auto">
          <a:xfrm>
            <a:off x="1725368" y="5944748"/>
            <a:ext cx="13292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1" hangingPunct="1">
              <a:lnSpc>
                <a:spcPct val="100000"/>
              </a:lnSpc>
              <a:spcBef>
                <a:spcPct val="0"/>
              </a:spcBef>
              <a:spcAft>
                <a:spcPct val="0"/>
              </a:spcAft>
              <a:buClr>
                <a:srgbClr val="8B3D9A"/>
              </a:buClr>
              <a:buFont typeface="Wingdings" panose="05000000000000000000" pitchFamily="2" charset="2"/>
              <a:buNone/>
            </a:pPr>
            <a: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t>Macrophage</a:t>
            </a:r>
          </a:p>
        </p:txBody>
      </p:sp>
      <p:sp>
        <p:nvSpPr>
          <p:cNvPr id="17" name="TextBox 6">
            <a:extLst>
              <a:ext uri="{FF2B5EF4-FFF2-40B4-BE49-F238E27FC236}">
                <a16:creationId xmlns:a16="http://schemas.microsoft.com/office/drawing/2014/main" id="{C2320634-F67B-FBA2-A4C7-604B1AE5AE28}"/>
              </a:ext>
            </a:extLst>
          </p:cNvPr>
          <p:cNvSpPr txBox="1">
            <a:spLocks noChangeArrowheads="1"/>
          </p:cNvSpPr>
          <p:nvPr/>
        </p:nvSpPr>
        <p:spPr bwMode="auto">
          <a:xfrm>
            <a:off x="3031136" y="4972256"/>
            <a:ext cx="11560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eaLnBrk="1" hangingPunct="1">
              <a:lnSpc>
                <a:spcPct val="100000"/>
              </a:lnSpc>
              <a:spcBef>
                <a:spcPct val="0"/>
              </a:spcBef>
              <a:spcAft>
                <a:spcPct val="0"/>
              </a:spcAft>
              <a:buClr>
                <a:srgbClr val="8B3D9A"/>
              </a:buClr>
              <a:buFont typeface="Wingdings" panose="05000000000000000000" pitchFamily="2" charset="2"/>
              <a:buNone/>
            </a:pPr>
            <a: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t>Neutrophil</a:t>
            </a:r>
          </a:p>
        </p:txBody>
      </p:sp>
      <p:sp>
        <p:nvSpPr>
          <p:cNvPr id="18" name="TextBox 6">
            <a:extLst>
              <a:ext uri="{FF2B5EF4-FFF2-40B4-BE49-F238E27FC236}">
                <a16:creationId xmlns:a16="http://schemas.microsoft.com/office/drawing/2014/main" id="{66668630-5D2C-3F29-CED0-AA4CFCD72D95}"/>
              </a:ext>
            </a:extLst>
          </p:cNvPr>
          <p:cNvSpPr txBox="1">
            <a:spLocks noChangeArrowheads="1"/>
          </p:cNvSpPr>
          <p:nvPr/>
        </p:nvSpPr>
        <p:spPr bwMode="auto">
          <a:xfrm>
            <a:off x="7972140" y="4945885"/>
            <a:ext cx="12330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1" hangingPunct="1">
              <a:lnSpc>
                <a:spcPct val="100000"/>
              </a:lnSpc>
              <a:spcBef>
                <a:spcPct val="0"/>
              </a:spcBef>
              <a:spcAft>
                <a:spcPct val="0"/>
              </a:spcAft>
              <a:buClr>
                <a:srgbClr val="8B3D9A"/>
              </a:buClr>
              <a:buFont typeface="Wingdings" panose="05000000000000000000" pitchFamily="2" charset="2"/>
              <a:buNone/>
            </a:pPr>
            <a: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t>CD8+ T-Cell</a:t>
            </a:r>
          </a:p>
        </p:txBody>
      </p:sp>
      <p:grpSp>
        <p:nvGrpSpPr>
          <p:cNvPr id="19" name="Group 18">
            <a:extLst>
              <a:ext uri="{FF2B5EF4-FFF2-40B4-BE49-F238E27FC236}">
                <a16:creationId xmlns:a16="http://schemas.microsoft.com/office/drawing/2014/main" id="{45E0A3FE-1E14-9E6B-9E8D-5FADBF413BFD}"/>
              </a:ext>
            </a:extLst>
          </p:cNvPr>
          <p:cNvGrpSpPr/>
          <p:nvPr/>
        </p:nvGrpSpPr>
        <p:grpSpPr>
          <a:xfrm>
            <a:off x="8416857" y="3496590"/>
            <a:ext cx="506029" cy="363358"/>
            <a:chOff x="8663603" y="1715331"/>
            <a:chExt cx="537301" cy="385813"/>
          </a:xfrm>
        </p:grpSpPr>
        <p:grpSp>
          <p:nvGrpSpPr>
            <p:cNvPr id="20" name="Group 19">
              <a:extLst>
                <a:ext uri="{FF2B5EF4-FFF2-40B4-BE49-F238E27FC236}">
                  <a16:creationId xmlns:a16="http://schemas.microsoft.com/office/drawing/2014/main" id="{B89BC87D-D83C-BF28-2BDB-B9D0B1A671AD}"/>
                </a:ext>
              </a:extLst>
            </p:cNvPr>
            <p:cNvGrpSpPr/>
            <p:nvPr/>
          </p:nvGrpSpPr>
          <p:grpSpPr>
            <a:xfrm>
              <a:off x="8663603" y="1715331"/>
              <a:ext cx="313965" cy="385813"/>
              <a:chOff x="7372421" y="1464055"/>
              <a:chExt cx="298412" cy="366701"/>
            </a:xfrm>
          </p:grpSpPr>
          <p:cxnSp>
            <p:nvCxnSpPr>
              <p:cNvPr id="22" name="Straight Connector 21">
                <a:extLst>
                  <a:ext uri="{FF2B5EF4-FFF2-40B4-BE49-F238E27FC236}">
                    <a16:creationId xmlns:a16="http://schemas.microsoft.com/office/drawing/2014/main" id="{A90476A8-62AE-D16E-0819-59EF7FD152E3}"/>
                  </a:ext>
                </a:extLst>
              </p:cNvPr>
              <p:cNvCxnSpPr>
                <a:cxnSpLocks/>
              </p:cNvCxnSpPr>
              <p:nvPr/>
            </p:nvCxnSpPr>
            <p:spPr>
              <a:xfrm rot="-900000">
                <a:off x="7372421" y="1605152"/>
                <a:ext cx="284719" cy="22560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979BFF6-CFB7-C6FA-99B6-120D5AC44069}"/>
                  </a:ext>
                </a:extLst>
              </p:cNvPr>
              <p:cNvCxnSpPr>
                <a:cxnSpLocks/>
              </p:cNvCxnSpPr>
              <p:nvPr/>
            </p:nvCxnSpPr>
            <p:spPr>
              <a:xfrm rot="900000" flipV="1">
                <a:off x="7386114" y="1464055"/>
                <a:ext cx="284719" cy="225604"/>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43ECFFF3-AF63-3135-A63D-AB7289DE0B1D}"/>
                </a:ext>
              </a:extLst>
            </p:cNvPr>
            <p:cNvSpPr txBox="1"/>
            <p:nvPr/>
          </p:nvSpPr>
          <p:spPr>
            <a:xfrm>
              <a:off x="8758025" y="1784351"/>
              <a:ext cx="442879" cy="245097"/>
            </a:xfrm>
            <a:prstGeom prst="rect">
              <a:avLst/>
            </a:prstGeom>
            <a:noFill/>
          </p:spPr>
          <p:txBody>
            <a:bodyPr wrap="none" rtlCol="0">
              <a:spAutoFit/>
            </a:bodyPr>
            <a:lstStyle/>
            <a:p>
              <a:r>
                <a:rPr lang="en-US" sz="900" dirty="0">
                  <a:latin typeface="Montserrat" pitchFamily="2" charset="77"/>
                  <a:cs typeface="Calibri" panose="020F0502020204030204" pitchFamily="34" charset="0"/>
                </a:rPr>
                <a:t>TAA</a:t>
              </a:r>
            </a:p>
          </p:txBody>
        </p:sp>
      </p:grpSp>
      <p:pic>
        <p:nvPicPr>
          <p:cNvPr id="24" name="Picture 23">
            <a:extLst>
              <a:ext uri="{FF2B5EF4-FFF2-40B4-BE49-F238E27FC236}">
                <a16:creationId xmlns:a16="http://schemas.microsoft.com/office/drawing/2014/main" id="{867D5A10-5B71-6BA3-B59A-34C61A4DFD7E}"/>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637481" y="4167513"/>
            <a:ext cx="762000" cy="768120"/>
          </a:xfrm>
          <a:prstGeom prst="rect">
            <a:avLst/>
          </a:prstGeom>
          <a:effectLst>
            <a:outerShdw blurRad="127000" dist="50800" dir="2700000">
              <a:srgbClr val="000000">
                <a:alpha val="40000"/>
              </a:srgbClr>
            </a:outerShdw>
          </a:effectLst>
        </p:spPr>
      </p:pic>
      <p:pic>
        <p:nvPicPr>
          <p:cNvPr id="25" name="Picture 24">
            <a:extLst>
              <a:ext uri="{FF2B5EF4-FFF2-40B4-BE49-F238E27FC236}">
                <a16:creationId xmlns:a16="http://schemas.microsoft.com/office/drawing/2014/main" id="{8672E83C-2C42-E6AA-1CAD-FE1BF1C5DBD8}"/>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642581" y="3348882"/>
            <a:ext cx="838200" cy="712469"/>
          </a:xfrm>
          <a:prstGeom prst="rect">
            <a:avLst/>
          </a:prstGeom>
          <a:effectLst>
            <a:outerShdw blurRad="127000" dist="50800" dir="2700000">
              <a:srgbClr val="000000">
                <a:alpha val="40000"/>
              </a:srgbClr>
            </a:outerShdw>
          </a:effectLst>
        </p:spPr>
      </p:pic>
      <p:pic>
        <p:nvPicPr>
          <p:cNvPr id="26" name="Picture 25">
            <a:extLst>
              <a:ext uri="{FF2B5EF4-FFF2-40B4-BE49-F238E27FC236}">
                <a16:creationId xmlns:a16="http://schemas.microsoft.com/office/drawing/2014/main" id="{C02915D9-5969-D886-98A9-583C99CA9AB8}"/>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7424519" y="3099938"/>
            <a:ext cx="1299849" cy="1157091"/>
          </a:xfrm>
          <a:prstGeom prst="rect">
            <a:avLst/>
          </a:prstGeom>
          <a:effectLst>
            <a:outerShdw blurRad="127000" dist="50800" dir="2700000">
              <a:srgbClr val="000000">
                <a:alpha val="40000"/>
              </a:srgbClr>
            </a:outerShdw>
          </a:effectLst>
        </p:spPr>
      </p:pic>
      <p:pic>
        <p:nvPicPr>
          <p:cNvPr id="27" name="Picture 26">
            <a:extLst>
              <a:ext uri="{FF2B5EF4-FFF2-40B4-BE49-F238E27FC236}">
                <a16:creationId xmlns:a16="http://schemas.microsoft.com/office/drawing/2014/main" id="{349EDD67-7483-091B-D399-FE2838D15ACA}"/>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9298570" y="5125756"/>
            <a:ext cx="778772" cy="645561"/>
          </a:xfrm>
          <a:prstGeom prst="rect">
            <a:avLst/>
          </a:prstGeom>
          <a:effectLst>
            <a:outerShdw blurRad="127000" dist="50800" dir="2700000">
              <a:srgbClr val="000000">
                <a:alpha val="40000"/>
              </a:srgbClr>
            </a:outerShdw>
          </a:effectLst>
        </p:spPr>
      </p:pic>
      <p:pic>
        <p:nvPicPr>
          <p:cNvPr id="28" name="Picture 27">
            <a:extLst>
              <a:ext uri="{FF2B5EF4-FFF2-40B4-BE49-F238E27FC236}">
                <a16:creationId xmlns:a16="http://schemas.microsoft.com/office/drawing/2014/main" id="{C1991A1E-E68D-00CD-928E-CD0D903D9FB4}"/>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8852509" y="4275575"/>
            <a:ext cx="693129" cy="645561"/>
          </a:xfrm>
          <a:prstGeom prst="rect">
            <a:avLst/>
          </a:prstGeom>
          <a:effectLst>
            <a:outerShdw blurRad="127000" dist="50800" dir="2700000">
              <a:srgbClr val="000000">
                <a:alpha val="40000"/>
              </a:srgbClr>
            </a:outerShdw>
          </a:effectLst>
        </p:spPr>
      </p:pic>
      <p:pic>
        <p:nvPicPr>
          <p:cNvPr id="29" name="Picture 28" descr="Diagram&#10;&#10;Description automatically generated">
            <a:extLst>
              <a:ext uri="{FF2B5EF4-FFF2-40B4-BE49-F238E27FC236}">
                <a16:creationId xmlns:a16="http://schemas.microsoft.com/office/drawing/2014/main" id="{A9D563EB-E4C8-DD53-586E-2EF9AC1E5AE2}"/>
              </a:ext>
            </a:extLst>
          </p:cNvPr>
          <p:cNvPicPr>
            <a:picLocks noChangeAspect="1"/>
          </p:cNvPicPr>
          <p:nvPr/>
        </p:nvPicPr>
        <p:blipFill>
          <a:blip r:embed="rId8"/>
          <a:srcRect l="-1956" t="3192" r="32895" b="-3192"/>
          <a:stretch>
            <a:fillRect/>
          </a:stretch>
        </p:blipFill>
        <p:spPr>
          <a:xfrm>
            <a:off x="4424848" y="4824272"/>
            <a:ext cx="2959728" cy="1863569"/>
          </a:xfrm>
          <a:prstGeom prst="rect">
            <a:avLst/>
          </a:prstGeom>
        </p:spPr>
      </p:pic>
      <p:sp>
        <p:nvSpPr>
          <p:cNvPr id="30" name="TextBox 6">
            <a:extLst>
              <a:ext uri="{FF2B5EF4-FFF2-40B4-BE49-F238E27FC236}">
                <a16:creationId xmlns:a16="http://schemas.microsoft.com/office/drawing/2014/main" id="{34E9E0CE-5F90-BC48-EB5F-4A736B7663D8}"/>
              </a:ext>
            </a:extLst>
          </p:cNvPr>
          <p:cNvSpPr txBox="1">
            <a:spLocks noChangeArrowheads="1"/>
          </p:cNvSpPr>
          <p:nvPr/>
        </p:nvSpPr>
        <p:spPr bwMode="auto">
          <a:xfrm>
            <a:off x="5530358" y="6416884"/>
            <a:ext cx="9925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1" hangingPunct="1">
              <a:lnSpc>
                <a:spcPct val="100000"/>
              </a:lnSpc>
              <a:spcBef>
                <a:spcPct val="0"/>
              </a:spcBef>
              <a:spcAft>
                <a:spcPct val="0"/>
              </a:spcAft>
              <a:buClr>
                <a:srgbClr val="8B3D9A"/>
              </a:buClr>
              <a:buFont typeface="Wingdings" panose="05000000000000000000" pitchFamily="2" charset="2"/>
              <a:buNone/>
            </a:pPr>
            <a:r>
              <a:rPr lang="en-US" altLang="en-US" sz="1600" b="1" dirty="0">
                <a:solidFill>
                  <a:schemeClr val="tx1"/>
                </a:solidFill>
                <a:latin typeface="Montserrat" pitchFamily="2" charset="77"/>
                <a:ea typeface="ＭＳ Ｐゴシック" panose="020B0600070205080204" pitchFamily="34" charset="-128"/>
                <a:cs typeface="Calibri" panose="020F0502020204030204" pitchFamily="34" charset="0"/>
              </a:rPr>
              <a:t>TUMOR</a:t>
            </a:r>
          </a:p>
        </p:txBody>
      </p:sp>
      <p:sp>
        <p:nvSpPr>
          <p:cNvPr id="31" name="TextBox 6">
            <a:extLst>
              <a:ext uri="{FF2B5EF4-FFF2-40B4-BE49-F238E27FC236}">
                <a16:creationId xmlns:a16="http://schemas.microsoft.com/office/drawing/2014/main" id="{505929CF-647B-1B8A-6BE2-9BB408DAE636}"/>
              </a:ext>
            </a:extLst>
          </p:cNvPr>
          <p:cNvSpPr txBox="1">
            <a:spLocks noChangeArrowheads="1"/>
          </p:cNvSpPr>
          <p:nvPr/>
        </p:nvSpPr>
        <p:spPr bwMode="auto">
          <a:xfrm>
            <a:off x="5955222" y="3611270"/>
            <a:ext cx="13548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1" hangingPunct="1">
              <a:lnSpc>
                <a:spcPct val="100000"/>
              </a:lnSpc>
              <a:spcBef>
                <a:spcPct val="0"/>
              </a:spcBef>
              <a:spcAft>
                <a:spcPct val="0"/>
              </a:spcAft>
              <a:buClr>
                <a:srgbClr val="8B3D9A"/>
              </a:buClr>
              <a:buFont typeface="Wingdings" panose="05000000000000000000" pitchFamily="2" charset="2"/>
              <a:buNone/>
            </a:pPr>
            <a: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t>Natural Killer</a:t>
            </a:r>
            <a:b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br>
            <a: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t>T-Cell</a:t>
            </a:r>
          </a:p>
        </p:txBody>
      </p:sp>
      <p:sp>
        <p:nvSpPr>
          <p:cNvPr id="32" name="TextBox 6">
            <a:extLst>
              <a:ext uri="{FF2B5EF4-FFF2-40B4-BE49-F238E27FC236}">
                <a16:creationId xmlns:a16="http://schemas.microsoft.com/office/drawing/2014/main" id="{4D382999-8155-2C69-9E6A-935A861DA852}"/>
              </a:ext>
            </a:extLst>
          </p:cNvPr>
          <p:cNvSpPr txBox="1">
            <a:spLocks noChangeArrowheads="1"/>
          </p:cNvSpPr>
          <p:nvPr/>
        </p:nvSpPr>
        <p:spPr bwMode="auto">
          <a:xfrm>
            <a:off x="4851110" y="3468849"/>
            <a:ext cx="11434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eaLnBrk="1" hangingPunct="1">
              <a:lnSpc>
                <a:spcPct val="100000"/>
              </a:lnSpc>
              <a:spcBef>
                <a:spcPct val="0"/>
              </a:spcBef>
              <a:spcAft>
                <a:spcPct val="0"/>
              </a:spcAft>
              <a:buClr>
                <a:srgbClr val="8B3D9A"/>
              </a:buClr>
              <a:buFontTx/>
              <a:buNone/>
            </a:pPr>
            <a: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t>Gamma-Delta</a:t>
            </a:r>
            <a:b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br>
            <a:r>
              <a:rPr lang="en-US" altLang="en-US" sz="1400" dirty="0">
                <a:solidFill>
                  <a:schemeClr val="tx1"/>
                </a:solidFill>
                <a:latin typeface="Montserrat" pitchFamily="2" charset="77"/>
                <a:ea typeface="ＭＳ Ｐゴシック" panose="020B0600070205080204" pitchFamily="34" charset="-128"/>
                <a:cs typeface="Calibri" panose="020F0502020204030204" pitchFamily="34" charset="0"/>
              </a:rPr>
              <a:t>T-Cell</a:t>
            </a:r>
          </a:p>
        </p:txBody>
      </p:sp>
      <p:pic>
        <p:nvPicPr>
          <p:cNvPr id="33" name="Picture 32">
            <a:extLst>
              <a:ext uri="{FF2B5EF4-FFF2-40B4-BE49-F238E27FC236}">
                <a16:creationId xmlns:a16="http://schemas.microsoft.com/office/drawing/2014/main" id="{295F4B30-0992-EB1E-B626-34FCB2B2A4F6}"/>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6307894" y="2869698"/>
            <a:ext cx="627726" cy="648851"/>
          </a:xfrm>
          <a:prstGeom prst="rect">
            <a:avLst/>
          </a:prstGeom>
          <a:effectLst>
            <a:outerShdw blurRad="127000" dist="50800" dir="2700000">
              <a:srgbClr val="000000">
                <a:alpha val="40000"/>
              </a:srgbClr>
            </a:outerShdw>
          </a:effectLst>
        </p:spPr>
      </p:pic>
      <p:pic>
        <p:nvPicPr>
          <p:cNvPr id="34" name="Picture 33">
            <a:extLst>
              <a:ext uri="{FF2B5EF4-FFF2-40B4-BE49-F238E27FC236}">
                <a16:creationId xmlns:a16="http://schemas.microsoft.com/office/drawing/2014/main" id="{160CEDCF-33FA-2DBD-9546-31EA4946875B}"/>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5075471" y="2855872"/>
            <a:ext cx="657996" cy="590353"/>
          </a:xfrm>
          <a:prstGeom prst="rect">
            <a:avLst/>
          </a:prstGeom>
          <a:effectLst>
            <a:outerShdw blurRad="127000" dist="50800" dir="2700000">
              <a:srgbClr val="000000">
                <a:alpha val="40000"/>
              </a:srgbClr>
            </a:outerShdw>
          </a:effectLst>
        </p:spPr>
      </p:pic>
      <p:cxnSp>
        <p:nvCxnSpPr>
          <p:cNvPr id="35" name="Straight Arrow Connector 34">
            <a:extLst>
              <a:ext uri="{FF2B5EF4-FFF2-40B4-BE49-F238E27FC236}">
                <a16:creationId xmlns:a16="http://schemas.microsoft.com/office/drawing/2014/main" id="{011F84EE-6668-CF63-8E2B-E9BE187CC2FE}"/>
              </a:ext>
            </a:extLst>
          </p:cNvPr>
          <p:cNvCxnSpPr>
            <a:cxnSpLocks/>
          </p:cNvCxnSpPr>
          <p:nvPr/>
        </p:nvCxnSpPr>
        <p:spPr>
          <a:xfrm>
            <a:off x="3157320" y="5610038"/>
            <a:ext cx="1366684" cy="167291"/>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3D387E9B-DE9E-C89E-F100-32EECDF23395}"/>
              </a:ext>
            </a:extLst>
          </p:cNvPr>
          <p:cNvCxnSpPr>
            <a:cxnSpLocks/>
          </p:cNvCxnSpPr>
          <p:nvPr/>
        </p:nvCxnSpPr>
        <p:spPr>
          <a:xfrm>
            <a:off x="4851110" y="4560705"/>
            <a:ext cx="282494" cy="374928"/>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A8EF4C84-E644-EE9A-F642-ADC1361EC97B}"/>
              </a:ext>
            </a:extLst>
          </p:cNvPr>
          <p:cNvCxnSpPr>
            <a:cxnSpLocks/>
          </p:cNvCxnSpPr>
          <p:nvPr/>
        </p:nvCxnSpPr>
        <p:spPr>
          <a:xfrm>
            <a:off x="5590804" y="4307729"/>
            <a:ext cx="96973" cy="492793"/>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C86CC574-AEA5-D8DE-EDFF-B9AF8A14EE5B}"/>
              </a:ext>
            </a:extLst>
          </p:cNvPr>
          <p:cNvCxnSpPr>
            <a:cxnSpLocks/>
          </p:cNvCxnSpPr>
          <p:nvPr/>
        </p:nvCxnSpPr>
        <p:spPr>
          <a:xfrm flipH="1">
            <a:off x="6421630" y="4302348"/>
            <a:ext cx="88490" cy="442452"/>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6CEB36E6-97C5-BF2C-4310-1C5A780E9F9A}"/>
              </a:ext>
            </a:extLst>
          </p:cNvPr>
          <p:cNvCxnSpPr>
            <a:cxnSpLocks/>
            <a:stCxn id="18" idx="1"/>
          </p:cNvCxnSpPr>
          <p:nvPr/>
        </p:nvCxnSpPr>
        <p:spPr>
          <a:xfrm flipH="1">
            <a:off x="7149218" y="5099774"/>
            <a:ext cx="822922" cy="215297"/>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CBC177AE-80E3-A3A1-7E9D-E9C1233CBAFF}"/>
              </a:ext>
            </a:extLst>
          </p:cNvPr>
          <p:cNvCxnSpPr>
            <a:cxnSpLocks/>
          </p:cNvCxnSpPr>
          <p:nvPr/>
        </p:nvCxnSpPr>
        <p:spPr>
          <a:xfrm flipH="1">
            <a:off x="7249887" y="5564112"/>
            <a:ext cx="1913778" cy="238083"/>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grpSp>
        <p:nvGrpSpPr>
          <p:cNvPr id="43" name="Group 42">
            <a:extLst>
              <a:ext uri="{FF2B5EF4-FFF2-40B4-BE49-F238E27FC236}">
                <a16:creationId xmlns:a16="http://schemas.microsoft.com/office/drawing/2014/main" id="{9E82A39E-00A3-DCAC-AA89-1C0E05BFCC67}"/>
              </a:ext>
            </a:extLst>
          </p:cNvPr>
          <p:cNvGrpSpPr/>
          <p:nvPr/>
        </p:nvGrpSpPr>
        <p:grpSpPr>
          <a:xfrm>
            <a:off x="1961329" y="5040619"/>
            <a:ext cx="1090216" cy="819681"/>
            <a:chOff x="2017914" y="3822996"/>
            <a:chExt cx="1090216" cy="819681"/>
          </a:xfrm>
        </p:grpSpPr>
        <p:cxnSp>
          <p:nvCxnSpPr>
            <p:cNvPr id="44" name="Straight Connector 43">
              <a:extLst>
                <a:ext uri="{FF2B5EF4-FFF2-40B4-BE49-F238E27FC236}">
                  <a16:creationId xmlns:a16="http://schemas.microsoft.com/office/drawing/2014/main" id="{92D82377-E6D2-132F-A71D-787FA75481BC}"/>
                </a:ext>
              </a:extLst>
            </p:cNvPr>
            <p:cNvCxnSpPr>
              <a:cxnSpLocks/>
            </p:cNvCxnSpPr>
            <p:nvPr/>
          </p:nvCxnSpPr>
          <p:spPr>
            <a:xfrm rot="20700000">
              <a:off x="2608527" y="4241500"/>
              <a:ext cx="282124" cy="22354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AF99549-EFF6-4786-D813-CD9F01EF5FB2}"/>
                </a:ext>
              </a:extLst>
            </p:cNvPr>
            <p:cNvCxnSpPr>
              <a:cxnSpLocks/>
            </p:cNvCxnSpPr>
            <p:nvPr/>
          </p:nvCxnSpPr>
          <p:spPr>
            <a:xfrm rot="900000" flipV="1">
              <a:off x="2622095" y="4101689"/>
              <a:ext cx="282124" cy="22354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302B963-A4E1-DFB7-C127-14ACE5FB90DC}"/>
                </a:ext>
              </a:extLst>
            </p:cNvPr>
            <p:cNvSpPr txBox="1"/>
            <p:nvPr/>
          </p:nvSpPr>
          <p:spPr>
            <a:xfrm>
              <a:off x="2691028" y="4171911"/>
              <a:ext cx="417102" cy="230832"/>
            </a:xfrm>
            <a:prstGeom prst="rect">
              <a:avLst/>
            </a:prstGeom>
            <a:noFill/>
          </p:spPr>
          <p:txBody>
            <a:bodyPr wrap="none" rtlCol="0">
              <a:spAutoFit/>
            </a:bodyPr>
            <a:lstStyle/>
            <a:p>
              <a:r>
                <a:rPr lang="en-US" sz="900" dirty="0">
                  <a:latin typeface="Montserrat" pitchFamily="2" charset="77"/>
                  <a:cs typeface="Calibri" panose="020F0502020204030204" pitchFamily="34" charset="0"/>
                </a:rPr>
                <a:t>TAA</a:t>
              </a:r>
            </a:p>
          </p:txBody>
        </p:sp>
        <p:pic>
          <p:nvPicPr>
            <p:cNvPr id="48" name="Picture 47">
              <a:extLst>
                <a:ext uri="{FF2B5EF4-FFF2-40B4-BE49-F238E27FC236}">
                  <a16:creationId xmlns:a16="http://schemas.microsoft.com/office/drawing/2014/main" id="{CBF019DD-E44D-8D14-F81C-94297CFEC9AA}"/>
                </a:ext>
              </a:extLst>
            </p:cNvPr>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a:xfrm>
              <a:off x="2017914" y="3822996"/>
              <a:ext cx="762000" cy="819681"/>
            </a:xfrm>
            <a:prstGeom prst="rect">
              <a:avLst/>
            </a:prstGeom>
            <a:effectLst>
              <a:outerShdw blurRad="127000" dist="50800" dir="2700000">
                <a:srgbClr val="000000">
                  <a:alpha val="40000"/>
                </a:srgbClr>
              </a:outerShdw>
            </a:effectLst>
          </p:spPr>
        </p:pic>
        <p:cxnSp>
          <p:nvCxnSpPr>
            <p:cNvPr id="49" name="Straight Connector 48">
              <a:extLst>
                <a:ext uri="{FF2B5EF4-FFF2-40B4-BE49-F238E27FC236}">
                  <a16:creationId xmlns:a16="http://schemas.microsoft.com/office/drawing/2014/main" id="{3035993C-8523-2451-59FF-B81A77EDEE02}"/>
                </a:ext>
              </a:extLst>
            </p:cNvPr>
            <p:cNvCxnSpPr/>
            <p:nvPr/>
          </p:nvCxnSpPr>
          <p:spPr>
            <a:xfrm flipH="1" flipV="1">
              <a:off x="2514600" y="4171950"/>
              <a:ext cx="62282" cy="19050"/>
            </a:xfrm>
            <a:prstGeom prst="line">
              <a:avLst/>
            </a:prstGeom>
            <a:ln w="19050" cmpd="sng">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50" name="Straight Arrow Connector 49">
            <a:extLst>
              <a:ext uri="{FF2B5EF4-FFF2-40B4-BE49-F238E27FC236}">
                <a16:creationId xmlns:a16="http://schemas.microsoft.com/office/drawing/2014/main" id="{B8FECCFD-8B2C-783D-8E21-6725365AEF09}"/>
              </a:ext>
            </a:extLst>
          </p:cNvPr>
          <p:cNvCxnSpPr/>
          <p:nvPr/>
        </p:nvCxnSpPr>
        <p:spPr>
          <a:xfrm>
            <a:off x="8583405" y="4028904"/>
            <a:ext cx="294231" cy="276062"/>
          </a:xfrm>
          <a:prstGeom prst="straightConnector1">
            <a:avLst/>
          </a:prstGeom>
          <a:ln w="28575" cmpd="sng">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A9C82941-8743-E431-6D8D-3399AD8F84B3}"/>
              </a:ext>
            </a:extLst>
          </p:cNvPr>
          <p:cNvCxnSpPr>
            <a:cxnSpLocks/>
            <a:stCxn id="5" idx="2"/>
          </p:cNvCxnSpPr>
          <p:nvPr/>
        </p:nvCxnSpPr>
        <p:spPr>
          <a:xfrm>
            <a:off x="1716564" y="2655439"/>
            <a:ext cx="331692" cy="2040173"/>
          </a:xfrm>
          <a:prstGeom prst="straightConnector1">
            <a:avLst/>
          </a:prstGeom>
          <a:ln w="28575" cmpd="sng">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C4E778E9-F0C3-7CA4-7708-7D87713BD527}"/>
              </a:ext>
            </a:extLst>
          </p:cNvPr>
          <p:cNvCxnSpPr>
            <a:cxnSpLocks/>
            <a:stCxn id="5" idx="2"/>
          </p:cNvCxnSpPr>
          <p:nvPr/>
        </p:nvCxnSpPr>
        <p:spPr>
          <a:xfrm>
            <a:off x="1716564" y="2655439"/>
            <a:ext cx="1924753" cy="787005"/>
          </a:xfrm>
          <a:prstGeom prst="straightConnector1">
            <a:avLst/>
          </a:prstGeom>
          <a:ln w="28575" cmpd="sng">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B66FF192-07CF-AB61-5335-84C649B4E146}"/>
              </a:ext>
            </a:extLst>
          </p:cNvPr>
          <p:cNvCxnSpPr>
            <a:cxnSpLocks/>
            <a:stCxn id="3" idx="2"/>
          </p:cNvCxnSpPr>
          <p:nvPr/>
        </p:nvCxnSpPr>
        <p:spPr>
          <a:xfrm flipH="1">
            <a:off x="3633385" y="2655439"/>
            <a:ext cx="603956" cy="495609"/>
          </a:xfrm>
          <a:prstGeom prst="straightConnector1">
            <a:avLst/>
          </a:prstGeom>
          <a:ln w="28575" cmpd="sng">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3BC4522A-3517-D996-BD26-5BFD38FEAAED}"/>
              </a:ext>
            </a:extLst>
          </p:cNvPr>
          <p:cNvCxnSpPr>
            <a:cxnSpLocks/>
            <a:stCxn id="3" idx="2"/>
          </p:cNvCxnSpPr>
          <p:nvPr/>
        </p:nvCxnSpPr>
        <p:spPr>
          <a:xfrm flipH="1">
            <a:off x="3935363" y="2655439"/>
            <a:ext cx="301978" cy="495609"/>
          </a:xfrm>
          <a:prstGeom prst="straightConnector1">
            <a:avLst/>
          </a:prstGeom>
          <a:ln w="28575" cmpd="sng">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0C52AF01-1DE4-8667-4ECF-259261BAA6C8}"/>
              </a:ext>
            </a:extLst>
          </p:cNvPr>
          <p:cNvCxnSpPr>
            <a:cxnSpLocks/>
            <a:stCxn id="3" idx="2"/>
          </p:cNvCxnSpPr>
          <p:nvPr/>
        </p:nvCxnSpPr>
        <p:spPr>
          <a:xfrm>
            <a:off x="4237341" y="2655439"/>
            <a:ext cx="7085" cy="449650"/>
          </a:xfrm>
          <a:prstGeom prst="straightConnector1">
            <a:avLst/>
          </a:prstGeom>
          <a:ln w="28575" cmpd="sng">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8418AE55-7D56-93A2-0B73-591D2E2ADEB9}"/>
              </a:ext>
            </a:extLst>
          </p:cNvPr>
          <p:cNvCxnSpPr>
            <a:cxnSpLocks/>
            <a:stCxn id="3" idx="2"/>
          </p:cNvCxnSpPr>
          <p:nvPr/>
        </p:nvCxnSpPr>
        <p:spPr>
          <a:xfrm>
            <a:off x="4237341" y="2655439"/>
            <a:ext cx="613769" cy="377354"/>
          </a:xfrm>
          <a:prstGeom prst="straightConnector1">
            <a:avLst/>
          </a:prstGeom>
          <a:ln w="28575" cmpd="sng">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77DBC372-F070-5216-78CB-F3ABE26124EC}"/>
              </a:ext>
            </a:extLst>
          </p:cNvPr>
          <p:cNvCxnSpPr>
            <a:cxnSpLocks/>
          </p:cNvCxnSpPr>
          <p:nvPr/>
        </p:nvCxnSpPr>
        <p:spPr>
          <a:xfrm>
            <a:off x="3642581" y="4800522"/>
            <a:ext cx="1033823" cy="389114"/>
          </a:xfrm>
          <a:prstGeom prst="straightConnector1">
            <a:avLst/>
          </a:prstGeom>
          <a:ln w="28575" cmpd="sng">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1677BB5F-3587-C41E-A4DE-275526B8F9B3}"/>
              </a:ext>
            </a:extLst>
          </p:cNvPr>
          <p:cNvCxnSpPr>
            <a:cxnSpLocks/>
            <a:stCxn id="4" idx="2"/>
          </p:cNvCxnSpPr>
          <p:nvPr/>
        </p:nvCxnSpPr>
        <p:spPr>
          <a:xfrm>
            <a:off x="6496829" y="2655439"/>
            <a:ext cx="214597" cy="214259"/>
          </a:xfrm>
          <a:prstGeom prst="straightConnector1">
            <a:avLst/>
          </a:prstGeom>
          <a:ln w="28575" cmpd="sng">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E2EC0D55-011A-5CD2-C3F6-9A62F54A0155}"/>
              </a:ext>
            </a:extLst>
          </p:cNvPr>
          <p:cNvCxnSpPr>
            <a:cxnSpLocks/>
            <a:stCxn id="4" idx="2"/>
          </p:cNvCxnSpPr>
          <p:nvPr/>
        </p:nvCxnSpPr>
        <p:spPr>
          <a:xfrm>
            <a:off x="6496829" y="2655439"/>
            <a:ext cx="887747" cy="310450"/>
          </a:xfrm>
          <a:prstGeom prst="straightConnector1">
            <a:avLst/>
          </a:prstGeom>
          <a:ln w="28575" cmpd="sng">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8" name="Straight Arrow Connector 117">
            <a:extLst>
              <a:ext uri="{FF2B5EF4-FFF2-40B4-BE49-F238E27FC236}">
                <a16:creationId xmlns:a16="http://schemas.microsoft.com/office/drawing/2014/main" id="{EA4B2AF3-842D-8FA6-3188-521797F2825C}"/>
              </a:ext>
            </a:extLst>
          </p:cNvPr>
          <p:cNvCxnSpPr>
            <a:cxnSpLocks/>
          </p:cNvCxnSpPr>
          <p:nvPr/>
        </p:nvCxnSpPr>
        <p:spPr>
          <a:xfrm flipH="1">
            <a:off x="8505783" y="2655439"/>
            <a:ext cx="152108" cy="483150"/>
          </a:xfrm>
          <a:prstGeom prst="straightConnector1">
            <a:avLst/>
          </a:prstGeom>
          <a:ln w="28575" cmpd="sng">
            <a:solidFill>
              <a:schemeClr val="bg1">
                <a:lumMod val="9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20" name="Straight Arrow Connector 119">
            <a:extLst>
              <a:ext uri="{FF2B5EF4-FFF2-40B4-BE49-F238E27FC236}">
                <a16:creationId xmlns:a16="http://schemas.microsoft.com/office/drawing/2014/main" id="{21EDD19D-F729-6708-7358-BE41173C6A0F}"/>
              </a:ext>
            </a:extLst>
          </p:cNvPr>
          <p:cNvCxnSpPr>
            <a:cxnSpLocks/>
            <a:stCxn id="2" idx="2"/>
          </p:cNvCxnSpPr>
          <p:nvPr/>
        </p:nvCxnSpPr>
        <p:spPr>
          <a:xfrm>
            <a:off x="8668954" y="2655439"/>
            <a:ext cx="253932" cy="787005"/>
          </a:xfrm>
          <a:prstGeom prst="straightConnector1">
            <a:avLst/>
          </a:prstGeom>
          <a:ln w="28575" cmpd="sng">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3" name="Straight Arrow Connector 122">
            <a:extLst>
              <a:ext uri="{FF2B5EF4-FFF2-40B4-BE49-F238E27FC236}">
                <a16:creationId xmlns:a16="http://schemas.microsoft.com/office/drawing/2014/main" id="{2BCE53E1-A550-E402-0EDB-3BF53EB224A6}"/>
              </a:ext>
            </a:extLst>
          </p:cNvPr>
          <p:cNvCxnSpPr>
            <a:cxnSpLocks/>
            <a:stCxn id="2" idx="2"/>
          </p:cNvCxnSpPr>
          <p:nvPr/>
        </p:nvCxnSpPr>
        <p:spPr>
          <a:xfrm>
            <a:off x="8668954" y="2655439"/>
            <a:ext cx="629616" cy="873023"/>
          </a:xfrm>
          <a:prstGeom prst="straightConnector1">
            <a:avLst/>
          </a:prstGeom>
          <a:ln w="28575" cmpd="sng">
            <a:solidFill>
              <a:schemeClr val="bg1">
                <a:lumMod val="9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26" name="Straight Arrow Connector 125">
            <a:extLst>
              <a:ext uri="{FF2B5EF4-FFF2-40B4-BE49-F238E27FC236}">
                <a16:creationId xmlns:a16="http://schemas.microsoft.com/office/drawing/2014/main" id="{EA47A896-3EFB-4B07-7C83-77AA6926CB8D}"/>
              </a:ext>
            </a:extLst>
          </p:cNvPr>
          <p:cNvCxnSpPr>
            <a:cxnSpLocks/>
          </p:cNvCxnSpPr>
          <p:nvPr/>
        </p:nvCxnSpPr>
        <p:spPr>
          <a:xfrm flipH="1">
            <a:off x="9545638" y="2655439"/>
            <a:ext cx="927997" cy="1601590"/>
          </a:xfrm>
          <a:prstGeom prst="straightConnector1">
            <a:avLst/>
          </a:prstGeom>
          <a:ln w="28575" cmpd="sng">
            <a:solidFill>
              <a:schemeClr val="bg1">
                <a:lumMod val="95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27B62E5B-4A83-541D-6F89-2C9C458EF9C2}"/>
              </a:ext>
            </a:extLst>
          </p:cNvPr>
          <p:cNvGrpSpPr/>
          <p:nvPr/>
        </p:nvGrpSpPr>
        <p:grpSpPr>
          <a:xfrm>
            <a:off x="5225871" y="769819"/>
            <a:ext cx="1703386" cy="1385713"/>
            <a:chOff x="5008040" y="4907066"/>
            <a:chExt cx="2281425" cy="1855951"/>
          </a:xfrm>
        </p:grpSpPr>
        <p:pic>
          <p:nvPicPr>
            <p:cNvPr id="7" name="Picture 2" descr="Indaptus Therapeutics">
              <a:extLst>
                <a:ext uri="{FF2B5EF4-FFF2-40B4-BE49-F238E27FC236}">
                  <a16:creationId xmlns:a16="http://schemas.microsoft.com/office/drawing/2014/main" id="{6CB9ED3A-3C2A-A58D-0416-D1A5889B833A}"/>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197209" y="4907066"/>
              <a:ext cx="1835759" cy="18559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0A152BC-F5BA-10F9-22BD-CCA098EFBF11}"/>
                </a:ext>
              </a:extLst>
            </p:cNvPr>
            <p:cNvSpPr/>
            <p:nvPr/>
          </p:nvSpPr>
          <p:spPr>
            <a:xfrm>
              <a:off x="5008040" y="5694258"/>
              <a:ext cx="2281425" cy="31944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DECOY</a:t>
              </a:r>
            </a:p>
          </p:txBody>
        </p:sp>
      </p:grpSp>
      <p:sp>
        <p:nvSpPr>
          <p:cNvPr id="65" name="Rectangle 64">
            <a:extLst>
              <a:ext uri="{FF2B5EF4-FFF2-40B4-BE49-F238E27FC236}">
                <a16:creationId xmlns:a16="http://schemas.microsoft.com/office/drawing/2014/main" id="{9BDF46CA-7E5E-FA48-0B97-0C2895A5706F}"/>
              </a:ext>
            </a:extLst>
          </p:cNvPr>
          <p:cNvSpPr/>
          <p:nvPr/>
        </p:nvSpPr>
        <p:spPr>
          <a:xfrm>
            <a:off x="6805898" y="6242280"/>
            <a:ext cx="197872" cy="285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EAAB815E-9DE9-7F18-3EB0-EA15E5B710D3}"/>
              </a:ext>
            </a:extLst>
          </p:cNvPr>
          <p:cNvSpPr/>
          <p:nvPr/>
        </p:nvSpPr>
        <p:spPr>
          <a:xfrm>
            <a:off x="5075578" y="6242280"/>
            <a:ext cx="197872" cy="285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Arc 35">
            <a:extLst>
              <a:ext uri="{FF2B5EF4-FFF2-40B4-BE49-F238E27FC236}">
                <a16:creationId xmlns:a16="http://schemas.microsoft.com/office/drawing/2014/main" id="{639EDF31-8A6E-5DBB-356C-C73FD2E98AF4}"/>
              </a:ext>
            </a:extLst>
          </p:cNvPr>
          <p:cNvSpPr/>
          <p:nvPr/>
        </p:nvSpPr>
        <p:spPr>
          <a:xfrm>
            <a:off x="2723329" y="1357563"/>
            <a:ext cx="8600810" cy="4724906"/>
          </a:xfrm>
          <a:prstGeom prst="arc">
            <a:avLst>
              <a:gd name="adj1" fmla="val 16200000"/>
              <a:gd name="adj2" fmla="val 1450475"/>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Arc 38">
            <a:extLst>
              <a:ext uri="{FF2B5EF4-FFF2-40B4-BE49-F238E27FC236}">
                <a16:creationId xmlns:a16="http://schemas.microsoft.com/office/drawing/2014/main" id="{4CC5C0C6-73D7-1DDC-7C90-0D458384638D}"/>
              </a:ext>
            </a:extLst>
          </p:cNvPr>
          <p:cNvSpPr/>
          <p:nvPr/>
        </p:nvSpPr>
        <p:spPr>
          <a:xfrm>
            <a:off x="3396443" y="1357561"/>
            <a:ext cx="7309071" cy="3469766"/>
          </a:xfrm>
          <a:prstGeom prst="arc">
            <a:avLst>
              <a:gd name="adj1" fmla="val 16200000"/>
              <a:gd name="adj2" fmla="val 1450475"/>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Arc 46">
            <a:extLst>
              <a:ext uri="{FF2B5EF4-FFF2-40B4-BE49-F238E27FC236}">
                <a16:creationId xmlns:a16="http://schemas.microsoft.com/office/drawing/2014/main" id="{4D559B10-6E91-725B-1B2F-0DD50A776606}"/>
              </a:ext>
            </a:extLst>
          </p:cNvPr>
          <p:cNvSpPr/>
          <p:nvPr/>
        </p:nvSpPr>
        <p:spPr>
          <a:xfrm>
            <a:off x="4306006" y="1369281"/>
            <a:ext cx="5466765" cy="2192396"/>
          </a:xfrm>
          <a:prstGeom prst="arc">
            <a:avLst>
              <a:gd name="adj1" fmla="val 16200000"/>
              <a:gd name="adj2" fmla="val 1450475"/>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Arc 51">
            <a:extLst>
              <a:ext uri="{FF2B5EF4-FFF2-40B4-BE49-F238E27FC236}">
                <a16:creationId xmlns:a16="http://schemas.microsoft.com/office/drawing/2014/main" id="{026CC9BE-6A96-872A-4376-CF7AF24192B6}"/>
              </a:ext>
            </a:extLst>
          </p:cNvPr>
          <p:cNvSpPr/>
          <p:nvPr/>
        </p:nvSpPr>
        <p:spPr>
          <a:xfrm>
            <a:off x="5948992" y="1381847"/>
            <a:ext cx="2175696" cy="1803080"/>
          </a:xfrm>
          <a:prstGeom prst="arc">
            <a:avLst>
              <a:gd name="adj1" fmla="val 16200000"/>
              <a:gd name="adj2" fmla="val 4977270"/>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Arc 52">
            <a:extLst>
              <a:ext uri="{FF2B5EF4-FFF2-40B4-BE49-F238E27FC236}">
                <a16:creationId xmlns:a16="http://schemas.microsoft.com/office/drawing/2014/main" id="{3CEAABD8-5D7A-1EC2-6CB3-C33C9DDB9B50}"/>
              </a:ext>
            </a:extLst>
          </p:cNvPr>
          <p:cNvSpPr/>
          <p:nvPr/>
        </p:nvSpPr>
        <p:spPr>
          <a:xfrm flipH="1">
            <a:off x="817544" y="1356958"/>
            <a:ext cx="8600810" cy="4724906"/>
          </a:xfrm>
          <a:prstGeom prst="arc">
            <a:avLst>
              <a:gd name="adj1" fmla="val 16200000"/>
              <a:gd name="adj2" fmla="val 1450475"/>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Arc 54">
            <a:extLst>
              <a:ext uri="{FF2B5EF4-FFF2-40B4-BE49-F238E27FC236}">
                <a16:creationId xmlns:a16="http://schemas.microsoft.com/office/drawing/2014/main" id="{9E956B33-AD11-B332-B13D-6EC22FF89199}"/>
              </a:ext>
            </a:extLst>
          </p:cNvPr>
          <p:cNvSpPr/>
          <p:nvPr/>
        </p:nvSpPr>
        <p:spPr>
          <a:xfrm flipH="1">
            <a:off x="1490658" y="1356956"/>
            <a:ext cx="7309071" cy="3469766"/>
          </a:xfrm>
          <a:prstGeom prst="arc">
            <a:avLst>
              <a:gd name="adj1" fmla="val 16200000"/>
              <a:gd name="adj2" fmla="val 1450475"/>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Arc 55">
            <a:extLst>
              <a:ext uri="{FF2B5EF4-FFF2-40B4-BE49-F238E27FC236}">
                <a16:creationId xmlns:a16="http://schemas.microsoft.com/office/drawing/2014/main" id="{0C781698-8ED8-B76C-5F1B-11DD243FB9DD}"/>
              </a:ext>
            </a:extLst>
          </p:cNvPr>
          <p:cNvSpPr/>
          <p:nvPr/>
        </p:nvSpPr>
        <p:spPr>
          <a:xfrm flipH="1">
            <a:off x="2400221" y="1368676"/>
            <a:ext cx="5466765" cy="2192396"/>
          </a:xfrm>
          <a:prstGeom prst="arc">
            <a:avLst>
              <a:gd name="adj1" fmla="val 16200000"/>
              <a:gd name="adj2" fmla="val 1450475"/>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Arc 57">
            <a:extLst>
              <a:ext uri="{FF2B5EF4-FFF2-40B4-BE49-F238E27FC236}">
                <a16:creationId xmlns:a16="http://schemas.microsoft.com/office/drawing/2014/main" id="{0A22E861-9C6B-D7FA-191A-938BA16BBAAA}"/>
              </a:ext>
            </a:extLst>
          </p:cNvPr>
          <p:cNvSpPr/>
          <p:nvPr/>
        </p:nvSpPr>
        <p:spPr>
          <a:xfrm flipH="1">
            <a:off x="4043207" y="1381242"/>
            <a:ext cx="2175696" cy="1803080"/>
          </a:xfrm>
          <a:prstGeom prst="arc">
            <a:avLst>
              <a:gd name="adj1" fmla="val 16200000"/>
              <a:gd name="adj2" fmla="val 4977270"/>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68040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0F8D61-4EDF-09BD-2BAB-0389FC4BE07B}"/>
              </a:ext>
            </a:extLst>
          </p:cNvPr>
          <p:cNvSpPr>
            <a:spLocks noGrp="1"/>
          </p:cNvSpPr>
          <p:nvPr>
            <p:ph type="sldNum" sz="quarter" idx="4"/>
          </p:nvPr>
        </p:nvSpPr>
        <p:spPr/>
        <p:txBody>
          <a:bodyPr/>
          <a:lstStyle/>
          <a:p>
            <a:fld id="{D8225FCD-C8BD-0A44-9961-FB1CAAEE0F5D}" type="slidenum">
              <a:rPr lang="en-US" smtClean="0">
                <a:solidFill>
                  <a:schemeClr val="bg1"/>
                </a:solidFill>
              </a:rPr>
              <a:pPr/>
              <a:t>7</a:t>
            </a:fld>
            <a:endParaRPr lang="en-US" dirty="0">
              <a:solidFill>
                <a:schemeClr val="bg1"/>
              </a:solidFill>
            </a:endParaRPr>
          </a:p>
        </p:txBody>
      </p:sp>
      <p:sp>
        <p:nvSpPr>
          <p:cNvPr id="3" name="Title 2">
            <a:extLst>
              <a:ext uri="{FF2B5EF4-FFF2-40B4-BE49-F238E27FC236}">
                <a16:creationId xmlns:a16="http://schemas.microsoft.com/office/drawing/2014/main" id="{8F6C1021-F2A6-71F5-B0CC-52F2E56DEF9E}"/>
              </a:ext>
            </a:extLst>
          </p:cNvPr>
          <p:cNvSpPr>
            <a:spLocks noGrp="1"/>
          </p:cNvSpPr>
          <p:nvPr>
            <p:ph type="title"/>
          </p:nvPr>
        </p:nvSpPr>
        <p:spPr>
          <a:xfrm>
            <a:off x="152400" y="112589"/>
            <a:ext cx="10512425" cy="976356"/>
          </a:xfrm>
        </p:spPr>
        <p:txBody>
          <a:bodyPr/>
          <a:lstStyle/>
          <a:p>
            <a:r>
              <a:rPr lang="en-US" sz="2800" dirty="0"/>
              <a:t>WORLD’S FIRST IMMUNOTHERAPY: </a:t>
            </a:r>
            <a:br>
              <a:rPr lang="en-US" sz="2800" dirty="0"/>
            </a:br>
            <a:r>
              <a:rPr lang="en-US" sz="2800" dirty="0"/>
              <a:t>COLEY’S TOXINS (CT)</a:t>
            </a:r>
          </a:p>
        </p:txBody>
      </p:sp>
      <p:sp>
        <p:nvSpPr>
          <p:cNvPr id="4" name="TextBox 3">
            <a:extLst>
              <a:ext uri="{FF2B5EF4-FFF2-40B4-BE49-F238E27FC236}">
                <a16:creationId xmlns:a16="http://schemas.microsoft.com/office/drawing/2014/main" id="{30E18756-6DE9-A9AD-2BB0-6D9C18E8BCA3}"/>
              </a:ext>
            </a:extLst>
          </p:cNvPr>
          <p:cNvSpPr txBox="1"/>
          <p:nvPr/>
        </p:nvSpPr>
        <p:spPr>
          <a:xfrm>
            <a:off x="229201" y="1379841"/>
            <a:ext cx="5865211" cy="4993675"/>
          </a:xfrm>
          <a:prstGeom prst="rect">
            <a:avLst/>
          </a:prstGeom>
          <a:noFill/>
        </p:spPr>
        <p:txBody>
          <a:bodyPr wrap="square" rtlCol="0">
            <a:spAutoFit/>
          </a:bodyPr>
          <a:lstStyle/>
          <a:p>
            <a:pPr marL="238125" indent="-238125">
              <a:spcBef>
                <a:spcPts val="1200"/>
              </a:spcBef>
              <a:buClr>
                <a:schemeClr val="tx2"/>
              </a:buClr>
              <a:buFont typeface="Arial" panose="020B0604020202020204" pitchFamily="34" charset="0"/>
              <a:buChar char="•"/>
            </a:pPr>
            <a:r>
              <a:rPr lang="en-US" sz="1600" dirty="0">
                <a:latin typeface="Montserrat" pitchFamily="2" charset="77"/>
                <a:cs typeface="Poppins" pitchFamily="2" charset="77"/>
              </a:rPr>
              <a:t>Based on long-standing observation of spontaneous cancer regression in the setting of infection  </a:t>
            </a:r>
          </a:p>
          <a:p>
            <a:pPr marL="587375" indent="-285750">
              <a:spcBef>
                <a:spcPts val="300"/>
              </a:spcBef>
              <a:buClr>
                <a:schemeClr val="tx2"/>
              </a:buClr>
              <a:buFont typeface="Apple Symbols" panose="02000000000000000000" pitchFamily="2" charset="-79"/>
              <a:buChar char="⎼"/>
            </a:pPr>
            <a:r>
              <a:rPr lang="en-US" sz="1500" dirty="0">
                <a:latin typeface="Montserrat" pitchFamily="2" charset="77"/>
                <a:cs typeface="Poppins" pitchFamily="2" charset="77"/>
              </a:rPr>
              <a:t>Composed of a heat-killed mixture of Gram-negative/positive pathogenic bacteria</a:t>
            </a:r>
          </a:p>
          <a:p>
            <a:pPr marL="238125" indent="-238125">
              <a:spcBef>
                <a:spcPts val="1200"/>
              </a:spcBef>
              <a:buClr>
                <a:schemeClr val="tx2"/>
              </a:buClr>
              <a:buFont typeface="Arial" panose="020B0604020202020204" pitchFamily="34" charset="0"/>
              <a:buChar char="•"/>
            </a:pPr>
            <a:r>
              <a:rPr lang="en-US" sz="1600" dirty="0">
                <a:latin typeface="Montserrat" pitchFamily="2" charset="77"/>
                <a:cs typeface="Poppins" pitchFamily="2" charset="77"/>
              </a:rPr>
              <a:t>Coley’s Toxins produced durable responses with advanced cancer patients  </a:t>
            </a:r>
          </a:p>
          <a:p>
            <a:pPr marL="587375" indent="-285750">
              <a:spcBef>
                <a:spcPts val="300"/>
              </a:spcBef>
              <a:buClr>
                <a:schemeClr val="tx2"/>
              </a:buClr>
              <a:buFont typeface="Apple Symbols" panose="02000000000000000000" pitchFamily="2" charset="-79"/>
              <a:buChar char="⎼"/>
            </a:pPr>
            <a:r>
              <a:rPr lang="en-US" sz="1500" dirty="0">
                <a:latin typeface="Montserrat" pitchFamily="2" charset="77"/>
                <a:cs typeface="Poppins" pitchFamily="2" charset="77"/>
              </a:rPr>
              <a:t>Mechanism of action was not known – impossible to optimize or standardize, multiple formulations</a:t>
            </a:r>
          </a:p>
          <a:p>
            <a:pPr marL="587375" indent="-285750">
              <a:spcBef>
                <a:spcPts val="300"/>
              </a:spcBef>
              <a:buClr>
                <a:schemeClr val="tx2"/>
              </a:buClr>
              <a:buFont typeface="Apple Symbols" panose="02000000000000000000" pitchFamily="2" charset="-79"/>
              <a:buChar char="⎼"/>
            </a:pPr>
            <a:r>
              <a:rPr lang="en-US" sz="1500" dirty="0">
                <a:latin typeface="Montserrat" pitchFamily="2" charset="77"/>
                <a:cs typeface="Poppins" pitchFamily="2" charset="77"/>
              </a:rPr>
              <a:t>Chemotherapy and radiation therapy supplanted CT approach by mid-20th century </a:t>
            </a:r>
          </a:p>
          <a:p>
            <a:pPr marL="587375" indent="-285750">
              <a:spcBef>
                <a:spcPts val="300"/>
              </a:spcBef>
              <a:buClr>
                <a:schemeClr val="tx2"/>
              </a:buClr>
              <a:buFont typeface="Apple Symbols" panose="02000000000000000000" pitchFamily="2" charset="-79"/>
              <a:buChar char="⎼"/>
            </a:pPr>
            <a:r>
              <a:rPr lang="en-US" sz="1500" dirty="0">
                <a:latin typeface="Montserrat" pitchFamily="2" charset="77"/>
                <a:cs typeface="Poppins" pitchFamily="2" charset="77"/>
              </a:rPr>
              <a:t>We now know that activation of the immune system by microbial “danger signals” can lead to durable anti-tumor responses</a:t>
            </a:r>
          </a:p>
          <a:p>
            <a:pPr marL="238125" indent="-238125">
              <a:spcBef>
                <a:spcPts val="1200"/>
              </a:spcBef>
              <a:buClr>
                <a:schemeClr val="tx2"/>
              </a:buClr>
              <a:buFont typeface="Arial" panose="020B0604020202020204" pitchFamily="34" charset="0"/>
              <a:buChar char="•"/>
            </a:pPr>
            <a:r>
              <a:rPr lang="en-US" sz="1600" dirty="0">
                <a:latin typeface="Montserrat" pitchFamily="2" charset="77"/>
                <a:cs typeface="Poppins" pitchFamily="2" charset="77"/>
              </a:rPr>
              <a:t>The most prominent danger signal family activates Toll-like receptors (TLR) on Immune Cells  </a:t>
            </a:r>
          </a:p>
          <a:p>
            <a:pPr marL="587375" indent="-285750">
              <a:spcBef>
                <a:spcPts val="300"/>
              </a:spcBef>
              <a:buClr>
                <a:schemeClr val="tx2"/>
              </a:buClr>
              <a:buFont typeface="Apple Symbols" panose="02000000000000000000" pitchFamily="2" charset="-79"/>
              <a:buChar char="⎼"/>
            </a:pPr>
            <a:r>
              <a:rPr lang="en-US" sz="1500" dirty="0">
                <a:latin typeface="Montserrat" pitchFamily="2" charset="77"/>
                <a:cs typeface="Poppins" pitchFamily="2" charset="77"/>
              </a:rPr>
              <a:t>TLRs directly and indirectly activate essentially all immune cells (innate + adaptive) and are critical for anti-tumor and anti-viral immune responses</a:t>
            </a:r>
          </a:p>
        </p:txBody>
      </p:sp>
    </p:spTree>
    <p:extLst>
      <p:ext uri="{BB962C8B-B14F-4D97-AF65-F5344CB8AC3E}">
        <p14:creationId xmlns:p14="http://schemas.microsoft.com/office/powerpoint/2010/main" val="2807105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2B7763-1344-1B8F-3E3A-8F2EF1B55276}"/>
              </a:ext>
            </a:extLst>
          </p:cNvPr>
          <p:cNvSpPr>
            <a:spLocks noGrp="1"/>
          </p:cNvSpPr>
          <p:nvPr>
            <p:ph type="sldNum" sz="quarter" idx="4"/>
          </p:nvPr>
        </p:nvSpPr>
        <p:spPr/>
        <p:txBody>
          <a:bodyPr/>
          <a:lstStyle/>
          <a:p>
            <a:fld id="{D8225FCD-C8BD-0A44-9961-FB1CAAEE0F5D}" type="slidenum">
              <a:rPr lang="en-US" smtClean="0"/>
              <a:pPr/>
              <a:t>8</a:t>
            </a:fld>
            <a:endParaRPr lang="en-US" dirty="0"/>
          </a:p>
        </p:txBody>
      </p:sp>
      <p:sp>
        <p:nvSpPr>
          <p:cNvPr id="3" name="Title 2">
            <a:extLst>
              <a:ext uri="{FF2B5EF4-FFF2-40B4-BE49-F238E27FC236}">
                <a16:creationId xmlns:a16="http://schemas.microsoft.com/office/drawing/2014/main" id="{56F426CA-9C8F-E368-AED0-D729E578B76F}"/>
              </a:ext>
            </a:extLst>
          </p:cNvPr>
          <p:cNvSpPr>
            <a:spLocks noGrp="1"/>
          </p:cNvSpPr>
          <p:nvPr>
            <p:ph type="title"/>
          </p:nvPr>
        </p:nvSpPr>
        <p:spPr>
          <a:xfrm>
            <a:off x="177039" y="112589"/>
            <a:ext cx="9403060" cy="973515"/>
          </a:xfrm>
          <a:prstGeom prst="rect">
            <a:avLst/>
          </a:prstGeom>
        </p:spPr>
        <p:txBody>
          <a:bodyPr/>
          <a:lstStyle/>
          <a:p>
            <a:r>
              <a:rPr lang="en-US" sz="2800" dirty="0"/>
              <a:t>CHALLENGE – IV ADMINISTERED OF GRAM-NEGATIVE BACTERIA ARE TOXIC </a:t>
            </a:r>
          </a:p>
        </p:txBody>
      </p:sp>
      <p:sp>
        <p:nvSpPr>
          <p:cNvPr id="4" name="Rectangle 3">
            <a:extLst>
              <a:ext uri="{FF2B5EF4-FFF2-40B4-BE49-F238E27FC236}">
                <a16:creationId xmlns:a16="http://schemas.microsoft.com/office/drawing/2014/main" id="{25845E02-7108-B823-9423-884905649830}"/>
              </a:ext>
            </a:extLst>
          </p:cNvPr>
          <p:cNvSpPr/>
          <p:nvPr/>
        </p:nvSpPr>
        <p:spPr>
          <a:xfrm>
            <a:off x="271086" y="1215696"/>
            <a:ext cx="5865212" cy="6593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1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Analyzing this approach with today’s information:</a:t>
            </a:r>
          </a:p>
        </p:txBody>
      </p:sp>
      <p:sp>
        <p:nvSpPr>
          <p:cNvPr id="5" name="TextBox 4">
            <a:extLst>
              <a:ext uri="{FF2B5EF4-FFF2-40B4-BE49-F238E27FC236}">
                <a16:creationId xmlns:a16="http://schemas.microsoft.com/office/drawing/2014/main" id="{F0EE8DDA-174D-35DA-8682-23816C2BB7A1}"/>
              </a:ext>
            </a:extLst>
          </p:cNvPr>
          <p:cNvSpPr txBox="1"/>
          <p:nvPr/>
        </p:nvSpPr>
        <p:spPr>
          <a:xfrm>
            <a:off x="229201" y="1875002"/>
            <a:ext cx="5997695" cy="3323987"/>
          </a:xfrm>
          <a:prstGeom prst="rect">
            <a:avLst/>
          </a:prstGeom>
          <a:noFill/>
        </p:spPr>
        <p:txBody>
          <a:bodyPr wrap="square" rtlCol="0">
            <a:spAutoFit/>
          </a:bodyPr>
          <a:lstStyle/>
          <a:p>
            <a:pPr marL="347472" indent="-347472">
              <a:spcBef>
                <a:spcPts val="1200"/>
              </a:spcBef>
              <a:buClr>
                <a:schemeClr val="tx2"/>
              </a:buClr>
              <a:buFont typeface="Arial" panose="020B0604020202020204" pitchFamily="34" charset="0"/>
              <a:buChar char="•"/>
            </a:pPr>
            <a:r>
              <a:rPr lang="en-US" sz="1800" dirty="0">
                <a:latin typeface="Montserrat" pitchFamily="2" charset="77"/>
                <a:cs typeface="Poppins" pitchFamily="2" charset="77"/>
              </a:rPr>
              <a:t>TLR4 agonist LPS-endotoxin constitutes ~75% of the Gram-negative outer cell membrane</a:t>
            </a:r>
          </a:p>
          <a:p>
            <a:pPr marL="347472" indent="-347472">
              <a:spcBef>
                <a:spcPts val="1800"/>
              </a:spcBef>
              <a:buClr>
                <a:schemeClr val="tx2"/>
              </a:buClr>
              <a:buFont typeface="Arial" panose="020B0604020202020204" pitchFamily="34" charset="0"/>
              <a:buChar char="•"/>
            </a:pPr>
            <a:r>
              <a:rPr lang="en-US" sz="1800" dirty="0">
                <a:latin typeface="Montserrat" pitchFamily="2" charset="77"/>
                <a:cs typeface="Poppins" pitchFamily="2" charset="77"/>
              </a:rPr>
              <a:t>LPS has been shown to be one of the most potent and broadly acting innate and adaptive immune system-activating danger signals, but produces toxicity when </a:t>
            </a:r>
            <a:r>
              <a:rPr lang="en-US" sz="1800" b="1" u="sng" dirty="0">
                <a:latin typeface="Montserrat" pitchFamily="2" charset="77"/>
                <a:cs typeface="Poppins" pitchFamily="2" charset="77"/>
              </a:rPr>
              <a:t>too much</a:t>
            </a:r>
            <a:r>
              <a:rPr lang="en-US" sz="1800" dirty="0">
                <a:latin typeface="Montserrat" pitchFamily="2" charset="77"/>
                <a:cs typeface="Poppins" pitchFamily="2" charset="77"/>
              </a:rPr>
              <a:t> LPS is administered i.v.</a:t>
            </a:r>
          </a:p>
          <a:p>
            <a:pPr marL="347472" indent="-347472">
              <a:spcBef>
                <a:spcPts val="1800"/>
              </a:spcBef>
              <a:buClr>
                <a:schemeClr val="tx2"/>
              </a:buClr>
              <a:buFont typeface="Arial" panose="020B0604020202020204" pitchFamily="34" charset="0"/>
              <a:buChar char="•"/>
            </a:pPr>
            <a:r>
              <a:rPr lang="en-US" sz="1800" dirty="0">
                <a:latin typeface="Montserrat" pitchFamily="2" charset="77"/>
                <a:cs typeface="Poppins" pitchFamily="2" charset="77"/>
              </a:rPr>
              <a:t>This probably limits the number of other immune-stimulating danger signals that can be safely administered </a:t>
            </a:r>
            <a:r>
              <a:rPr lang="en-US" sz="1800" dirty="0" err="1">
                <a:latin typeface="Montserrat" pitchFamily="2" charset="77"/>
                <a:cs typeface="Poppins" pitchFamily="2" charset="77"/>
              </a:rPr>
              <a:t>i.v.</a:t>
            </a:r>
            <a:r>
              <a:rPr lang="en-US" sz="1800" dirty="0">
                <a:latin typeface="Montserrat" pitchFamily="2" charset="77"/>
                <a:cs typeface="Poppins" pitchFamily="2" charset="77"/>
              </a:rPr>
              <a:t> with LPS</a:t>
            </a:r>
          </a:p>
        </p:txBody>
      </p:sp>
      <p:sp>
        <p:nvSpPr>
          <p:cNvPr id="6" name="Triangle 5">
            <a:extLst>
              <a:ext uri="{FF2B5EF4-FFF2-40B4-BE49-F238E27FC236}">
                <a16:creationId xmlns:a16="http://schemas.microsoft.com/office/drawing/2014/main" id="{5CA809D8-735A-5B08-9C0E-023B2F06F6BC}"/>
              </a:ext>
            </a:extLst>
          </p:cNvPr>
          <p:cNvSpPr/>
          <p:nvPr/>
        </p:nvSpPr>
        <p:spPr>
          <a:xfrm rot="10800000">
            <a:off x="229201" y="5261303"/>
            <a:ext cx="5865211" cy="381000"/>
          </a:xfrm>
          <a:prstGeom prst="triangl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9A4B5B7-0349-3C77-931C-828F6204F42E}"/>
              </a:ext>
            </a:extLst>
          </p:cNvPr>
          <p:cNvSpPr txBox="1"/>
          <p:nvPr/>
        </p:nvSpPr>
        <p:spPr>
          <a:xfrm>
            <a:off x="188913" y="5740620"/>
            <a:ext cx="6182819" cy="830997"/>
          </a:xfrm>
          <a:prstGeom prst="rect">
            <a:avLst/>
          </a:prstGeom>
          <a:noFill/>
        </p:spPr>
        <p:txBody>
          <a:bodyPr wrap="square" rtlCol="0">
            <a:spAutoFit/>
          </a:bodyPr>
          <a:lstStyle/>
          <a:p>
            <a:pPr algn="ctr">
              <a:spcBef>
                <a:spcPts val="1200"/>
              </a:spcBef>
              <a:buClr>
                <a:schemeClr val="tx2"/>
              </a:buClr>
            </a:pPr>
            <a:r>
              <a:rPr lang="en-US" sz="1600" b="1" dirty="0">
                <a:latin typeface="Montserrat" pitchFamily="2" charset="77"/>
                <a:cs typeface="Poppins" pitchFamily="2" charset="77"/>
              </a:rPr>
              <a:t>Indaptus Approach SIGNIFICANTLY REDUCES LPS, but leaves enough to activate innate &amp; adaptive</a:t>
            </a:r>
            <a:br>
              <a:rPr lang="en-US" sz="1600" b="1" dirty="0">
                <a:latin typeface="Montserrat" pitchFamily="2" charset="77"/>
                <a:cs typeface="Poppins" pitchFamily="2" charset="77"/>
              </a:rPr>
            </a:br>
            <a:r>
              <a:rPr lang="en-US" sz="1600" b="1" dirty="0">
                <a:latin typeface="Montserrat" pitchFamily="2" charset="77"/>
                <a:cs typeface="Poppins" pitchFamily="2" charset="77"/>
              </a:rPr>
              <a:t>immune responses</a:t>
            </a:r>
          </a:p>
        </p:txBody>
      </p:sp>
    </p:spTree>
    <p:extLst>
      <p:ext uri="{BB962C8B-B14F-4D97-AF65-F5344CB8AC3E}">
        <p14:creationId xmlns:p14="http://schemas.microsoft.com/office/powerpoint/2010/main" val="578427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666D3-5440-7B5C-BC58-F4ACB11DC26C}"/>
              </a:ext>
            </a:extLst>
          </p:cNvPr>
          <p:cNvSpPr>
            <a:spLocks noGrp="1"/>
          </p:cNvSpPr>
          <p:nvPr>
            <p:ph type="title"/>
          </p:nvPr>
        </p:nvSpPr>
        <p:spPr>
          <a:xfrm>
            <a:off x="152400" y="107754"/>
            <a:ext cx="10512425" cy="609600"/>
          </a:xfrm>
        </p:spPr>
        <p:txBody>
          <a:bodyPr/>
          <a:lstStyle/>
          <a:p>
            <a:r>
              <a:rPr lang="en-US" sz="2400" dirty="0"/>
              <a:t>PRODUCING A MULTI-TARGETED PACKAGE OF IMMUNE SYSTEM ACTIVATING SIGNALS – A RE-INVENTING OF THE APPROACH</a:t>
            </a:r>
            <a:br>
              <a:rPr lang="en-US" sz="2400" dirty="0"/>
            </a:br>
            <a:endParaRPr lang="en-US" sz="2400" dirty="0"/>
          </a:p>
        </p:txBody>
      </p:sp>
      <p:sp>
        <p:nvSpPr>
          <p:cNvPr id="5" name="Rectangle 4">
            <a:extLst>
              <a:ext uri="{FF2B5EF4-FFF2-40B4-BE49-F238E27FC236}">
                <a16:creationId xmlns:a16="http://schemas.microsoft.com/office/drawing/2014/main" id="{A551B707-D744-D319-6145-2C72BD9DAC46}"/>
              </a:ext>
            </a:extLst>
          </p:cNvPr>
          <p:cNvSpPr/>
          <p:nvPr/>
        </p:nvSpPr>
        <p:spPr>
          <a:xfrm>
            <a:off x="306197" y="1289711"/>
            <a:ext cx="5400488" cy="734219"/>
          </a:xfrm>
          <a:prstGeom prst="rect">
            <a:avLst/>
          </a:prstGeom>
          <a:gradFill>
            <a:gsLst>
              <a:gs pos="100000">
                <a:srgbClr val="8FA4BE"/>
              </a:gs>
              <a:gs pos="99000">
                <a:schemeClr val="tx2"/>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493" rtl="0" eaLnBrk="1" latinLnBrk="0" hangingPunct="1">
              <a:defRPr sz="2400" kern="1200">
                <a:solidFill>
                  <a:schemeClr val="lt1"/>
                </a:solidFill>
                <a:latin typeface="+mn-lt"/>
                <a:ea typeface="+mn-ea"/>
                <a:cs typeface="+mn-cs"/>
              </a:defRPr>
            </a:lvl1pPr>
            <a:lvl2pPr marL="609493" algn="l" defTabSz="609493" rtl="0" eaLnBrk="1" latinLnBrk="0" hangingPunct="1">
              <a:defRPr sz="2400" kern="1200">
                <a:solidFill>
                  <a:schemeClr val="lt1"/>
                </a:solidFill>
                <a:latin typeface="+mn-lt"/>
                <a:ea typeface="+mn-ea"/>
                <a:cs typeface="+mn-cs"/>
              </a:defRPr>
            </a:lvl2pPr>
            <a:lvl3pPr marL="1218987" algn="l" defTabSz="609493" rtl="0" eaLnBrk="1" latinLnBrk="0" hangingPunct="1">
              <a:defRPr sz="2400" kern="1200">
                <a:solidFill>
                  <a:schemeClr val="lt1"/>
                </a:solidFill>
                <a:latin typeface="+mn-lt"/>
                <a:ea typeface="+mn-ea"/>
                <a:cs typeface="+mn-cs"/>
              </a:defRPr>
            </a:lvl3pPr>
            <a:lvl4pPr marL="1828480" algn="l" defTabSz="609493" rtl="0" eaLnBrk="1" latinLnBrk="0" hangingPunct="1">
              <a:defRPr sz="2400" kern="1200">
                <a:solidFill>
                  <a:schemeClr val="lt1"/>
                </a:solidFill>
                <a:latin typeface="+mn-lt"/>
                <a:ea typeface="+mn-ea"/>
                <a:cs typeface="+mn-cs"/>
              </a:defRPr>
            </a:lvl4pPr>
            <a:lvl5pPr marL="2437973" algn="l" defTabSz="609493" rtl="0" eaLnBrk="1" latinLnBrk="0" hangingPunct="1">
              <a:defRPr sz="2400" kern="1200">
                <a:solidFill>
                  <a:schemeClr val="lt1"/>
                </a:solidFill>
                <a:latin typeface="+mn-lt"/>
                <a:ea typeface="+mn-ea"/>
                <a:cs typeface="+mn-cs"/>
              </a:defRPr>
            </a:lvl5pPr>
            <a:lvl6pPr marL="3047467" algn="l" defTabSz="609493" rtl="0" eaLnBrk="1" latinLnBrk="0" hangingPunct="1">
              <a:defRPr sz="2400" kern="1200">
                <a:solidFill>
                  <a:schemeClr val="lt1"/>
                </a:solidFill>
                <a:latin typeface="+mn-lt"/>
                <a:ea typeface="+mn-ea"/>
                <a:cs typeface="+mn-cs"/>
              </a:defRPr>
            </a:lvl6pPr>
            <a:lvl7pPr marL="3656960" algn="l" defTabSz="609493" rtl="0" eaLnBrk="1" latinLnBrk="0" hangingPunct="1">
              <a:defRPr sz="2400" kern="1200">
                <a:solidFill>
                  <a:schemeClr val="lt1"/>
                </a:solidFill>
                <a:latin typeface="+mn-lt"/>
                <a:ea typeface="+mn-ea"/>
                <a:cs typeface="+mn-cs"/>
              </a:defRPr>
            </a:lvl7pPr>
            <a:lvl8pPr marL="4266453" algn="l" defTabSz="609493" rtl="0" eaLnBrk="1" latinLnBrk="0" hangingPunct="1">
              <a:defRPr sz="2400" kern="1200">
                <a:solidFill>
                  <a:schemeClr val="lt1"/>
                </a:solidFill>
                <a:latin typeface="+mn-lt"/>
                <a:ea typeface="+mn-ea"/>
                <a:cs typeface="+mn-cs"/>
              </a:defRPr>
            </a:lvl8pPr>
            <a:lvl9pPr marL="4875947" algn="l" defTabSz="609493" rtl="0" eaLnBrk="1" latinLnBrk="0" hangingPunct="1">
              <a:defRPr sz="2400" kern="1200">
                <a:solidFill>
                  <a:schemeClr val="lt1"/>
                </a:solidFill>
                <a:latin typeface="+mn-lt"/>
                <a:ea typeface="+mn-ea"/>
                <a:cs typeface="+mn-cs"/>
              </a:defRPr>
            </a:lvl9pPr>
          </a:lstStyle>
          <a:p>
            <a:r>
              <a:rPr lang="en-US" sz="20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DECOY PRODUCT: </a:t>
            </a:r>
          </a:p>
          <a:p>
            <a:r>
              <a:rPr lang="en-US" sz="20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A MULTI-TARGETED IMMUNE ACTIVATOR</a:t>
            </a:r>
          </a:p>
        </p:txBody>
      </p:sp>
      <p:sp>
        <p:nvSpPr>
          <p:cNvPr id="7" name="TextBox 6">
            <a:extLst>
              <a:ext uri="{FF2B5EF4-FFF2-40B4-BE49-F238E27FC236}">
                <a16:creationId xmlns:a16="http://schemas.microsoft.com/office/drawing/2014/main" id="{2527263E-07EE-6FF3-A18E-384CD720BA60}"/>
              </a:ext>
            </a:extLst>
          </p:cNvPr>
          <p:cNvSpPr txBox="1"/>
          <p:nvPr/>
        </p:nvSpPr>
        <p:spPr>
          <a:xfrm>
            <a:off x="306197" y="2195185"/>
            <a:ext cx="5400488" cy="3662541"/>
          </a:xfrm>
          <a:prstGeom prst="rect">
            <a:avLst/>
          </a:prstGeom>
          <a:noFill/>
        </p:spPr>
        <p:txBody>
          <a:bodyPr wrap="square" rtlCol="0">
            <a:spAutoFit/>
          </a:bodyPr>
          <a:lstStyle/>
          <a:p>
            <a:pPr marL="228600" indent="-228600">
              <a:spcBef>
                <a:spcPts val="1200"/>
              </a:spcBef>
              <a:buClr>
                <a:schemeClr val="accent1"/>
              </a:buClr>
              <a:buFont typeface="Arial" panose="020B0604020202020204" pitchFamily="34" charset="0"/>
              <a:buChar char="•"/>
            </a:pPr>
            <a:r>
              <a:rPr lang="en-US" sz="1600" dirty="0">
                <a:latin typeface="Montserrat" pitchFamily="2" charset="77"/>
                <a:cs typeface="Poppins" pitchFamily="2" charset="77"/>
              </a:rPr>
              <a:t>Start with a single, pure strain of</a:t>
            </a:r>
            <a:br>
              <a:rPr lang="en-US" sz="1600" dirty="0">
                <a:latin typeface="Montserrat" pitchFamily="2" charset="77"/>
                <a:cs typeface="Poppins" pitchFamily="2" charset="77"/>
              </a:rPr>
            </a:br>
            <a:r>
              <a:rPr lang="en-US" sz="1600" dirty="0">
                <a:latin typeface="Montserrat" pitchFamily="2" charset="77"/>
                <a:cs typeface="Poppins" pitchFamily="2" charset="77"/>
              </a:rPr>
              <a:t>non-pathogenic, Gram-negative bacteria    </a:t>
            </a:r>
          </a:p>
          <a:p>
            <a:pPr marL="228600" indent="-228600">
              <a:spcBef>
                <a:spcPts val="1200"/>
              </a:spcBef>
              <a:buClr>
                <a:schemeClr val="accent1"/>
              </a:buClr>
              <a:buFont typeface="Arial" panose="020B0604020202020204" pitchFamily="34" charset="0"/>
              <a:buChar char="•"/>
            </a:pPr>
            <a:r>
              <a:rPr lang="en-US" sz="1600" dirty="0">
                <a:latin typeface="Montserrat" pitchFamily="2" charset="77"/>
                <a:cs typeface="Poppins" pitchFamily="2" charset="77"/>
              </a:rPr>
              <a:t>Reduce LPS-endotoxin level by ~90%</a:t>
            </a:r>
          </a:p>
          <a:p>
            <a:pPr marL="228600" indent="-228600">
              <a:spcBef>
                <a:spcPts val="1200"/>
              </a:spcBef>
              <a:buClr>
                <a:schemeClr val="accent1"/>
              </a:buClr>
              <a:buFont typeface="Arial" panose="020B0604020202020204" pitchFamily="34" charset="0"/>
              <a:buChar char="•"/>
            </a:pPr>
            <a:r>
              <a:rPr lang="en-US" sz="1600" dirty="0">
                <a:latin typeface="Montserrat" pitchFamily="2" charset="77"/>
                <a:cs typeface="Poppins" pitchFamily="2" charset="77"/>
              </a:rPr>
              <a:t>Kill the bacteria and stabilize so they remain intact after i.v. administration</a:t>
            </a:r>
          </a:p>
          <a:p>
            <a:pPr marL="228600" indent="-228600">
              <a:spcBef>
                <a:spcPts val="1200"/>
              </a:spcBef>
              <a:buClr>
                <a:schemeClr val="accent1"/>
              </a:buClr>
              <a:buFont typeface="Arial" panose="020B0604020202020204" pitchFamily="34" charset="0"/>
              <a:buChar char="•"/>
            </a:pPr>
            <a:r>
              <a:rPr lang="en-US" sz="1600" dirty="0">
                <a:latin typeface="Montserrat" pitchFamily="2" charset="77"/>
                <a:cs typeface="Poppins" pitchFamily="2" charset="77"/>
              </a:rPr>
              <a:t>Product is a frozen suspension of attenuated and 100% killed bacteria (cell therapy)</a:t>
            </a:r>
          </a:p>
          <a:p>
            <a:pPr marL="228600" indent="-228600">
              <a:spcBef>
                <a:spcPts val="1200"/>
              </a:spcBef>
              <a:buClr>
                <a:schemeClr val="accent1"/>
              </a:buClr>
              <a:buFont typeface="Arial" panose="020B0604020202020204" pitchFamily="34" charset="0"/>
              <a:buChar char="•"/>
            </a:pPr>
            <a:r>
              <a:rPr lang="en-US" sz="1600" dirty="0">
                <a:latin typeface="Montserrat" pitchFamily="2" charset="77"/>
                <a:cs typeface="Poppins" pitchFamily="2" charset="77"/>
              </a:rPr>
              <a:t>Chemical modification yields NCE</a:t>
            </a:r>
            <a:br>
              <a:rPr lang="en-US" sz="1600" dirty="0">
                <a:latin typeface="Montserrat" pitchFamily="2" charset="77"/>
                <a:cs typeface="Poppins" pitchFamily="2" charset="77"/>
              </a:rPr>
            </a:br>
            <a:r>
              <a:rPr lang="en-US" sz="1600" dirty="0">
                <a:latin typeface="Montserrat" pitchFamily="2" charset="77"/>
                <a:cs typeface="Poppins" pitchFamily="2" charset="77"/>
              </a:rPr>
              <a:t>Broad patent coverage: CoM + Methods</a:t>
            </a:r>
            <a:br>
              <a:rPr lang="en-US" sz="1600" dirty="0">
                <a:latin typeface="Montserrat" pitchFamily="2" charset="77"/>
                <a:cs typeface="Poppins" pitchFamily="2" charset="77"/>
              </a:rPr>
            </a:br>
            <a:r>
              <a:rPr lang="en-US" sz="1600" dirty="0">
                <a:latin typeface="Montserrat" pitchFamily="2" charset="77"/>
                <a:cs typeface="Poppins" pitchFamily="2" charset="77"/>
              </a:rPr>
              <a:t>5 issued US &amp; 29 issued foreign patents</a:t>
            </a:r>
            <a:br>
              <a:rPr lang="en-US" sz="1600" dirty="0">
                <a:latin typeface="Montserrat" pitchFamily="2" charset="77"/>
                <a:cs typeface="Poppins" pitchFamily="2" charset="77"/>
              </a:rPr>
            </a:br>
            <a:r>
              <a:rPr lang="en-US" sz="1600" dirty="0">
                <a:latin typeface="Montserrat" pitchFamily="2" charset="77"/>
                <a:cs typeface="Poppins" pitchFamily="2" charset="77"/>
              </a:rPr>
              <a:t>Additional world-wide applications </a:t>
            </a:r>
            <a:br>
              <a:rPr lang="en-US" sz="1600" dirty="0">
                <a:latin typeface="Montserrat" pitchFamily="2" charset="77"/>
                <a:cs typeface="Poppins" pitchFamily="2" charset="77"/>
              </a:rPr>
            </a:br>
            <a:r>
              <a:rPr lang="en-US" sz="1600" dirty="0">
                <a:latin typeface="Montserrat" pitchFamily="2" charset="77"/>
                <a:cs typeface="Poppins" pitchFamily="2" charset="77"/>
              </a:rPr>
              <a:t>Nominal expiry – 2 families 2033/2039</a:t>
            </a:r>
          </a:p>
        </p:txBody>
      </p:sp>
      <p:sp>
        <p:nvSpPr>
          <p:cNvPr id="8" name="Rectangle 7">
            <a:extLst>
              <a:ext uri="{FF2B5EF4-FFF2-40B4-BE49-F238E27FC236}">
                <a16:creationId xmlns:a16="http://schemas.microsoft.com/office/drawing/2014/main" id="{609FD54C-E60B-194E-A712-DAF4D1A8A6D4}"/>
              </a:ext>
            </a:extLst>
          </p:cNvPr>
          <p:cNvSpPr/>
          <p:nvPr/>
        </p:nvSpPr>
        <p:spPr>
          <a:xfrm>
            <a:off x="6466903" y="1289711"/>
            <a:ext cx="5418710" cy="7342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09493" rtl="0" eaLnBrk="1" latinLnBrk="0" hangingPunct="1">
              <a:defRPr sz="2400" kern="1200">
                <a:solidFill>
                  <a:schemeClr val="lt1"/>
                </a:solidFill>
                <a:latin typeface="+mn-lt"/>
                <a:ea typeface="+mn-ea"/>
                <a:cs typeface="+mn-cs"/>
              </a:defRPr>
            </a:lvl1pPr>
            <a:lvl2pPr marL="609493" algn="l" defTabSz="609493" rtl="0" eaLnBrk="1" latinLnBrk="0" hangingPunct="1">
              <a:defRPr sz="2400" kern="1200">
                <a:solidFill>
                  <a:schemeClr val="lt1"/>
                </a:solidFill>
                <a:latin typeface="+mn-lt"/>
                <a:ea typeface="+mn-ea"/>
                <a:cs typeface="+mn-cs"/>
              </a:defRPr>
            </a:lvl2pPr>
            <a:lvl3pPr marL="1218987" algn="l" defTabSz="609493" rtl="0" eaLnBrk="1" latinLnBrk="0" hangingPunct="1">
              <a:defRPr sz="2400" kern="1200">
                <a:solidFill>
                  <a:schemeClr val="lt1"/>
                </a:solidFill>
                <a:latin typeface="+mn-lt"/>
                <a:ea typeface="+mn-ea"/>
                <a:cs typeface="+mn-cs"/>
              </a:defRPr>
            </a:lvl3pPr>
            <a:lvl4pPr marL="1828480" algn="l" defTabSz="609493" rtl="0" eaLnBrk="1" latinLnBrk="0" hangingPunct="1">
              <a:defRPr sz="2400" kern="1200">
                <a:solidFill>
                  <a:schemeClr val="lt1"/>
                </a:solidFill>
                <a:latin typeface="+mn-lt"/>
                <a:ea typeface="+mn-ea"/>
                <a:cs typeface="+mn-cs"/>
              </a:defRPr>
            </a:lvl4pPr>
            <a:lvl5pPr marL="2437973" algn="l" defTabSz="609493" rtl="0" eaLnBrk="1" latinLnBrk="0" hangingPunct="1">
              <a:defRPr sz="2400" kern="1200">
                <a:solidFill>
                  <a:schemeClr val="lt1"/>
                </a:solidFill>
                <a:latin typeface="+mn-lt"/>
                <a:ea typeface="+mn-ea"/>
                <a:cs typeface="+mn-cs"/>
              </a:defRPr>
            </a:lvl5pPr>
            <a:lvl6pPr marL="3047467" algn="l" defTabSz="609493" rtl="0" eaLnBrk="1" latinLnBrk="0" hangingPunct="1">
              <a:defRPr sz="2400" kern="1200">
                <a:solidFill>
                  <a:schemeClr val="lt1"/>
                </a:solidFill>
                <a:latin typeface="+mn-lt"/>
                <a:ea typeface="+mn-ea"/>
                <a:cs typeface="+mn-cs"/>
              </a:defRPr>
            </a:lvl6pPr>
            <a:lvl7pPr marL="3656960" algn="l" defTabSz="609493" rtl="0" eaLnBrk="1" latinLnBrk="0" hangingPunct="1">
              <a:defRPr sz="2400" kern="1200">
                <a:solidFill>
                  <a:schemeClr val="lt1"/>
                </a:solidFill>
                <a:latin typeface="+mn-lt"/>
                <a:ea typeface="+mn-ea"/>
                <a:cs typeface="+mn-cs"/>
              </a:defRPr>
            </a:lvl7pPr>
            <a:lvl8pPr marL="4266453" algn="l" defTabSz="609493" rtl="0" eaLnBrk="1" latinLnBrk="0" hangingPunct="1">
              <a:defRPr sz="2400" kern="1200">
                <a:solidFill>
                  <a:schemeClr val="lt1"/>
                </a:solidFill>
                <a:latin typeface="+mn-lt"/>
                <a:ea typeface="+mn-ea"/>
                <a:cs typeface="+mn-cs"/>
              </a:defRPr>
            </a:lvl8pPr>
            <a:lvl9pPr marL="4875947" algn="l" defTabSz="609493" rtl="0" eaLnBrk="1" latinLnBrk="0" hangingPunct="1">
              <a:defRPr sz="2400" kern="1200">
                <a:solidFill>
                  <a:schemeClr val="lt1"/>
                </a:solidFill>
                <a:latin typeface="+mn-lt"/>
                <a:ea typeface="+mn-ea"/>
                <a:cs typeface="+mn-cs"/>
              </a:defRPr>
            </a:lvl9pPr>
          </a:lstStyle>
          <a:p>
            <a:r>
              <a:rPr lang="en-US" sz="2000" b="1" dirty="0">
                <a:latin typeface="Helvetica Neue Condensed" panose="02000503000000020004" pitchFamily="2" charset="0"/>
                <a:ea typeface="Helvetica Neue Condensed" panose="02000503000000020004" pitchFamily="2" charset="0"/>
                <a:cs typeface="Helvetica Neue Condensed" panose="02000503000000020004" pitchFamily="2" charset="0"/>
              </a:rPr>
              <a:t>RESULT AND PREDICTIONS</a:t>
            </a:r>
          </a:p>
        </p:txBody>
      </p:sp>
      <p:sp>
        <p:nvSpPr>
          <p:cNvPr id="9" name="TextBox 8">
            <a:extLst>
              <a:ext uri="{FF2B5EF4-FFF2-40B4-BE49-F238E27FC236}">
                <a16:creationId xmlns:a16="http://schemas.microsoft.com/office/drawing/2014/main" id="{6F134C99-F204-AE77-4472-8C643032E0B0}"/>
              </a:ext>
            </a:extLst>
          </p:cNvPr>
          <p:cNvSpPr txBox="1"/>
          <p:nvPr/>
        </p:nvSpPr>
        <p:spPr>
          <a:xfrm>
            <a:off x="6466903" y="2195185"/>
            <a:ext cx="5564676" cy="4401205"/>
          </a:xfrm>
          <a:prstGeom prst="rect">
            <a:avLst/>
          </a:prstGeom>
          <a:noFill/>
        </p:spPr>
        <p:txBody>
          <a:bodyPr wrap="square" rtlCol="0">
            <a:spAutoFit/>
          </a:bodyPr>
          <a:lstStyle/>
          <a:p>
            <a:pPr marL="228600" indent="-228600">
              <a:spcBef>
                <a:spcPts val="1200"/>
              </a:spcBef>
              <a:buClr>
                <a:schemeClr val="accent1"/>
              </a:buClr>
              <a:buFont typeface="Arial" panose="020B0604020202020204" pitchFamily="34" charset="0"/>
              <a:buChar char="•"/>
            </a:pPr>
            <a:r>
              <a:rPr lang="en-US" sz="1600" dirty="0">
                <a:latin typeface="Montserrat" pitchFamily="2" charset="77"/>
                <a:cs typeface="Poppins" pitchFamily="2" charset="77"/>
              </a:rPr>
              <a:t>Decoy therapeutic contains multiple TLR agonists and is significantly less toxic in vivo than untreated bacteria and several live competitor products</a:t>
            </a:r>
          </a:p>
          <a:p>
            <a:pPr marL="228600" indent="-228600">
              <a:spcBef>
                <a:spcPts val="1200"/>
              </a:spcBef>
              <a:buClr>
                <a:schemeClr val="accent1"/>
              </a:buClr>
              <a:buFont typeface="Arial" panose="020B0604020202020204" pitchFamily="34" charset="0"/>
              <a:buChar char="•"/>
            </a:pPr>
            <a:r>
              <a:rPr lang="en-US" sz="1600" dirty="0">
                <a:latin typeface="Montserrat" pitchFamily="2" charset="77"/>
                <a:cs typeface="Poppins" pitchFamily="2" charset="77"/>
              </a:rPr>
              <a:t>Predicted Advantages:</a:t>
            </a:r>
          </a:p>
          <a:p>
            <a:pPr marL="461963" indent="-227013">
              <a:spcBef>
                <a:spcPts val="600"/>
              </a:spcBef>
              <a:buClr>
                <a:schemeClr val="accent1"/>
              </a:buClr>
              <a:buFont typeface="Apple Symbols" panose="02000000000000000000" pitchFamily="2" charset="-79"/>
              <a:buChar char="⎼"/>
            </a:pPr>
            <a:r>
              <a:rPr lang="en-US" sz="1600" dirty="0">
                <a:latin typeface="Montserrat" pitchFamily="2" charset="77"/>
                <a:cs typeface="Poppins" pitchFamily="2" charset="77"/>
              </a:rPr>
              <a:t>i.v. product should be passively targeted to liver, spleen and tumors, and cleared rapidly</a:t>
            </a:r>
          </a:p>
          <a:p>
            <a:pPr marL="461963" indent="-227013">
              <a:spcBef>
                <a:spcPts val="600"/>
              </a:spcBef>
              <a:buClr>
                <a:schemeClr val="accent1"/>
              </a:buClr>
              <a:buFont typeface="Apple Symbols" panose="02000000000000000000" pitchFamily="2" charset="-79"/>
              <a:buChar char="⎼"/>
            </a:pPr>
            <a:r>
              <a:rPr lang="en-US" sz="1600" dirty="0">
                <a:latin typeface="Montserrat" pitchFamily="2" charset="77"/>
                <a:cs typeface="Poppins" pitchFamily="2" charset="77"/>
              </a:rPr>
              <a:t>Immune activation better than with i.t. dosing:</a:t>
            </a:r>
            <a:br>
              <a:rPr lang="en-US" sz="1600" dirty="0">
                <a:latin typeface="Montserrat" pitchFamily="2" charset="77"/>
                <a:cs typeface="Poppins" pitchFamily="2" charset="77"/>
              </a:rPr>
            </a:br>
            <a:r>
              <a:rPr lang="en-US" sz="1600" dirty="0">
                <a:latin typeface="Montserrat" pitchFamily="2" charset="77"/>
                <a:cs typeface="Poppins" pitchFamily="2" charset="77"/>
              </a:rPr>
              <a:t>Critical activation in liver and spleen and can target primary liver cancer and liver metastasis from other tumors</a:t>
            </a:r>
          </a:p>
          <a:p>
            <a:pPr marL="461963" indent="-227013">
              <a:spcBef>
                <a:spcPts val="600"/>
              </a:spcBef>
              <a:buClr>
                <a:schemeClr val="accent1"/>
              </a:buClr>
              <a:buFont typeface="Apple Symbols" panose="02000000000000000000" pitchFamily="2" charset="-79"/>
              <a:buChar char="⎼"/>
            </a:pPr>
            <a:r>
              <a:rPr lang="en-US" sz="1600" dirty="0">
                <a:latin typeface="Montserrat" pitchFamily="2" charset="77"/>
                <a:cs typeface="Poppins" pitchFamily="2" charset="77"/>
              </a:rPr>
              <a:t>Passive targeting and rapid clearance precludes continuous, systemic exposure common to small molecule, antibody and CAR therapies:</a:t>
            </a:r>
          </a:p>
          <a:p>
            <a:pPr marL="234950" algn="ctr">
              <a:spcBef>
                <a:spcPts val="1800"/>
              </a:spcBef>
              <a:buClr>
                <a:schemeClr val="accent1"/>
              </a:buClr>
            </a:pPr>
            <a:r>
              <a:rPr lang="en-US" sz="1600" dirty="0">
                <a:latin typeface="Montserrat" pitchFamily="2" charset="77"/>
                <a:cs typeface="Poppins" pitchFamily="2" charset="77"/>
              </a:rPr>
              <a:t> Reduced chance of systemic toxicity</a:t>
            </a:r>
          </a:p>
        </p:txBody>
      </p:sp>
    </p:spTree>
    <p:extLst>
      <p:ext uri="{BB962C8B-B14F-4D97-AF65-F5344CB8AC3E}">
        <p14:creationId xmlns:p14="http://schemas.microsoft.com/office/powerpoint/2010/main" val="2370136268"/>
      </p:ext>
    </p:extLst>
  </p:cSld>
  <p:clrMapOvr>
    <a:masterClrMapping/>
  </p:clrMapOvr>
</p:sld>
</file>

<file path=ppt/theme/theme1.xml><?xml version="1.0" encoding="utf-8"?>
<a:theme xmlns:a="http://schemas.openxmlformats.org/drawingml/2006/main" name="3_Office Theme">
  <a:themeElements>
    <a:clrScheme name="Indaptus ">
      <a:dk1>
        <a:srgbClr val="000000"/>
      </a:dk1>
      <a:lt1>
        <a:srgbClr val="FFFFFF"/>
      </a:lt1>
      <a:dk2>
        <a:srgbClr val="1F497D"/>
      </a:dk2>
      <a:lt2>
        <a:srgbClr val="EEECE1"/>
      </a:lt2>
      <a:accent1>
        <a:srgbClr val="047FB6"/>
      </a:accent1>
      <a:accent2>
        <a:srgbClr val="656565"/>
      </a:accent2>
      <a:accent3>
        <a:srgbClr val="9B2775"/>
      </a:accent3>
      <a:accent4>
        <a:srgbClr val="FF0002"/>
      </a:accent4>
      <a:accent5>
        <a:srgbClr val="FFCC01"/>
      </a:accent5>
      <a:accent6>
        <a:srgbClr val="98CE16"/>
      </a:accent6>
      <a:hlink>
        <a:srgbClr val="98CE16"/>
      </a:hlink>
      <a:folHlink>
        <a:srgbClr val="66C3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3BDC5E8FECBE488BF7DB8130312164" ma:contentTypeVersion="6" ma:contentTypeDescription="Create a new document." ma:contentTypeScope="" ma:versionID="dbda28b2f95eadb951de016cbc3f6391">
  <xsd:schema xmlns:xsd="http://www.w3.org/2001/XMLSchema" xmlns:xs="http://www.w3.org/2001/XMLSchema" xmlns:p="http://schemas.microsoft.com/office/2006/metadata/properties" xmlns:ns2="498bccdf-d95b-4d7f-a127-d866a6edba9c" xmlns:ns3="35790cf6-9f14-4359-91c8-c55eb9274e50" targetNamespace="http://schemas.microsoft.com/office/2006/metadata/properties" ma:root="true" ma:fieldsID="b0db32a353fdb3e7d14cbc68ff29ff84" ns2:_="" ns3:_="">
    <xsd:import namespace="498bccdf-d95b-4d7f-a127-d866a6edba9c"/>
    <xsd:import namespace="35790cf6-9f14-4359-91c8-c55eb9274e5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8bccdf-d95b-4d7f-a127-d866a6edba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790cf6-9f14-4359-91c8-c55eb9274e5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5790cf6-9f14-4359-91c8-c55eb9274e50">
      <UserInfo>
        <DisplayName>Chris Desautelle</DisplayName>
        <AccountId>26</AccountId>
        <AccountType/>
      </UserInfo>
      <UserInfo>
        <DisplayName>Amit Singh</DisplayName>
        <AccountId>46</AccountId>
        <AccountType/>
      </UserInfo>
      <UserInfo>
        <DisplayName>Ana Cecilia Hernández</DisplayName>
        <AccountId>11</AccountId>
        <AccountType/>
      </UserInfo>
      <UserInfo>
        <DisplayName>Mariana Franco Amado</DisplayName>
        <AccountId>27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90C38D-11B8-497C-AFD0-AE0E6733ACF3}">
  <ds:schemaRefs>
    <ds:schemaRef ds:uri="35790cf6-9f14-4359-91c8-c55eb9274e50"/>
    <ds:schemaRef ds:uri="498bccdf-d95b-4d7f-a127-d866a6edba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CEBF37B-F736-452B-812B-A0D8A85EB5D9}">
  <ds:schemaRefs>
    <ds:schemaRef ds:uri="http://www.w3.org/XML/1998/namespace"/>
    <ds:schemaRef ds:uri="http://purl.org/dc/terms/"/>
    <ds:schemaRef ds:uri="http://schemas.openxmlformats.org/package/2006/metadata/core-properties"/>
    <ds:schemaRef ds:uri="http://purl.org/dc/dcmitype/"/>
    <ds:schemaRef ds:uri="http://schemas.microsoft.com/office/2006/documentManagement/types"/>
    <ds:schemaRef ds:uri="35790cf6-9f14-4359-91c8-c55eb9274e50"/>
    <ds:schemaRef ds:uri="http://schemas.microsoft.com/office/2006/metadata/properties"/>
    <ds:schemaRef ds:uri="http://schemas.microsoft.com/office/infopath/2007/PartnerControls"/>
    <ds:schemaRef ds:uri="498bccdf-d95b-4d7f-a127-d866a6edba9c"/>
    <ds:schemaRef ds:uri="http://purl.org/dc/elements/1.1/"/>
  </ds:schemaRefs>
</ds:datastoreItem>
</file>

<file path=customXml/itemProps3.xml><?xml version="1.0" encoding="utf-8"?>
<ds:datastoreItem xmlns:ds="http://schemas.openxmlformats.org/officeDocument/2006/customXml" ds:itemID="{AF034408-A099-4069-BD59-2066E7CFBD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18328</TotalTime>
  <Words>3645</Words>
  <Application>Microsoft Office PowerPoint</Application>
  <PresentationFormat>Custom</PresentationFormat>
  <Paragraphs>468</Paragraphs>
  <Slides>26</Slides>
  <Notes>26</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39" baseType="lpstr">
      <vt:lpstr>Apple Symbols</vt:lpstr>
      <vt:lpstr>Arial</vt:lpstr>
      <vt:lpstr>Calibri</vt:lpstr>
      <vt:lpstr>Calibri Light</vt:lpstr>
      <vt:lpstr>Helvetica Neue Condensed</vt:lpstr>
      <vt:lpstr>Montserrat</vt:lpstr>
      <vt:lpstr>Poppins</vt:lpstr>
      <vt:lpstr>Roboto</vt:lpstr>
      <vt:lpstr>System Font Regular</vt:lpstr>
      <vt:lpstr>Wingdings</vt:lpstr>
      <vt:lpstr>3_Office Theme</vt:lpstr>
      <vt:lpstr>Custom Design</vt:lpstr>
      <vt:lpstr>Worksheet</vt:lpstr>
      <vt:lpstr>PowerPoint Presentation</vt:lpstr>
      <vt:lpstr>PowerPoint Presentation</vt:lpstr>
      <vt:lpstr>INVESTOR HIGHLIGHTS AND KEY METRICS</vt:lpstr>
      <vt:lpstr>SUMMARY OF INDAPTUS TECHNOLOGY </vt:lpstr>
      <vt:lpstr>CURRENT CANCER IMMUNOTHERAPIES ONLY ADDRESS A  LIMITED PART OF THE IMMUNE SYSTEM AND THEREFORE HAVE LOW CURE RATES IN ADVANCED CANCERS</vt:lpstr>
      <vt:lpstr>NO ONE HAS FIGURED OUT HOW TO DO THIS SAFELY… BUT HISTORY HAS PROVIDED A CLUE</vt:lpstr>
      <vt:lpstr>WORLD’S FIRST IMMUNOTHERAPY:  COLEY’S TOXINS (CT)</vt:lpstr>
      <vt:lpstr>CHALLENGE – IV ADMINISTERED OF GRAM-NEGATIVE BACTERIA ARE TOXIC </vt:lpstr>
      <vt:lpstr>PRODUCING A MULTI-TARGETED PACKAGE OF IMMUNE SYSTEM ACTIVATING SIGNALS – A RE-INVENTING OF THE APPROACH </vt:lpstr>
      <vt:lpstr>INDAPTUS CLINICAL DEVELOPMENT PLAN PHASE 1 SOLID TUMOR IND CLEARED BY US FDA</vt:lpstr>
      <vt:lpstr>DECOY THERAPY SIGNIFICANTLY REDUCES LPS-ENDOTOXIN ACTIVITY AND IN VIVO PYROGENICITY COMPARED TO LIVE BACTERIA</vt:lpstr>
      <vt:lpstr>LPS REDUCTION DOES NOT IMPAIR ANTI-TUMOR  CYTOKINE/CHEMOKINE INDUCTION </vt:lpstr>
      <vt:lpstr>SINGLE AGENT ACTIVITY - METASTATIC MOUSE  PANCREATIC CARCINOMA</vt:lpstr>
      <vt:lpstr>DECOY + NON-STEROIDAL ANTI-INFLAMMATORY DRUG (NSAID)  SAFELY ERADICATES SUBCUTANEOUS MOUSE HEPATOCELLULAR CARCINOMAS (HCC)</vt:lpstr>
      <vt:lpstr>COMBINATION WITH ANTI-PD-1 CHECKPOINT THERAPY PRODUCES UP TO 100% COMPLETE RESPONSES WITH HCC</vt:lpstr>
      <vt:lpstr>SYNERGISTIC ERADICATION OF MURINE HCC EXHIBITS A VERY WIDE DECOY THERAPEUTIC INDEX (≥33-FOLD)</vt:lpstr>
      <vt:lpstr>MOUSE CURED BY DECOY + NSAID + CHECKPOINT INHIBITOR AND RE-CHALLENGED WITH FRESH HCC TUMOR CELLS REJECT THE TUMORS (IMMUNOLOGICAL MEMORY)</vt:lpstr>
      <vt:lpstr>MOUSE NON-HODGKINS LYMPHOMA (NHL) TUMORS WERE CURED BY DECOY + LOW-DOSE CHEMOTHERAPY AND RE-CHALLENGED WITH FRESH NHL TUMOR CELLS REJECT THE TUMORS (IMMUNOLOGICAL MEMORY)</vt:lpstr>
      <vt:lpstr>DECOY TECHNOLOGY ALSO REGRESSES HUMAN  NON-HODGKINS LYMPHOMA TUMOR XENOGRAFTS</vt:lpstr>
      <vt:lpstr>DECOY TECHNOLOGY CAN INDUCE IMMUNOLOGICAL  MEMORY VIA THE INNATE IMMUNE SYSTEM</vt:lpstr>
      <vt:lpstr>PRELIMINARY STUDIES SUGGEST: INTRODUCTION OF A FOREIGN ANTIGEN SENSITIZES MOUSE TUMORS TO ERADICATION BY SINGLE AGENT IV DECOY BACTERIA</vt:lpstr>
      <vt:lpstr>POTENTIAL UTILITY AS ANTI-VIRAL THERAPY HEPATITIS B VIRUS (HBV), HIV AND OTHERS</vt:lpstr>
      <vt:lpstr>TARGET INDICATIONS INCLUDE 6 OF THE WORLD’S 12  DEADLIEST CANCERS </vt:lpstr>
      <vt:lpstr>EXPERIENCED MANAGEMENT TEAM</vt:lpstr>
      <vt:lpstr>EXPERIENCED BOARD OF DIRECTORS</vt:lpstr>
      <vt:lpstr>PowerPoint Presentation</vt:lpstr>
    </vt:vector>
  </TitlesOfParts>
  <Company>Equisolve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Dale A. Campbell</dc:creator>
  <cp:lastModifiedBy>Nir Sassi</cp:lastModifiedBy>
  <cp:revision>164</cp:revision>
  <cp:lastPrinted>2022-09-11T14:56:38Z</cp:lastPrinted>
  <dcterms:created xsi:type="dcterms:W3CDTF">2022-08-02T00:32:49Z</dcterms:created>
  <dcterms:modified xsi:type="dcterms:W3CDTF">2022-09-13T18:22:11Z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0x010100D93BDC5E8FECBE488BF7DB8130312164</vt:lpwstr>
  </property>
</Properties>
</file>