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handoutMasterIdLst>
    <p:handoutMasterId r:id="rId27"/>
  </p:handoutMasterIdLst>
  <p:sldIdLst>
    <p:sldId id="256" r:id="rId2"/>
    <p:sldId id="319" r:id="rId3"/>
    <p:sldId id="873" r:id="rId4"/>
    <p:sldId id="3081" r:id="rId5"/>
    <p:sldId id="3144" r:id="rId6"/>
    <p:sldId id="263" r:id="rId7"/>
    <p:sldId id="265" r:id="rId8"/>
    <p:sldId id="266" r:id="rId9"/>
    <p:sldId id="268" r:id="rId10"/>
    <p:sldId id="269" r:id="rId11"/>
    <p:sldId id="3150" r:id="rId12"/>
    <p:sldId id="270" r:id="rId13"/>
    <p:sldId id="271" r:id="rId14"/>
    <p:sldId id="272" r:id="rId15"/>
    <p:sldId id="323" r:id="rId16"/>
    <p:sldId id="3130" r:id="rId17"/>
    <p:sldId id="794" r:id="rId18"/>
    <p:sldId id="3152" r:id="rId19"/>
    <p:sldId id="363" r:id="rId20"/>
    <p:sldId id="326" r:id="rId21"/>
    <p:sldId id="312" r:id="rId22"/>
    <p:sldId id="3153" r:id="rId23"/>
    <p:sldId id="324" r:id="rId24"/>
    <p:sldId id="307"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p15:clr>
            <a:srgbClr val="A4A3A4"/>
          </p15:clr>
        </p15:guide>
        <p15:guide id="2" pos="51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onnor, Will" initials="OW" lastIdx="1" clrIdx="0">
    <p:extLst>
      <p:ext uri="{19B8F6BF-5375-455C-9EA6-DF929625EA0E}">
        <p15:presenceInfo xmlns:p15="http://schemas.microsoft.com/office/powerpoint/2012/main" userId="S-1-5-21-610761068-941149547-3853478579-31178" providerId="AD"/>
      </p:ext>
    </p:extLst>
  </p:cmAuthor>
  <p:cmAuthor id="2" name="Jeffrey Meckler" initials="JM" lastIdx="1" clrIdx="1">
    <p:extLst>
      <p:ext uri="{19B8F6BF-5375-455C-9EA6-DF929625EA0E}">
        <p15:presenceInfo xmlns:p15="http://schemas.microsoft.com/office/powerpoint/2012/main" userId="7f269d95f50b87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A9"/>
    <a:srgbClr val="2AC2BA"/>
    <a:srgbClr val="22ADFB"/>
    <a:srgbClr val="0D4390"/>
    <a:srgbClr val="0F4E92"/>
    <a:srgbClr val="0E4C74"/>
    <a:srgbClr val="24839D"/>
    <a:srgbClr val="47A3C4"/>
    <a:srgbClr val="08267D"/>
    <a:srgbClr val="0C3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9" autoAdjust="0"/>
    <p:restoredTop sz="93083" autoAdjust="0"/>
  </p:normalViewPr>
  <p:slideViewPr>
    <p:cSldViewPr>
      <p:cViewPr varScale="1">
        <p:scale>
          <a:sx n="57" d="100"/>
          <a:sy n="57" d="100"/>
        </p:scale>
        <p:origin x="1044" y="28"/>
      </p:cViewPr>
      <p:guideLst>
        <p:guide orient="horz" pos="960"/>
        <p:guide pos="5136"/>
      </p:guideLst>
    </p:cSldViewPr>
  </p:slideViewPr>
  <p:outlineViewPr>
    <p:cViewPr>
      <p:scale>
        <a:sx n="33" d="100"/>
        <a:sy n="33" d="100"/>
      </p:scale>
      <p:origin x="0" y="-36648"/>
    </p:cViewPr>
  </p:outlineViewPr>
  <p:notesTextViewPr>
    <p:cViewPr>
      <p:scale>
        <a:sx n="1" d="1"/>
        <a:sy n="1" d="1"/>
      </p:scale>
      <p:origin x="0" y="0"/>
    </p:cViewPr>
  </p:notesTextViewPr>
  <p:sorterViewPr>
    <p:cViewPr>
      <p:scale>
        <a:sx n="80" d="100"/>
        <a:sy n="80" d="100"/>
      </p:scale>
      <p:origin x="0" y="-3528"/>
    </p:cViewPr>
  </p:sorterViewPr>
  <p:notesViewPr>
    <p:cSldViewPr>
      <p:cViewPr varScale="1">
        <p:scale>
          <a:sx n="62" d="100"/>
          <a:sy n="62"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cience%20VM\Consultant%20Agreements%20&amp;%20Companies\Decoy%20Biosystems\Crown%20Bio\U1707%20H22%20Eff\Ind%20Mouse%20Chart%20Crown%20H22%20Ind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Science%20VM\Consultant%20Agreements%20&amp;%20Companies\Decoy%20Biosystems\Crown%20Bio\DB6@CrownA20%20new%20lot%20DB103\Ind%20Mouse%20Chart%20Cell%20Culture%20Matched%20Challenge%20U1605%20A20.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cience%20VM\Consultant%20Agreements%20&amp;%20Companies\Decoy%20Biosystems\Crown%20Bio\U1702%20DB12%20Repeat%20Ramos\U1702%20Repeat%20Ramos%20Figure%202017-04-14.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F:\Science%20VM\Consultant%20Agreements%20&amp;%20Companies\Decoy%20Biosystems\Crown%20Bio\U1702%20DB12%20Repeat%20Ramos\Ind%20Mouse%20Chart%20Re-challenge%20U1702%20repeat%20Ramo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F:\Science%20VM\Consultant%20Agreements%20&amp;%20Companies\Decoy%20Biosystems\Crown%20Bio\U1702%20DB12%20Repeat%20Ramos\Ind%20Mouse%20Chart%20Cell%20Culture%20Matched%20Challenge%20U1702%20repeat%20Ramo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Science%20VM\Consultant%20Agreements%20&amp;%20Companies\Decoy%20Biosystems\Crown%20Bio\U1707%20H22%20Eff\Ind%20Mouse%20Chart%20Crown%20H22%20Ve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cience%20VM\Consultant%20Agreements%20&amp;%20Companies\Decoy%20Biosystems\Crown%20Bio\U1707%20H22%20Eff\Ind%20Mouse%20Chart%20Crown%20H22%20Decoy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cience%20VM\Consultant%20Agreements%20&amp;%20Companies\Decoy%20Biosystems\Crown%20Bio\U1707%20H22%20Eff\Ind%20Mouse%20Chart%20Crown%20H22%20Decoy20%20+%20In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Michael%20Surface%20Data\Science%20VM\Consultant%20Agreements%20&amp;%20Companies\Decoy%20Biosystems\Crown%20Bio\U1803%20H22%20HCC%20EFF\Ind%20Mouse%20Chart%20Crown%20U1803%20H22%20Re-Challenge%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Michael%20Surface%20Data\Science%20VM\Consultant%20Agreements%20&amp;%20Companies\Decoy%20Biosystems\Crown%20Bio\U1803%20H22%20HCC%20EFF\Ind%20Mouse%20Chart%20Crown%20U1803%20H22%20Naive.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F:\Science%20VM\Consultant%20Agreements%20&amp;%20Companies\Decoy%20Biosystems\Crown%20Bio\DB9@Crown%20A20%20Mechanism%20of%20Action\DB9%20A20%20Crown%20China%20Tumor%20Growth%20DB%20alone.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F:\Science%20VM\Consultant%20Agreements%20&amp;%20Companies\Decoy%20Biosystems\Crown%20Bio\DB6@CrownA20%20new%20lot%20DB103\Ind%20Mouse%20Chart%20CTX%20+%20DB103%203x10%5e8%20and%201x10%5e9%20U1605%20A20.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oleObject" Target="file:///F:\Science%20VM\Consultant%20Agreements%20&amp;%20Companies\Decoy%20Biosystems\Crown%20Bio\DB6@CrownA20%20new%20lot%20DB103\Ind%20Mouse%20Chart%20Cell%20Culture%20Matched%20Re-Challenge%20U1605%20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100" b="1" baseline="0" dirty="0">
                <a:solidFill>
                  <a:schemeClr val="tx1"/>
                </a:solidFill>
                <a:latin typeface="Arial" panose="020B0604020202020204" pitchFamily="34" charset="0"/>
                <a:cs typeface="Arial" panose="020B0604020202020204" pitchFamily="34" charset="0"/>
              </a:rPr>
              <a:t> </a:t>
            </a:r>
            <a:endParaRPr lang="en-US" sz="11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IL"/>
        </a:p>
      </c:txPr>
    </c:title>
    <c:autoTitleDeleted val="0"/>
    <c:plotArea>
      <c:layout>
        <c:manualLayout>
          <c:layoutTarget val="inner"/>
          <c:xMode val="edge"/>
          <c:yMode val="edge"/>
          <c:x val="0.17672888111208321"/>
          <c:y val="4.7867063492063495E-2"/>
          <c:w val="0.77387309225235734"/>
          <c:h val="0.74141865079365077"/>
        </c:manualLayout>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Sheet1!$C$7:$C$32</c:f>
              <c:numCache>
                <c:formatCode>General</c:formatCode>
                <c:ptCount val="26"/>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numCache>
            </c:numRef>
          </c:xVal>
          <c:yVal>
            <c:numRef>
              <c:f>Sheet1!$D$7:$D$32</c:f>
              <c:numCache>
                <c:formatCode>General</c:formatCode>
                <c:ptCount val="26"/>
                <c:pt idx="0">
                  <c:v>125</c:v>
                </c:pt>
                <c:pt idx="1">
                  <c:v>152</c:v>
                </c:pt>
                <c:pt idx="2">
                  <c:v>288</c:v>
                </c:pt>
                <c:pt idx="3">
                  <c:v>276</c:v>
                </c:pt>
                <c:pt idx="4">
                  <c:v>349</c:v>
                </c:pt>
                <c:pt idx="5">
                  <c:v>461</c:v>
                </c:pt>
                <c:pt idx="6">
                  <c:v>573</c:v>
                </c:pt>
                <c:pt idx="7">
                  <c:v>1065</c:v>
                </c:pt>
                <c:pt idx="8">
                  <c:v>1599</c:v>
                </c:pt>
                <c:pt idx="9">
                  <c:v>2255</c:v>
                </c:pt>
                <c:pt idx="10">
                  <c:v>2905</c:v>
                </c:pt>
                <c:pt idx="11">
                  <c:v>3806</c:v>
                </c:pt>
              </c:numCache>
            </c:numRef>
          </c:yVal>
          <c:smooth val="0"/>
          <c:extLst>
            <c:ext xmlns:c16="http://schemas.microsoft.com/office/drawing/2014/chart" uri="{C3380CC4-5D6E-409C-BE32-E72D297353CC}">
              <c16:uniqueId val="{00000000-C6A5-44FE-A805-283A7C48DF6B}"/>
            </c:ext>
          </c:extLst>
        </c:ser>
        <c:ser>
          <c:idx val="1"/>
          <c:order val="1"/>
          <c:tx>
            <c:strRef>
              <c:f>Sheet1!$E$6</c:f>
              <c:strCache>
                <c:ptCount val="1"/>
                <c:pt idx="0">
                  <c:v>Mouse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Sheet1!$C$7:$C$32</c:f>
              <c:numCache>
                <c:formatCode>General</c:formatCode>
                <c:ptCount val="26"/>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numCache>
            </c:numRef>
          </c:xVal>
          <c:yVal>
            <c:numRef>
              <c:f>Sheet1!$E$7:$E$32</c:f>
              <c:numCache>
                <c:formatCode>General</c:formatCode>
                <c:ptCount val="26"/>
                <c:pt idx="0">
                  <c:v>89</c:v>
                </c:pt>
                <c:pt idx="1">
                  <c:v>102</c:v>
                </c:pt>
                <c:pt idx="2">
                  <c:v>173</c:v>
                </c:pt>
                <c:pt idx="3">
                  <c:v>141</c:v>
                </c:pt>
                <c:pt idx="4">
                  <c:v>169</c:v>
                </c:pt>
                <c:pt idx="5">
                  <c:v>200</c:v>
                </c:pt>
                <c:pt idx="6">
                  <c:v>251</c:v>
                </c:pt>
                <c:pt idx="7">
                  <c:v>376</c:v>
                </c:pt>
                <c:pt idx="8">
                  <c:v>627</c:v>
                </c:pt>
                <c:pt idx="9">
                  <c:v>641</c:v>
                </c:pt>
                <c:pt idx="10">
                  <c:v>542</c:v>
                </c:pt>
                <c:pt idx="11">
                  <c:v>890</c:v>
                </c:pt>
                <c:pt idx="12">
                  <c:v>1111</c:v>
                </c:pt>
                <c:pt idx="13">
                  <c:v>1116</c:v>
                </c:pt>
                <c:pt idx="14">
                  <c:v>1385</c:v>
                </c:pt>
                <c:pt idx="15">
                  <c:v>1545</c:v>
                </c:pt>
                <c:pt idx="16">
                  <c:v>1738</c:v>
                </c:pt>
                <c:pt idx="17">
                  <c:v>1837</c:v>
                </c:pt>
                <c:pt idx="18">
                  <c:v>1932</c:v>
                </c:pt>
                <c:pt idx="19">
                  <c:v>2184</c:v>
                </c:pt>
                <c:pt idx="20">
                  <c:v>2413</c:v>
                </c:pt>
                <c:pt idx="21">
                  <c:v>2736</c:v>
                </c:pt>
                <c:pt idx="22">
                  <c:v>3683</c:v>
                </c:pt>
              </c:numCache>
            </c:numRef>
          </c:yVal>
          <c:smooth val="0"/>
          <c:extLst>
            <c:ext xmlns:c16="http://schemas.microsoft.com/office/drawing/2014/chart" uri="{C3380CC4-5D6E-409C-BE32-E72D297353CC}">
              <c16:uniqueId val="{00000001-C6A5-44FE-A805-283A7C48DF6B}"/>
            </c:ext>
          </c:extLst>
        </c:ser>
        <c:ser>
          <c:idx val="2"/>
          <c:order val="2"/>
          <c:tx>
            <c:strRef>
              <c:f>Sheet1!$F$6</c:f>
              <c:strCache>
                <c:ptCount val="1"/>
                <c:pt idx="0">
                  <c:v>Mouse 3</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Sheet1!$C$7:$C$32</c:f>
              <c:numCache>
                <c:formatCode>General</c:formatCode>
                <c:ptCount val="26"/>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numCache>
            </c:numRef>
          </c:xVal>
          <c:yVal>
            <c:numRef>
              <c:f>Sheet1!$F$7:$F$32</c:f>
              <c:numCache>
                <c:formatCode>General</c:formatCode>
                <c:ptCount val="26"/>
                <c:pt idx="0">
                  <c:v>96</c:v>
                </c:pt>
                <c:pt idx="1">
                  <c:v>205</c:v>
                </c:pt>
                <c:pt idx="2">
                  <c:v>492</c:v>
                </c:pt>
                <c:pt idx="3">
                  <c:v>407</c:v>
                </c:pt>
                <c:pt idx="4">
                  <c:v>661</c:v>
                </c:pt>
                <c:pt idx="5">
                  <c:v>1017</c:v>
                </c:pt>
                <c:pt idx="6">
                  <c:v>1766</c:v>
                </c:pt>
                <c:pt idx="7">
                  <c:v>3848</c:v>
                </c:pt>
              </c:numCache>
            </c:numRef>
          </c:yVal>
          <c:smooth val="0"/>
          <c:extLst>
            <c:ext xmlns:c16="http://schemas.microsoft.com/office/drawing/2014/chart" uri="{C3380CC4-5D6E-409C-BE32-E72D297353CC}">
              <c16:uniqueId val="{00000002-C6A5-44FE-A805-283A7C48DF6B}"/>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Sheet1!$C$7:$C$32</c:f>
              <c:numCache>
                <c:formatCode>General</c:formatCode>
                <c:ptCount val="26"/>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numCache>
            </c:numRef>
          </c:xVal>
          <c:yVal>
            <c:numRef>
              <c:f>Sheet1!$G$7:$G$32</c:f>
              <c:numCache>
                <c:formatCode>General</c:formatCode>
                <c:ptCount val="26"/>
                <c:pt idx="0">
                  <c:v>116</c:v>
                </c:pt>
                <c:pt idx="1">
                  <c:v>146</c:v>
                </c:pt>
                <c:pt idx="2">
                  <c:v>307</c:v>
                </c:pt>
                <c:pt idx="3">
                  <c:v>438</c:v>
                </c:pt>
                <c:pt idx="4">
                  <c:v>472</c:v>
                </c:pt>
                <c:pt idx="5">
                  <c:v>603</c:v>
                </c:pt>
                <c:pt idx="6">
                  <c:v>756</c:v>
                </c:pt>
                <c:pt idx="7">
                  <c:v>1844</c:v>
                </c:pt>
                <c:pt idx="8">
                  <c:v>1944</c:v>
                </c:pt>
                <c:pt idx="9">
                  <c:v>2730</c:v>
                </c:pt>
                <c:pt idx="10">
                  <c:v>3806</c:v>
                </c:pt>
              </c:numCache>
            </c:numRef>
          </c:yVal>
          <c:smooth val="0"/>
          <c:extLst>
            <c:ext xmlns:c16="http://schemas.microsoft.com/office/drawing/2014/chart" uri="{C3380CC4-5D6E-409C-BE32-E72D297353CC}">
              <c16:uniqueId val="{00000003-C6A5-44FE-A805-283A7C48DF6B}"/>
            </c:ext>
          </c:extLst>
        </c:ser>
        <c:ser>
          <c:idx val="4"/>
          <c:order val="4"/>
          <c:tx>
            <c:strRef>
              <c:f>Sheet1!$H$6</c:f>
              <c:strCache>
                <c:ptCount val="1"/>
                <c:pt idx="0">
                  <c:v>Mouse 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Sheet1!$C$7:$C$32</c:f>
              <c:numCache>
                <c:formatCode>General</c:formatCode>
                <c:ptCount val="26"/>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numCache>
            </c:numRef>
          </c:xVal>
          <c:yVal>
            <c:numRef>
              <c:f>Sheet1!$H$7:$H$32</c:f>
              <c:numCache>
                <c:formatCode>General</c:formatCode>
                <c:ptCount val="26"/>
                <c:pt idx="0">
                  <c:v>71</c:v>
                </c:pt>
                <c:pt idx="1">
                  <c:v>232</c:v>
                </c:pt>
                <c:pt idx="2">
                  <c:v>445</c:v>
                </c:pt>
                <c:pt idx="3">
                  <c:v>532</c:v>
                </c:pt>
                <c:pt idx="4">
                  <c:v>499</c:v>
                </c:pt>
                <c:pt idx="5">
                  <c:v>791</c:v>
                </c:pt>
                <c:pt idx="6">
                  <c:v>893</c:v>
                </c:pt>
                <c:pt idx="7">
                  <c:v>1605</c:v>
                </c:pt>
                <c:pt idx="8">
                  <c:v>2113</c:v>
                </c:pt>
                <c:pt idx="9">
                  <c:v>3200</c:v>
                </c:pt>
              </c:numCache>
            </c:numRef>
          </c:yVal>
          <c:smooth val="0"/>
          <c:extLst>
            <c:ext xmlns:c16="http://schemas.microsoft.com/office/drawing/2014/chart" uri="{C3380CC4-5D6E-409C-BE32-E72D297353CC}">
              <c16:uniqueId val="{00000004-C6A5-44FE-A805-283A7C48DF6B}"/>
            </c:ext>
          </c:extLst>
        </c:ser>
        <c:ser>
          <c:idx val="5"/>
          <c:order val="5"/>
          <c:tx>
            <c:strRef>
              <c:f>Sheet1!$I$6</c:f>
              <c:strCache>
                <c:ptCount val="1"/>
                <c:pt idx="0">
                  <c:v>Mouse 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Sheet1!$C$7:$C$32</c:f>
              <c:numCache>
                <c:formatCode>General</c:formatCode>
                <c:ptCount val="26"/>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numCache>
            </c:numRef>
          </c:xVal>
          <c:yVal>
            <c:numRef>
              <c:f>Sheet1!$I$7:$I$32</c:f>
              <c:numCache>
                <c:formatCode>General</c:formatCode>
                <c:ptCount val="26"/>
                <c:pt idx="0">
                  <c:v>127</c:v>
                </c:pt>
                <c:pt idx="1">
                  <c:v>169</c:v>
                </c:pt>
                <c:pt idx="2">
                  <c:v>307</c:v>
                </c:pt>
                <c:pt idx="3">
                  <c:v>232</c:v>
                </c:pt>
                <c:pt idx="4">
                  <c:v>278</c:v>
                </c:pt>
                <c:pt idx="5">
                  <c:v>429</c:v>
                </c:pt>
                <c:pt idx="6">
                  <c:v>947</c:v>
                </c:pt>
                <c:pt idx="7">
                  <c:v>1424</c:v>
                </c:pt>
                <c:pt idx="8">
                  <c:v>2013</c:v>
                </c:pt>
                <c:pt idx="9">
                  <c:v>2686</c:v>
                </c:pt>
                <c:pt idx="10">
                  <c:v>2831</c:v>
                </c:pt>
                <c:pt idx="11">
                  <c:v>4369</c:v>
                </c:pt>
              </c:numCache>
            </c:numRef>
          </c:yVal>
          <c:smooth val="0"/>
          <c:extLst>
            <c:ext xmlns:c16="http://schemas.microsoft.com/office/drawing/2014/chart" uri="{C3380CC4-5D6E-409C-BE32-E72D297353CC}">
              <c16:uniqueId val="{00000005-C6A5-44FE-A805-283A7C48DF6B}"/>
            </c:ext>
          </c:extLst>
        </c:ser>
        <c:dLbls>
          <c:showLegendKey val="0"/>
          <c:showVal val="0"/>
          <c:showCatName val="0"/>
          <c:showSerName val="0"/>
          <c:showPercent val="0"/>
          <c:showBubbleSize val="0"/>
        </c:dLbls>
        <c:axId val="229085216"/>
        <c:axId val="229093448"/>
      </c:scatterChart>
      <c:valAx>
        <c:axId val="229085216"/>
        <c:scaling>
          <c:orientation val="minMax"/>
          <c:max val="75"/>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latin typeface="Arial" panose="020B0604020202020204" pitchFamily="34" charset="0"/>
                    <a:cs typeface="Arial" panose="020B0604020202020204" pitchFamily="34" charset="0"/>
                  </a:rPr>
                  <a:t>Days</a:t>
                </a:r>
                <a:r>
                  <a:rPr lang="en-US" b="1" baseline="0" dirty="0">
                    <a:solidFill>
                      <a:schemeClr val="tx1"/>
                    </a:solidFill>
                    <a:latin typeface="Arial" panose="020B0604020202020204" pitchFamily="34" charset="0"/>
                    <a:cs typeface="Arial" panose="020B0604020202020204" pitchFamily="34" charset="0"/>
                  </a:rPr>
                  <a:t> After Tumor Cell Implant</a:t>
                </a:r>
                <a:endParaRPr lang="en-US"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93448"/>
        <c:crosses val="autoZero"/>
        <c:crossBetween val="midCat"/>
        <c:majorUnit val="7"/>
        <c:minorUnit val="1"/>
      </c:valAx>
      <c:valAx>
        <c:axId val="229093448"/>
        <c:scaling>
          <c:orientation val="minMax"/>
          <c:max val="4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latin typeface="Arial" panose="020B0604020202020204" pitchFamily="34" charset="0"/>
                    <a:cs typeface="Arial" panose="020B0604020202020204" pitchFamily="34" charset="0"/>
                  </a:rPr>
                  <a:t>Tumor</a:t>
                </a:r>
                <a:r>
                  <a:rPr lang="en-US" b="1" baseline="0" dirty="0">
                    <a:solidFill>
                      <a:schemeClr val="tx1"/>
                    </a:solidFill>
                    <a:latin typeface="Arial" panose="020B0604020202020204" pitchFamily="34" charset="0"/>
                    <a:cs typeface="Arial" panose="020B0604020202020204" pitchFamily="34" charset="0"/>
                  </a:rPr>
                  <a:t> Volume (mm</a:t>
                </a:r>
                <a:r>
                  <a:rPr lang="en-US" b="1" baseline="30000" dirty="0">
                    <a:solidFill>
                      <a:schemeClr val="tx1"/>
                    </a:solidFill>
                    <a:latin typeface="Arial" panose="020B0604020202020204" pitchFamily="34" charset="0"/>
                    <a:cs typeface="Arial" panose="020B0604020202020204" pitchFamily="34" charset="0"/>
                  </a:rPr>
                  <a:t>3</a:t>
                </a:r>
                <a:r>
                  <a:rPr lang="en-US" b="1" baseline="0" dirty="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c:rich>
          </c:tx>
          <c:layout>
            <c:manualLayout>
              <c:xMode val="edge"/>
              <c:yMode val="edge"/>
              <c:x val="2.0251798423485196E-2"/>
              <c:y val="0.2084299390007959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85216"/>
        <c:crosses val="autoZero"/>
        <c:crossBetween val="midCat"/>
        <c:majorUnit val="1000"/>
      </c:valAx>
      <c:spPr>
        <a:noFill/>
        <a:ln>
          <a:noFill/>
        </a:ln>
        <a:effectLst/>
      </c:spPr>
    </c:plotArea>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Sheet1!$D$6</c:f>
              <c:strCache>
                <c:ptCount val="1"/>
                <c:pt idx="0">
                  <c:v>Mouse 1</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Sheet1!$C$7:$C$14</c:f>
              <c:numCache>
                <c:formatCode>General</c:formatCode>
                <c:ptCount val="8"/>
                <c:pt idx="0">
                  <c:v>0</c:v>
                </c:pt>
                <c:pt idx="1">
                  <c:v>4</c:v>
                </c:pt>
                <c:pt idx="2">
                  <c:v>7</c:v>
                </c:pt>
                <c:pt idx="3">
                  <c:v>11</c:v>
                </c:pt>
                <c:pt idx="4">
                  <c:v>14</c:v>
                </c:pt>
                <c:pt idx="5">
                  <c:v>18</c:v>
                </c:pt>
                <c:pt idx="6">
                  <c:v>21</c:v>
                </c:pt>
                <c:pt idx="7">
                  <c:v>25</c:v>
                </c:pt>
              </c:numCache>
            </c:numRef>
          </c:xVal>
          <c:yVal>
            <c:numRef>
              <c:f>Sheet1!$D$7:$D$14</c:f>
              <c:numCache>
                <c:formatCode>General</c:formatCode>
                <c:ptCount val="8"/>
                <c:pt idx="0">
                  <c:v>0</c:v>
                </c:pt>
                <c:pt idx="1">
                  <c:v>0</c:v>
                </c:pt>
                <c:pt idx="2">
                  <c:v>41</c:v>
                </c:pt>
                <c:pt idx="3">
                  <c:v>217</c:v>
                </c:pt>
                <c:pt idx="4">
                  <c:v>445</c:v>
                </c:pt>
                <c:pt idx="5">
                  <c:v>2548</c:v>
                </c:pt>
                <c:pt idx="6">
                  <c:v>2497</c:v>
                </c:pt>
                <c:pt idx="7">
                  <c:v>4784</c:v>
                </c:pt>
              </c:numCache>
            </c:numRef>
          </c:yVal>
          <c:smooth val="0"/>
          <c:extLst>
            <c:ext xmlns:c16="http://schemas.microsoft.com/office/drawing/2014/chart" uri="{C3380CC4-5D6E-409C-BE32-E72D297353CC}">
              <c16:uniqueId val="{00000000-0E97-5142-A857-6E215DC00BF1}"/>
            </c:ext>
          </c:extLst>
        </c:ser>
        <c:ser>
          <c:idx val="1"/>
          <c:order val="1"/>
          <c:tx>
            <c:strRef>
              <c:f>Sheet1!$E$6</c:f>
              <c:strCache>
                <c:ptCount val="1"/>
                <c:pt idx="0">
                  <c:v>Mouse 2</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Sheet1!$C$7:$C$14</c:f>
              <c:numCache>
                <c:formatCode>General</c:formatCode>
                <c:ptCount val="8"/>
                <c:pt idx="0">
                  <c:v>0</c:v>
                </c:pt>
                <c:pt idx="1">
                  <c:v>4</c:v>
                </c:pt>
                <c:pt idx="2">
                  <c:v>7</c:v>
                </c:pt>
                <c:pt idx="3">
                  <c:v>11</c:v>
                </c:pt>
                <c:pt idx="4">
                  <c:v>14</c:v>
                </c:pt>
                <c:pt idx="5">
                  <c:v>18</c:v>
                </c:pt>
                <c:pt idx="6">
                  <c:v>21</c:v>
                </c:pt>
                <c:pt idx="7">
                  <c:v>25</c:v>
                </c:pt>
              </c:numCache>
            </c:numRef>
          </c:xVal>
          <c:yVal>
            <c:numRef>
              <c:f>Sheet1!$E$7:$E$14</c:f>
              <c:numCache>
                <c:formatCode>General</c:formatCode>
                <c:ptCount val="8"/>
                <c:pt idx="0">
                  <c:v>0</c:v>
                </c:pt>
                <c:pt idx="1">
                  <c:v>0</c:v>
                </c:pt>
                <c:pt idx="2">
                  <c:v>29</c:v>
                </c:pt>
                <c:pt idx="3">
                  <c:v>244</c:v>
                </c:pt>
                <c:pt idx="4">
                  <c:v>435</c:v>
                </c:pt>
                <c:pt idx="5">
                  <c:v>1186</c:v>
                </c:pt>
                <c:pt idx="6">
                  <c:v>1787</c:v>
                </c:pt>
                <c:pt idx="7">
                  <c:v>6634</c:v>
                </c:pt>
              </c:numCache>
            </c:numRef>
          </c:yVal>
          <c:smooth val="0"/>
          <c:extLst>
            <c:ext xmlns:c16="http://schemas.microsoft.com/office/drawing/2014/chart" uri="{C3380CC4-5D6E-409C-BE32-E72D297353CC}">
              <c16:uniqueId val="{00000001-0E97-5142-A857-6E215DC00BF1}"/>
            </c:ext>
          </c:extLst>
        </c:ser>
        <c:ser>
          <c:idx val="2"/>
          <c:order val="2"/>
          <c:tx>
            <c:strRef>
              <c:f>Sheet1!$F$6</c:f>
              <c:strCache>
                <c:ptCount val="1"/>
                <c:pt idx="0">
                  <c:v>Mouse 3</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Sheet1!$C$7:$C$14</c:f>
              <c:numCache>
                <c:formatCode>General</c:formatCode>
                <c:ptCount val="8"/>
                <c:pt idx="0">
                  <c:v>0</c:v>
                </c:pt>
                <c:pt idx="1">
                  <c:v>4</c:v>
                </c:pt>
                <c:pt idx="2">
                  <c:v>7</c:v>
                </c:pt>
                <c:pt idx="3">
                  <c:v>11</c:v>
                </c:pt>
                <c:pt idx="4">
                  <c:v>14</c:v>
                </c:pt>
                <c:pt idx="5">
                  <c:v>18</c:v>
                </c:pt>
                <c:pt idx="6">
                  <c:v>21</c:v>
                </c:pt>
                <c:pt idx="7">
                  <c:v>25</c:v>
                </c:pt>
              </c:numCache>
            </c:numRef>
          </c:xVal>
          <c:yVal>
            <c:numRef>
              <c:f>Sheet1!$F$7:$F$14</c:f>
              <c:numCache>
                <c:formatCode>General</c:formatCode>
                <c:ptCount val="8"/>
                <c:pt idx="0">
                  <c:v>0</c:v>
                </c:pt>
                <c:pt idx="1">
                  <c:v>0</c:v>
                </c:pt>
                <c:pt idx="2">
                  <c:v>67</c:v>
                </c:pt>
                <c:pt idx="3">
                  <c:v>213</c:v>
                </c:pt>
                <c:pt idx="4">
                  <c:v>333</c:v>
                </c:pt>
                <c:pt idx="5">
                  <c:v>965</c:v>
                </c:pt>
                <c:pt idx="6">
                  <c:v>1028</c:v>
                </c:pt>
                <c:pt idx="7">
                  <c:v>3366</c:v>
                </c:pt>
              </c:numCache>
            </c:numRef>
          </c:yVal>
          <c:smooth val="0"/>
          <c:extLst>
            <c:ext xmlns:c16="http://schemas.microsoft.com/office/drawing/2014/chart" uri="{C3380CC4-5D6E-409C-BE32-E72D297353CC}">
              <c16:uniqueId val="{00000002-0E97-5142-A857-6E215DC00BF1}"/>
            </c:ext>
          </c:extLst>
        </c:ser>
        <c:ser>
          <c:idx val="3"/>
          <c:order val="3"/>
          <c:tx>
            <c:strRef>
              <c:f>Sheet1!$G$6</c:f>
              <c:strCache>
                <c:ptCount val="1"/>
                <c:pt idx="0">
                  <c:v>Mouse 4</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Sheet1!$C$7:$C$14</c:f>
              <c:numCache>
                <c:formatCode>General</c:formatCode>
                <c:ptCount val="8"/>
                <c:pt idx="0">
                  <c:v>0</c:v>
                </c:pt>
                <c:pt idx="1">
                  <c:v>4</c:v>
                </c:pt>
                <c:pt idx="2">
                  <c:v>7</c:v>
                </c:pt>
                <c:pt idx="3">
                  <c:v>11</c:v>
                </c:pt>
                <c:pt idx="4">
                  <c:v>14</c:v>
                </c:pt>
                <c:pt idx="5">
                  <c:v>18</c:v>
                </c:pt>
                <c:pt idx="6">
                  <c:v>21</c:v>
                </c:pt>
                <c:pt idx="7">
                  <c:v>25</c:v>
                </c:pt>
              </c:numCache>
            </c:numRef>
          </c:xVal>
          <c:yVal>
            <c:numRef>
              <c:f>Sheet1!$G$7:$G$14</c:f>
              <c:numCache>
                <c:formatCode>General</c:formatCode>
                <c:ptCount val="8"/>
                <c:pt idx="0">
                  <c:v>0</c:v>
                </c:pt>
                <c:pt idx="1">
                  <c:v>0</c:v>
                </c:pt>
                <c:pt idx="2">
                  <c:v>0</c:v>
                </c:pt>
                <c:pt idx="3">
                  <c:v>235</c:v>
                </c:pt>
                <c:pt idx="4">
                  <c:v>426</c:v>
                </c:pt>
                <c:pt idx="5">
                  <c:v>1879</c:v>
                </c:pt>
                <c:pt idx="6">
                  <c:v>2307</c:v>
                </c:pt>
                <c:pt idx="7">
                  <c:v>6598</c:v>
                </c:pt>
              </c:numCache>
            </c:numRef>
          </c:yVal>
          <c:smooth val="0"/>
          <c:extLst>
            <c:ext xmlns:c16="http://schemas.microsoft.com/office/drawing/2014/chart" uri="{C3380CC4-5D6E-409C-BE32-E72D297353CC}">
              <c16:uniqueId val="{00000003-0E97-5142-A857-6E215DC00BF1}"/>
            </c:ext>
          </c:extLst>
        </c:ser>
        <c:ser>
          <c:idx val="4"/>
          <c:order val="4"/>
          <c:tx>
            <c:strRef>
              <c:f>Sheet1!$H$6</c:f>
              <c:strCache>
                <c:ptCount val="1"/>
                <c:pt idx="0">
                  <c:v>Mouse 5</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Sheet1!$C$7:$C$14</c:f>
              <c:numCache>
                <c:formatCode>General</c:formatCode>
                <c:ptCount val="8"/>
                <c:pt idx="0">
                  <c:v>0</c:v>
                </c:pt>
                <c:pt idx="1">
                  <c:v>4</c:v>
                </c:pt>
                <c:pt idx="2">
                  <c:v>7</c:v>
                </c:pt>
                <c:pt idx="3">
                  <c:v>11</c:v>
                </c:pt>
                <c:pt idx="4">
                  <c:v>14</c:v>
                </c:pt>
                <c:pt idx="5">
                  <c:v>18</c:v>
                </c:pt>
                <c:pt idx="6">
                  <c:v>21</c:v>
                </c:pt>
                <c:pt idx="7">
                  <c:v>25</c:v>
                </c:pt>
              </c:numCache>
            </c:numRef>
          </c:xVal>
          <c:yVal>
            <c:numRef>
              <c:f>Sheet1!$H$7:$H$14</c:f>
              <c:numCache>
                <c:formatCode>General</c:formatCode>
                <c:ptCount val="8"/>
                <c:pt idx="0">
                  <c:v>0</c:v>
                </c:pt>
                <c:pt idx="1">
                  <c:v>0</c:v>
                </c:pt>
                <c:pt idx="2">
                  <c:v>0</c:v>
                </c:pt>
                <c:pt idx="3">
                  <c:v>252</c:v>
                </c:pt>
                <c:pt idx="4">
                  <c:v>525</c:v>
                </c:pt>
                <c:pt idx="5">
                  <c:v>1456</c:v>
                </c:pt>
                <c:pt idx="6">
                  <c:v>1700</c:v>
                </c:pt>
                <c:pt idx="7">
                  <c:v>6011</c:v>
                </c:pt>
              </c:numCache>
            </c:numRef>
          </c:yVal>
          <c:smooth val="0"/>
          <c:extLst>
            <c:ext xmlns:c16="http://schemas.microsoft.com/office/drawing/2014/chart" uri="{C3380CC4-5D6E-409C-BE32-E72D297353CC}">
              <c16:uniqueId val="{00000004-0E97-5142-A857-6E215DC00BF1}"/>
            </c:ext>
          </c:extLst>
        </c:ser>
        <c:dLbls>
          <c:showLegendKey val="0"/>
          <c:showVal val="0"/>
          <c:showCatName val="0"/>
          <c:showSerName val="0"/>
          <c:showPercent val="0"/>
          <c:showBubbleSize val="0"/>
        </c:dLbls>
        <c:axId val="-1959161416"/>
        <c:axId val="-1959688808"/>
      </c:scatterChart>
      <c:valAx>
        <c:axId val="-1959161416"/>
        <c:scaling>
          <c:orientation val="minMax"/>
          <c:max val="49"/>
          <c:min val="0"/>
        </c:scaling>
        <c:delete val="0"/>
        <c:axPos val="b"/>
        <c:title>
          <c:tx>
            <c:rich>
              <a:bodyPr rot="0" spcFirstLastPara="1" vertOverflow="ellipsis" vert="horz" wrap="square" anchor="ctr" anchorCtr="1"/>
              <a:lstStyle/>
              <a:p>
                <a:pPr>
                  <a:defRPr sz="1000" b="0" i="0" u="none" strike="noStrike" kern="1200" baseline="0">
                    <a:solidFill>
                      <a:srgbClr val="0D4390"/>
                    </a:solidFill>
                    <a:latin typeface="Calibri"/>
                    <a:ea typeface="+mn-ea"/>
                    <a:cs typeface="Calibri"/>
                  </a:defRPr>
                </a:pPr>
                <a:r>
                  <a:rPr lang="en-US" b="1" dirty="0">
                    <a:solidFill>
                      <a:srgbClr val="0D4390"/>
                    </a:solidFill>
                    <a:latin typeface="Calibri"/>
                    <a:cs typeface="Calibri"/>
                  </a:rPr>
                  <a:t>Days</a:t>
                </a:r>
                <a:r>
                  <a:rPr lang="en-US" b="1" baseline="0" dirty="0">
                    <a:solidFill>
                      <a:srgbClr val="0D4390"/>
                    </a:solidFill>
                    <a:latin typeface="Calibri"/>
                    <a:cs typeface="Calibri"/>
                  </a:rPr>
                  <a:t> After Tumor Cell Implant</a:t>
                </a:r>
                <a:endParaRPr lang="en-US" b="1" dirty="0">
                  <a:solidFill>
                    <a:srgbClr val="0D4390"/>
                  </a:solidFill>
                  <a:latin typeface="Calibri"/>
                  <a:cs typeface="Calibri"/>
                </a:endParaRP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libri"/>
                <a:ea typeface="+mn-ea"/>
                <a:cs typeface="Calibri"/>
              </a:defRPr>
            </a:pPr>
            <a:endParaRPr lang="en-IL"/>
          </a:p>
        </c:txPr>
        <c:crossAx val="-1959688808"/>
        <c:crosses val="autoZero"/>
        <c:crossBetween val="midCat"/>
        <c:majorUnit val="7"/>
        <c:minorUnit val="1"/>
      </c:valAx>
      <c:valAx>
        <c:axId val="-1959688808"/>
        <c:scaling>
          <c:orientation val="minMax"/>
          <c:max val="7000"/>
        </c:scaling>
        <c:delete val="0"/>
        <c:axPos val="l"/>
        <c:title>
          <c:tx>
            <c:rich>
              <a:bodyPr rot="-5400000" spcFirstLastPara="1" vertOverflow="ellipsis" vert="horz" wrap="square" anchor="ctr" anchorCtr="1"/>
              <a:lstStyle/>
              <a:p>
                <a:pPr>
                  <a:defRPr sz="1000" b="0" i="0" u="none" strike="noStrike" kern="1200" baseline="0">
                    <a:solidFill>
                      <a:srgbClr val="0D4390"/>
                    </a:solidFill>
                    <a:latin typeface="Calibri"/>
                    <a:ea typeface="+mn-ea"/>
                    <a:cs typeface="Calibri"/>
                  </a:defRPr>
                </a:pPr>
                <a:r>
                  <a:rPr lang="en-US" b="1" dirty="0">
                    <a:solidFill>
                      <a:srgbClr val="0D4390"/>
                    </a:solidFill>
                    <a:latin typeface="Calibri"/>
                    <a:cs typeface="Calibri"/>
                  </a:rPr>
                  <a:t>Tumor</a:t>
                </a:r>
                <a:r>
                  <a:rPr lang="en-US" b="1" baseline="0" dirty="0">
                    <a:solidFill>
                      <a:srgbClr val="0D4390"/>
                    </a:solidFill>
                    <a:latin typeface="Calibri"/>
                    <a:cs typeface="Calibri"/>
                  </a:rPr>
                  <a:t> Volume (mm</a:t>
                </a:r>
                <a:r>
                  <a:rPr lang="en-US" b="1" baseline="30000" dirty="0">
                    <a:solidFill>
                      <a:srgbClr val="0D4390"/>
                    </a:solidFill>
                    <a:latin typeface="Calibri"/>
                    <a:cs typeface="Calibri"/>
                  </a:rPr>
                  <a:t>3</a:t>
                </a:r>
                <a:r>
                  <a:rPr lang="en-US" b="1" baseline="0" dirty="0">
                    <a:solidFill>
                      <a:srgbClr val="0D4390"/>
                    </a:solidFill>
                    <a:latin typeface="Calibri"/>
                    <a:cs typeface="Calibri"/>
                  </a:rPr>
                  <a:t>)</a:t>
                </a:r>
                <a:endParaRPr lang="en-US" b="1" dirty="0">
                  <a:solidFill>
                    <a:srgbClr val="0D4390"/>
                  </a:solidFill>
                  <a:latin typeface="Calibri"/>
                  <a:cs typeface="Calibri"/>
                </a:endParaRPr>
              </a:p>
            </c:rich>
          </c:tx>
          <c:layout>
            <c:manualLayout>
              <c:xMode val="edge"/>
              <c:yMode val="edge"/>
              <c:x val="2.4302158500000001E-2"/>
              <c:y val="0.27783817100000002"/>
            </c:manualLayout>
          </c:layout>
          <c:overlay val="0"/>
          <c:spPr>
            <a:noFill/>
            <a:ln>
              <a:noFill/>
            </a:ln>
            <a:effectLst/>
          </c:sp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libri"/>
                <a:ea typeface="+mn-ea"/>
                <a:cs typeface="Calibri"/>
              </a:defRPr>
            </a:pPr>
            <a:endParaRPr lang="en-IL"/>
          </a:p>
        </c:txPr>
        <c:crossAx val="-1959161416"/>
        <c:crosses val="autoZero"/>
        <c:crossBetween val="midCat"/>
        <c:majorUnit val="1000"/>
      </c:valAx>
      <c:spPr>
        <a:noFill/>
        <a:ln>
          <a:noFill/>
        </a:ln>
        <a:effectLst/>
      </c:spPr>
    </c:plotArea>
    <c:plotVisOnly val="1"/>
    <c:dispBlanksAs val="gap"/>
    <c:showDLblsOverMax val="0"/>
  </c:chart>
  <c:spPr>
    <a:noFill/>
    <a:ln>
      <a:noFill/>
    </a:ln>
    <a:effectLst/>
  </c:spPr>
  <c:txPr>
    <a:bodyPr/>
    <a:lstStyle/>
    <a:p>
      <a:pPr>
        <a:defRPr/>
      </a:pPr>
      <a:endParaRPr lang="en-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64155751717476"/>
          <c:y val="3.7499891001996841E-2"/>
          <c:w val="0.8149360037622414"/>
          <c:h val="0.7936002912426644"/>
        </c:manualLayout>
      </c:layout>
      <c:scatterChart>
        <c:scatterStyle val="lineMarker"/>
        <c:varyColors val="0"/>
        <c:ser>
          <c:idx val="0"/>
          <c:order val="0"/>
          <c:tx>
            <c:strRef>
              <c:f>Sheet1!$D$5</c:f>
              <c:strCache>
                <c:ptCount val="1"/>
                <c:pt idx="0">
                  <c:v>Control</c:v>
                </c:pt>
              </c:strCache>
            </c:strRef>
          </c:tx>
          <c:marker>
            <c:symbol val="circle"/>
            <c:size val="8"/>
            <c:spPr>
              <a:noFill/>
            </c:spPr>
          </c:marker>
          <c:errBars>
            <c:errDir val="y"/>
            <c:errBarType val="both"/>
            <c:errValType val="cust"/>
            <c:noEndCap val="0"/>
            <c:plus>
              <c:numRef>
                <c:f>Sheet1!$C$55:$C$70</c:f>
                <c:numCache>
                  <c:formatCode>General</c:formatCode>
                  <c:ptCount val="16"/>
                  <c:pt idx="0">
                    <c:v>0</c:v>
                  </c:pt>
                  <c:pt idx="1">
                    <c:v>31</c:v>
                  </c:pt>
                  <c:pt idx="2">
                    <c:v>77</c:v>
                  </c:pt>
                  <c:pt idx="3">
                    <c:v>129</c:v>
                  </c:pt>
                  <c:pt idx="4">
                    <c:v>345</c:v>
                  </c:pt>
                  <c:pt idx="5">
                    <c:v>215</c:v>
                  </c:pt>
                </c:numCache>
              </c:numRef>
            </c:plus>
            <c:minus>
              <c:numRef>
                <c:f>Sheet1!$C$55:$C$70</c:f>
                <c:numCache>
                  <c:formatCode>General</c:formatCode>
                  <c:ptCount val="16"/>
                  <c:pt idx="0">
                    <c:v>0</c:v>
                  </c:pt>
                  <c:pt idx="1">
                    <c:v>31</c:v>
                  </c:pt>
                  <c:pt idx="2">
                    <c:v>77</c:v>
                  </c:pt>
                  <c:pt idx="3">
                    <c:v>129</c:v>
                  </c:pt>
                  <c:pt idx="4">
                    <c:v>345</c:v>
                  </c:pt>
                  <c:pt idx="5">
                    <c:v>215</c:v>
                  </c:pt>
                </c:numCache>
              </c:numRef>
            </c:minus>
          </c:errBars>
          <c:xVal>
            <c:numRef>
              <c:f>Sheet1!$C$6:$C$23</c:f>
              <c:numCache>
                <c:formatCode>General</c:formatCode>
                <c:ptCount val="18"/>
                <c:pt idx="0">
                  <c:v>0</c:v>
                </c:pt>
                <c:pt idx="1">
                  <c:v>12</c:v>
                </c:pt>
                <c:pt idx="2">
                  <c:v>15</c:v>
                </c:pt>
                <c:pt idx="3">
                  <c:v>19</c:v>
                </c:pt>
                <c:pt idx="4">
                  <c:v>22</c:v>
                </c:pt>
                <c:pt idx="5">
                  <c:v>26</c:v>
                </c:pt>
                <c:pt idx="6">
                  <c:v>29</c:v>
                </c:pt>
                <c:pt idx="7">
                  <c:v>33</c:v>
                </c:pt>
                <c:pt idx="8">
                  <c:v>36</c:v>
                </c:pt>
                <c:pt idx="9">
                  <c:v>39</c:v>
                </c:pt>
                <c:pt idx="10">
                  <c:v>43</c:v>
                </c:pt>
                <c:pt idx="11">
                  <c:v>47</c:v>
                </c:pt>
                <c:pt idx="12">
                  <c:v>50</c:v>
                </c:pt>
                <c:pt idx="13">
                  <c:v>54</c:v>
                </c:pt>
                <c:pt idx="14">
                  <c:v>57</c:v>
                </c:pt>
                <c:pt idx="15">
                  <c:v>61</c:v>
                </c:pt>
                <c:pt idx="16">
                  <c:v>64</c:v>
                </c:pt>
                <c:pt idx="17">
                  <c:v>68</c:v>
                </c:pt>
              </c:numCache>
            </c:numRef>
          </c:xVal>
          <c:yVal>
            <c:numRef>
              <c:f>Sheet1!$D$6:$D$23</c:f>
              <c:numCache>
                <c:formatCode>General</c:formatCode>
                <c:ptCount val="18"/>
                <c:pt idx="0">
                  <c:v>0</c:v>
                </c:pt>
                <c:pt idx="1">
                  <c:v>173</c:v>
                </c:pt>
                <c:pt idx="2">
                  <c:v>499</c:v>
                </c:pt>
                <c:pt idx="3">
                  <c:v>1821</c:v>
                </c:pt>
                <c:pt idx="4">
                  <c:v>3274</c:v>
                </c:pt>
                <c:pt idx="5">
                  <c:v>3685</c:v>
                </c:pt>
              </c:numCache>
            </c:numRef>
          </c:yVal>
          <c:smooth val="0"/>
          <c:extLst>
            <c:ext xmlns:c16="http://schemas.microsoft.com/office/drawing/2014/chart" uri="{C3380CC4-5D6E-409C-BE32-E72D297353CC}">
              <c16:uniqueId val="{00000000-318C-45CC-A122-719A9FC9DB9C}"/>
            </c:ext>
          </c:extLst>
        </c:ser>
        <c:ser>
          <c:idx val="1"/>
          <c:order val="1"/>
          <c:tx>
            <c:strRef>
              <c:f>Sheet1!$E$5</c:f>
              <c:strCache>
                <c:ptCount val="1"/>
                <c:pt idx="0">
                  <c:v>LDC (20 mg/kg)</c:v>
                </c:pt>
              </c:strCache>
            </c:strRef>
          </c:tx>
          <c:errBars>
            <c:errDir val="y"/>
            <c:errBarType val="both"/>
            <c:errValType val="cust"/>
            <c:noEndCap val="0"/>
            <c:plus>
              <c:numRef>
                <c:f>Sheet1!$D$55:$D$74</c:f>
                <c:numCache>
                  <c:formatCode>General</c:formatCode>
                  <c:ptCount val="20"/>
                  <c:pt idx="0">
                    <c:v>0</c:v>
                  </c:pt>
                  <c:pt idx="1">
                    <c:v>21</c:v>
                  </c:pt>
                  <c:pt idx="2">
                    <c:v>52</c:v>
                  </c:pt>
                  <c:pt idx="3">
                    <c:v>63</c:v>
                  </c:pt>
                  <c:pt idx="4">
                    <c:v>59</c:v>
                  </c:pt>
                  <c:pt idx="5">
                    <c:v>48</c:v>
                  </c:pt>
                  <c:pt idx="6">
                    <c:v>129</c:v>
                  </c:pt>
                  <c:pt idx="7">
                    <c:v>67</c:v>
                  </c:pt>
                  <c:pt idx="8">
                    <c:v>93</c:v>
                  </c:pt>
                  <c:pt idx="9">
                    <c:v>245</c:v>
                  </c:pt>
                  <c:pt idx="10">
                    <c:v>589</c:v>
                  </c:pt>
                </c:numCache>
              </c:numRef>
            </c:plus>
            <c:minus>
              <c:numRef>
                <c:f>Sheet1!$D$55:$D$73</c:f>
                <c:numCache>
                  <c:formatCode>General</c:formatCode>
                  <c:ptCount val="19"/>
                  <c:pt idx="0">
                    <c:v>0</c:v>
                  </c:pt>
                  <c:pt idx="1">
                    <c:v>21</c:v>
                  </c:pt>
                  <c:pt idx="2">
                    <c:v>52</c:v>
                  </c:pt>
                  <c:pt idx="3">
                    <c:v>63</c:v>
                  </c:pt>
                  <c:pt idx="4">
                    <c:v>59</c:v>
                  </c:pt>
                  <c:pt idx="5">
                    <c:v>48</c:v>
                  </c:pt>
                  <c:pt idx="6">
                    <c:v>129</c:v>
                  </c:pt>
                  <c:pt idx="7">
                    <c:v>67</c:v>
                  </c:pt>
                  <c:pt idx="8">
                    <c:v>93</c:v>
                  </c:pt>
                  <c:pt idx="9">
                    <c:v>245</c:v>
                  </c:pt>
                  <c:pt idx="10">
                    <c:v>589</c:v>
                  </c:pt>
                </c:numCache>
              </c:numRef>
            </c:minus>
          </c:errBars>
          <c:xVal>
            <c:numRef>
              <c:f>Sheet1!$C$6:$C$23</c:f>
              <c:numCache>
                <c:formatCode>General</c:formatCode>
                <c:ptCount val="18"/>
                <c:pt idx="0">
                  <c:v>0</c:v>
                </c:pt>
                <c:pt idx="1">
                  <c:v>12</c:v>
                </c:pt>
                <c:pt idx="2">
                  <c:v>15</c:v>
                </c:pt>
                <c:pt idx="3">
                  <c:v>19</c:v>
                </c:pt>
                <c:pt idx="4">
                  <c:v>22</c:v>
                </c:pt>
                <c:pt idx="5">
                  <c:v>26</c:v>
                </c:pt>
                <c:pt idx="6">
                  <c:v>29</c:v>
                </c:pt>
                <c:pt idx="7">
                  <c:v>33</c:v>
                </c:pt>
                <c:pt idx="8">
                  <c:v>36</c:v>
                </c:pt>
                <c:pt idx="9">
                  <c:v>39</c:v>
                </c:pt>
                <c:pt idx="10">
                  <c:v>43</c:v>
                </c:pt>
                <c:pt idx="11">
                  <c:v>47</c:v>
                </c:pt>
                <c:pt idx="12">
                  <c:v>50</c:v>
                </c:pt>
                <c:pt idx="13">
                  <c:v>54</c:v>
                </c:pt>
                <c:pt idx="14">
                  <c:v>57</c:v>
                </c:pt>
                <c:pt idx="15">
                  <c:v>61</c:v>
                </c:pt>
                <c:pt idx="16">
                  <c:v>64</c:v>
                </c:pt>
                <c:pt idx="17">
                  <c:v>68</c:v>
                </c:pt>
              </c:numCache>
            </c:numRef>
          </c:xVal>
          <c:yVal>
            <c:numRef>
              <c:f>Sheet1!$E$6:$E$23</c:f>
              <c:numCache>
                <c:formatCode>General</c:formatCode>
                <c:ptCount val="18"/>
                <c:pt idx="0">
                  <c:v>0</c:v>
                </c:pt>
                <c:pt idx="1">
                  <c:v>174</c:v>
                </c:pt>
                <c:pt idx="2">
                  <c:v>267</c:v>
                </c:pt>
                <c:pt idx="3">
                  <c:v>360</c:v>
                </c:pt>
                <c:pt idx="4">
                  <c:v>460</c:v>
                </c:pt>
                <c:pt idx="5">
                  <c:v>290</c:v>
                </c:pt>
                <c:pt idx="6">
                  <c:v>499</c:v>
                </c:pt>
                <c:pt idx="7">
                  <c:v>538</c:v>
                </c:pt>
                <c:pt idx="8">
                  <c:v>893</c:v>
                </c:pt>
                <c:pt idx="9">
                  <c:v>1923</c:v>
                </c:pt>
                <c:pt idx="10">
                  <c:v>3466</c:v>
                </c:pt>
              </c:numCache>
            </c:numRef>
          </c:yVal>
          <c:smooth val="0"/>
          <c:extLst>
            <c:ext xmlns:c16="http://schemas.microsoft.com/office/drawing/2014/chart" uri="{C3380CC4-5D6E-409C-BE32-E72D297353CC}">
              <c16:uniqueId val="{00000001-318C-45CC-A122-719A9FC9DB9C}"/>
            </c:ext>
          </c:extLst>
        </c:ser>
        <c:ser>
          <c:idx val="2"/>
          <c:order val="2"/>
          <c:tx>
            <c:strRef>
              <c:f>Sheet1!$F$5</c:f>
              <c:strCache>
                <c:ptCount val="1"/>
                <c:pt idx="0">
                  <c:v>Decoy10 (2x10^8)</c:v>
                </c:pt>
              </c:strCache>
            </c:strRef>
          </c:tx>
          <c:marker>
            <c:symbol val="x"/>
            <c:size val="8"/>
          </c:marker>
          <c:errBars>
            <c:errDir val="y"/>
            <c:errBarType val="both"/>
            <c:errValType val="cust"/>
            <c:noEndCap val="0"/>
            <c:plus>
              <c:numRef>
                <c:f>Sheet1!$E$55:$E$73</c:f>
                <c:numCache>
                  <c:formatCode>General</c:formatCode>
                  <c:ptCount val="19"/>
                  <c:pt idx="0">
                    <c:v>0</c:v>
                  </c:pt>
                  <c:pt idx="1">
                    <c:v>26</c:v>
                  </c:pt>
                  <c:pt idx="2">
                    <c:v>63</c:v>
                  </c:pt>
                  <c:pt idx="3">
                    <c:v>233</c:v>
                  </c:pt>
                  <c:pt idx="4">
                    <c:v>283</c:v>
                  </c:pt>
                  <c:pt idx="5">
                    <c:v>669</c:v>
                  </c:pt>
                  <c:pt idx="6">
                    <c:v>421</c:v>
                  </c:pt>
                </c:numCache>
              </c:numRef>
            </c:plus>
            <c:minus>
              <c:numRef>
                <c:f>Sheet1!$E$55:$E$78</c:f>
                <c:numCache>
                  <c:formatCode>General</c:formatCode>
                  <c:ptCount val="24"/>
                  <c:pt idx="0">
                    <c:v>0</c:v>
                  </c:pt>
                  <c:pt idx="1">
                    <c:v>26</c:v>
                  </c:pt>
                  <c:pt idx="2">
                    <c:v>63</c:v>
                  </c:pt>
                  <c:pt idx="3">
                    <c:v>233</c:v>
                  </c:pt>
                  <c:pt idx="4">
                    <c:v>283</c:v>
                  </c:pt>
                  <c:pt idx="5">
                    <c:v>669</c:v>
                  </c:pt>
                  <c:pt idx="6">
                    <c:v>421</c:v>
                  </c:pt>
                </c:numCache>
              </c:numRef>
            </c:minus>
          </c:errBars>
          <c:xVal>
            <c:numRef>
              <c:f>Sheet1!$C$6:$C$23</c:f>
              <c:numCache>
                <c:formatCode>General</c:formatCode>
                <c:ptCount val="18"/>
                <c:pt idx="0">
                  <c:v>0</c:v>
                </c:pt>
                <c:pt idx="1">
                  <c:v>12</c:v>
                </c:pt>
                <c:pt idx="2">
                  <c:v>15</c:v>
                </c:pt>
                <c:pt idx="3">
                  <c:v>19</c:v>
                </c:pt>
                <c:pt idx="4">
                  <c:v>22</c:v>
                </c:pt>
                <c:pt idx="5">
                  <c:v>26</c:v>
                </c:pt>
                <c:pt idx="6">
                  <c:v>29</c:v>
                </c:pt>
                <c:pt idx="7">
                  <c:v>33</c:v>
                </c:pt>
                <c:pt idx="8">
                  <c:v>36</c:v>
                </c:pt>
                <c:pt idx="9">
                  <c:v>39</c:v>
                </c:pt>
                <c:pt idx="10">
                  <c:v>43</c:v>
                </c:pt>
                <c:pt idx="11">
                  <c:v>47</c:v>
                </c:pt>
                <c:pt idx="12">
                  <c:v>50</c:v>
                </c:pt>
                <c:pt idx="13">
                  <c:v>54</c:v>
                </c:pt>
                <c:pt idx="14">
                  <c:v>57</c:v>
                </c:pt>
                <c:pt idx="15">
                  <c:v>61</c:v>
                </c:pt>
                <c:pt idx="16">
                  <c:v>64</c:v>
                </c:pt>
                <c:pt idx="17">
                  <c:v>68</c:v>
                </c:pt>
              </c:numCache>
            </c:numRef>
          </c:xVal>
          <c:yVal>
            <c:numRef>
              <c:f>Sheet1!$F$6:$F$23</c:f>
              <c:numCache>
                <c:formatCode>General</c:formatCode>
                <c:ptCount val="18"/>
                <c:pt idx="0">
                  <c:v>0</c:v>
                </c:pt>
                <c:pt idx="1">
                  <c:v>174</c:v>
                </c:pt>
                <c:pt idx="2">
                  <c:v>349</c:v>
                </c:pt>
                <c:pt idx="3">
                  <c:v>1216</c:v>
                </c:pt>
                <c:pt idx="4">
                  <c:v>1922</c:v>
                </c:pt>
                <c:pt idx="5">
                  <c:v>3829</c:v>
                </c:pt>
                <c:pt idx="6">
                  <c:v>4300</c:v>
                </c:pt>
              </c:numCache>
            </c:numRef>
          </c:yVal>
          <c:smooth val="0"/>
          <c:extLst>
            <c:ext xmlns:c16="http://schemas.microsoft.com/office/drawing/2014/chart" uri="{C3380CC4-5D6E-409C-BE32-E72D297353CC}">
              <c16:uniqueId val="{00000002-318C-45CC-A122-719A9FC9DB9C}"/>
            </c:ext>
          </c:extLst>
        </c:ser>
        <c:ser>
          <c:idx val="3"/>
          <c:order val="3"/>
          <c:tx>
            <c:strRef>
              <c:f>Sheet1!$G$5</c:f>
              <c:strCache>
                <c:ptCount val="1"/>
                <c:pt idx="0">
                  <c:v>Decoy10 + LDC</c:v>
                </c:pt>
              </c:strCache>
            </c:strRef>
          </c:tx>
          <c:marker>
            <c:symbol val="circle"/>
            <c:size val="7"/>
          </c:marker>
          <c:errBars>
            <c:errDir val="y"/>
            <c:errBarType val="both"/>
            <c:errValType val="cust"/>
            <c:noEndCap val="0"/>
            <c:plus>
              <c:numRef>
                <c:f>Sheet1!$F$55:$F$72</c:f>
                <c:numCache>
                  <c:formatCode>General</c:formatCode>
                  <c:ptCount val="18"/>
                  <c:pt idx="0">
                    <c:v>0</c:v>
                  </c:pt>
                  <c:pt idx="1">
                    <c:v>19</c:v>
                  </c:pt>
                  <c:pt idx="2">
                    <c:v>16</c:v>
                  </c:pt>
                  <c:pt idx="3">
                    <c:v>43</c:v>
                  </c:pt>
                  <c:pt idx="4">
                    <c:v>47</c:v>
                  </c:pt>
                  <c:pt idx="5">
                    <c:v>44</c:v>
                  </c:pt>
                  <c:pt idx="6">
                    <c:v>61</c:v>
                  </c:pt>
                  <c:pt idx="7">
                    <c:v>49</c:v>
                  </c:pt>
                  <c:pt idx="8">
                    <c:v>61</c:v>
                  </c:pt>
                  <c:pt idx="9">
                    <c:v>188</c:v>
                  </c:pt>
                  <c:pt idx="10">
                    <c:v>259</c:v>
                  </c:pt>
                  <c:pt idx="11">
                    <c:v>478</c:v>
                  </c:pt>
                  <c:pt idx="12">
                    <c:v>737</c:v>
                  </c:pt>
                  <c:pt idx="13">
                    <c:v>970</c:v>
                  </c:pt>
                  <c:pt idx="14">
                    <c:v>951</c:v>
                  </c:pt>
                  <c:pt idx="15">
                    <c:v>881</c:v>
                  </c:pt>
                </c:numCache>
              </c:numRef>
            </c:plus>
            <c:minus>
              <c:numRef>
                <c:f>Sheet1!$F$55:$F$74</c:f>
                <c:numCache>
                  <c:formatCode>General</c:formatCode>
                  <c:ptCount val="20"/>
                  <c:pt idx="0">
                    <c:v>0</c:v>
                  </c:pt>
                  <c:pt idx="1">
                    <c:v>19</c:v>
                  </c:pt>
                  <c:pt idx="2">
                    <c:v>16</c:v>
                  </c:pt>
                  <c:pt idx="3">
                    <c:v>43</c:v>
                  </c:pt>
                  <c:pt idx="4">
                    <c:v>47</c:v>
                  </c:pt>
                  <c:pt idx="5">
                    <c:v>44</c:v>
                  </c:pt>
                  <c:pt idx="6">
                    <c:v>61</c:v>
                  </c:pt>
                  <c:pt idx="7">
                    <c:v>49</c:v>
                  </c:pt>
                  <c:pt idx="8">
                    <c:v>61</c:v>
                  </c:pt>
                  <c:pt idx="9">
                    <c:v>188</c:v>
                  </c:pt>
                  <c:pt idx="10">
                    <c:v>259</c:v>
                  </c:pt>
                  <c:pt idx="11">
                    <c:v>478</c:v>
                  </c:pt>
                  <c:pt idx="12">
                    <c:v>737</c:v>
                  </c:pt>
                  <c:pt idx="13">
                    <c:v>970</c:v>
                  </c:pt>
                  <c:pt idx="14">
                    <c:v>951</c:v>
                  </c:pt>
                  <c:pt idx="15">
                    <c:v>881</c:v>
                  </c:pt>
                </c:numCache>
              </c:numRef>
            </c:minus>
          </c:errBars>
          <c:xVal>
            <c:numRef>
              <c:f>Sheet1!$C$6:$C$23</c:f>
              <c:numCache>
                <c:formatCode>General</c:formatCode>
                <c:ptCount val="18"/>
                <c:pt idx="0">
                  <c:v>0</c:v>
                </c:pt>
                <c:pt idx="1">
                  <c:v>12</c:v>
                </c:pt>
                <c:pt idx="2">
                  <c:v>15</c:v>
                </c:pt>
                <c:pt idx="3">
                  <c:v>19</c:v>
                </c:pt>
                <c:pt idx="4">
                  <c:v>22</c:v>
                </c:pt>
                <c:pt idx="5">
                  <c:v>26</c:v>
                </c:pt>
                <c:pt idx="6">
                  <c:v>29</c:v>
                </c:pt>
                <c:pt idx="7">
                  <c:v>33</c:v>
                </c:pt>
                <c:pt idx="8">
                  <c:v>36</c:v>
                </c:pt>
                <c:pt idx="9">
                  <c:v>39</c:v>
                </c:pt>
                <c:pt idx="10">
                  <c:v>43</c:v>
                </c:pt>
                <c:pt idx="11">
                  <c:v>47</c:v>
                </c:pt>
                <c:pt idx="12">
                  <c:v>50</c:v>
                </c:pt>
                <c:pt idx="13">
                  <c:v>54</c:v>
                </c:pt>
                <c:pt idx="14">
                  <c:v>57</c:v>
                </c:pt>
                <c:pt idx="15">
                  <c:v>61</c:v>
                </c:pt>
                <c:pt idx="16">
                  <c:v>64</c:v>
                </c:pt>
                <c:pt idx="17">
                  <c:v>68</c:v>
                </c:pt>
              </c:numCache>
            </c:numRef>
          </c:xVal>
          <c:yVal>
            <c:numRef>
              <c:f>Sheet1!$G$6:$G$23</c:f>
              <c:numCache>
                <c:formatCode>General</c:formatCode>
                <c:ptCount val="18"/>
                <c:pt idx="0">
                  <c:v>0</c:v>
                </c:pt>
                <c:pt idx="1">
                  <c:v>174</c:v>
                </c:pt>
                <c:pt idx="2">
                  <c:v>264</c:v>
                </c:pt>
                <c:pt idx="3">
                  <c:v>280</c:v>
                </c:pt>
                <c:pt idx="4">
                  <c:v>118</c:v>
                </c:pt>
                <c:pt idx="5">
                  <c:v>71</c:v>
                </c:pt>
                <c:pt idx="6">
                  <c:v>102</c:v>
                </c:pt>
                <c:pt idx="7">
                  <c:v>63</c:v>
                </c:pt>
                <c:pt idx="8">
                  <c:v>84</c:v>
                </c:pt>
                <c:pt idx="9">
                  <c:v>356</c:v>
                </c:pt>
                <c:pt idx="10">
                  <c:v>495</c:v>
                </c:pt>
                <c:pt idx="11">
                  <c:v>1008</c:v>
                </c:pt>
                <c:pt idx="12">
                  <c:v>1594</c:v>
                </c:pt>
                <c:pt idx="13">
                  <c:v>2269</c:v>
                </c:pt>
                <c:pt idx="14">
                  <c:v>2355</c:v>
                </c:pt>
                <c:pt idx="15">
                  <c:v>2875</c:v>
                </c:pt>
              </c:numCache>
            </c:numRef>
          </c:yVal>
          <c:smooth val="0"/>
          <c:extLst>
            <c:ext xmlns:c16="http://schemas.microsoft.com/office/drawing/2014/chart" uri="{C3380CC4-5D6E-409C-BE32-E72D297353CC}">
              <c16:uniqueId val="{00000003-318C-45CC-A122-719A9FC9DB9C}"/>
            </c:ext>
          </c:extLst>
        </c:ser>
        <c:ser>
          <c:idx val="4"/>
          <c:order val="4"/>
          <c:tx>
            <c:strRef>
              <c:f>Sheet1!$H$5</c:f>
              <c:strCache>
                <c:ptCount val="1"/>
                <c:pt idx="0">
                  <c:v>Rituximab (100 µg)</c:v>
                </c:pt>
              </c:strCache>
            </c:strRef>
          </c:tx>
          <c:errBars>
            <c:errDir val="y"/>
            <c:errBarType val="both"/>
            <c:errValType val="cust"/>
            <c:noEndCap val="0"/>
            <c:plus>
              <c:numRef>
                <c:f>Sheet1!$G$55:$G$75</c:f>
                <c:numCache>
                  <c:formatCode>General</c:formatCode>
                  <c:ptCount val="21"/>
                  <c:pt idx="0">
                    <c:v>0</c:v>
                  </c:pt>
                  <c:pt idx="1">
                    <c:v>26</c:v>
                  </c:pt>
                  <c:pt idx="2">
                    <c:v>20</c:v>
                  </c:pt>
                  <c:pt idx="3">
                    <c:v>25</c:v>
                  </c:pt>
                  <c:pt idx="4">
                    <c:v>94</c:v>
                  </c:pt>
                  <c:pt idx="5">
                    <c:v>205</c:v>
                  </c:pt>
                  <c:pt idx="6">
                    <c:v>257</c:v>
                  </c:pt>
                  <c:pt idx="7">
                    <c:v>542</c:v>
                  </c:pt>
                  <c:pt idx="8">
                    <c:v>578</c:v>
                  </c:pt>
                  <c:pt idx="9">
                    <c:v>603</c:v>
                  </c:pt>
                  <c:pt idx="10">
                    <c:v>609</c:v>
                  </c:pt>
                  <c:pt idx="11">
                    <c:v>545</c:v>
                  </c:pt>
                  <c:pt idx="12">
                    <c:v>401</c:v>
                  </c:pt>
                  <c:pt idx="13">
                    <c:v>318</c:v>
                  </c:pt>
                  <c:pt idx="14">
                    <c:v>226</c:v>
                  </c:pt>
                </c:numCache>
              </c:numRef>
            </c:plus>
            <c:minus>
              <c:numRef>
                <c:f>Sheet1!$G$55:$G$73</c:f>
                <c:numCache>
                  <c:formatCode>General</c:formatCode>
                  <c:ptCount val="19"/>
                  <c:pt idx="0">
                    <c:v>0</c:v>
                  </c:pt>
                  <c:pt idx="1">
                    <c:v>26</c:v>
                  </c:pt>
                  <c:pt idx="2">
                    <c:v>20</c:v>
                  </c:pt>
                  <c:pt idx="3">
                    <c:v>25</c:v>
                  </c:pt>
                  <c:pt idx="4">
                    <c:v>94</c:v>
                  </c:pt>
                  <c:pt idx="5">
                    <c:v>205</c:v>
                  </c:pt>
                  <c:pt idx="6">
                    <c:v>257</c:v>
                  </c:pt>
                  <c:pt idx="7">
                    <c:v>542</c:v>
                  </c:pt>
                  <c:pt idx="8">
                    <c:v>578</c:v>
                  </c:pt>
                  <c:pt idx="9">
                    <c:v>603</c:v>
                  </c:pt>
                  <c:pt idx="10">
                    <c:v>609</c:v>
                  </c:pt>
                  <c:pt idx="11">
                    <c:v>545</c:v>
                  </c:pt>
                  <c:pt idx="12">
                    <c:v>401</c:v>
                  </c:pt>
                  <c:pt idx="13">
                    <c:v>318</c:v>
                  </c:pt>
                  <c:pt idx="14">
                    <c:v>226</c:v>
                  </c:pt>
                </c:numCache>
              </c:numRef>
            </c:minus>
          </c:errBars>
          <c:xVal>
            <c:numRef>
              <c:f>Sheet1!$C$6:$C$23</c:f>
              <c:numCache>
                <c:formatCode>General</c:formatCode>
                <c:ptCount val="18"/>
                <c:pt idx="0">
                  <c:v>0</c:v>
                </c:pt>
                <c:pt idx="1">
                  <c:v>12</c:v>
                </c:pt>
                <c:pt idx="2">
                  <c:v>15</c:v>
                </c:pt>
                <c:pt idx="3">
                  <c:v>19</c:v>
                </c:pt>
                <c:pt idx="4">
                  <c:v>22</c:v>
                </c:pt>
                <c:pt idx="5">
                  <c:v>26</c:v>
                </c:pt>
                <c:pt idx="6">
                  <c:v>29</c:v>
                </c:pt>
                <c:pt idx="7">
                  <c:v>33</c:v>
                </c:pt>
                <c:pt idx="8">
                  <c:v>36</c:v>
                </c:pt>
                <c:pt idx="9">
                  <c:v>39</c:v>
                </c:pt>
                <c:pt idx="10">
                  <c:v>43</c:v>
                </c:pt>
                <c:pt idx="11">
                  <c:v>47</c:v>
                </c:pt>
                <c:pt idx="12">
                  <c:v>50</c:v>
                </c:pt>
                <c:pt idx="13">
                  <c:v>54</c:v>
                </c:pt>
                <c:pt idx="14">
                  <c:v>57</c:v>
                </c:pt>
                <c:pt idx="15">
                  <c:v>61</c:v>
                </c:pt>
                <c:pt idx="16">
                  <c:v>64</c:v>
                </c:pt>
                <c:pt idx="17">
                  <c:v>68</c:v>
                </c:pt>
              </c:numCache>
            </c:numRef>
          </c:xVal>
          <c:yVal>
            <c:numRef>
              <c:f>Sheet1!$H$6:$H$23</c:f>
              <c:numCache>
                <c:formatCode>General</c:formatCode>
                <c:ptCount val="18"/>
                <c:pt idx="0">
                  <c:v>0</c:v>
                </c:pt>
                <c:pt idx="1">
                  <c:v>173</c:v>
                </c:pt>
                <c:pt idx="2">
                  <c:v>385</c:v>
                </c:pt>
                <c:pt idx="3">
                  <c:v>892</c:v>
                </c:pt>
                <c:pt idx="4">
                  <c:v>1183</c:v>
                </c:pt>
                <c:pt idx="5">
                  <c:v>1637</c:v>
                </c:pt>
                <c:pt idx="6">
                  <c:v>1903</c:v>
                </c:pt>
                <c:pt idx="7">
                  <c:v>2450</c:v>
                </c:pt>
                <c:pt idx="8">
                  <c:v>2435</c:v>
                </c:pt>
                <c:pt idx="9">
                  <c:v>2980</c:v>
                </c:pt>
                <c:pt idx="10">
                  <c:v>3383</c:v>
                </c:pt>
                <c:pt idx="11">
                  <c:v>3452</c:v>
                </c:pt>
                <c:pt idx="12">
                  <c:v>3616</c:v>
                </c:pt>
                <c:pt idx="13">
                  <c:v>3722</c:v>
                </c:pt>
                <c:pt idx="14">
                  <c:v>3905</c:v>
                </c:pt>
              </c:numCache>
            </c:numRef>
          </c:yVal>
          <c:smooth val="0"/>
          <c:extLst>
            <c:ext xmlns:c16="http://schemas.microsoft.com/office/drawing/2014/chart" uri="{C3380CC4-5D6E-409C-BE32-E72D297353CC}">
              <c16:uniqueId val="{00000004-318C-45CC-A122-719A9FC9DB9C}"/>
            </c:ext>
          </c:extLst>
        </c:ser>
        <c:ser>
          <c:idx val="6"/>
          <c:order val="6"/>
          <c:tx>
            <c:strRef>
              <c:f>Sheet1!$J$5</c:f>
              <c:strCache>
                <c:ptCount val="1"/>
                <c:pt idx="0">
                  <c:v>Decoy10 + LDC + Rituximab</c:v>
                </c:pt>
              </c:strCache>
            </c:strRef>
          </c:tx>
          <c:spPr>
            <a:ln>
              <a:solidFill>
                <a:srgbClr val="00B050"/>
              </a:solidFill>
            </a:ln>
          </c:spPr>
          <c:marker>
            <c:symbol val="diamond"/>
            <c:size val="9"/>
            <c:spPr>
              <a:solidFill>
                <a:srgbClr val="00B050"/>
              </a:solidFill>
              <a:ln w="9525">
                <a:noFill/>
              </a:ln>
            </c:spPr>
          </c:marker>
          <c:errBars>
            <c:errDir val="y"/>
            <c:errBarType val="both"/>
            <c:errValType val="cust"/>
            <c:noEndCap val="0"/>
            <c:plus>
              <c:numRef>
                <c:f>Sheet1!$I$55:$I$78</c:f>
                <c:numCache>
                  <c:formatCode>General</c:formatCode>
                  <c:ptCount val="24"/>
                  <c:pt idx="0">
                    <c:v>0</c:v>
                  </c:pt>
                  <c:pt idx="1">
                    <c:v>21</c:v>
                  </c:pt>
                  <c:pt idx="2">
                    <c:v>106</c:v>
                  </c:pt>
                  <c:pt idx="3">
                    <c:v>83</c:v>
                  </c:pt>
                  <c:pt idx="4">
                    <c:v>7</c:v>
                  </c:pt>
                  <c:pt idx="5">
                    <c:v>10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plus>
            <c:minus>
              <c:numRef>
                <c:f>Sheet1!$I$55:$I$77</c:f>
                <c:numCache>
                  <c:formatCode>General</c:formatCode>
                  <c:ptCount val="23"/>
                  <c:pt idx="0">
                    <c:v>0</c:v>
                  </c:pt>
                  <c:pt idx="1">
                    <c:v>21</c:v>
                  </c:pt>
                  <c:pt idx="2">
                    <c:v>106</c:v>
                  </c:pt>
                  <c:pt idx="3">
                    <c:v>83</c:v>
                  </c:pt>
                  <c:pt idx="4">
                    <c:v>7</c:v>
                  </c:pt>
                  <c:pt idx="5">
                    <c:v>10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minus>
          </c:errBars>
          <c:xVal>
            <c:numRef>
              <c:f>Sheet1!$C$6:$C$23</c:f>
              <c:numCache>
                <c:formatCode>General</c:formatCode>
                <c:ptCount val="18"/>
                <c:pt idx="0">
                  <c:v>0</c:v>
                </c:pt>
                <c:pt idx="1">
                  <c:v>12</c:v>
                </c:pt>
                <c:pt idx="2">
                  <c:v>15</c:v>
                </c:pt>
                <c:pt idx="3">
                  <c:v>19</c:v>
                </c:pt>
                <c:pt idx="4">
                  <c:v>22</c:v>
                </c:pt>
                <c:pt idx="5">
                  <c:v>26</c:v>
                </c:pt>
                <c:pt idx="6">
                  <c:v>29</c:v>
                </c:pt>
                <c:pt idx="7">
                  <c:v>33</c:v>
                </c:pt>
                <c:pt idx="8">
                  <c:v>36</c:v>
                </c:pt>
                <c:pt idx="9">
                  <c:v>39</c:v>
                </c:pt>
                <c:pt idx="10">
                  <c:v>43</c:v>
                </c:pt>
                <c:pt idx="11">
                  <c:v>47</c:v>
                </c:pt>
                <c:pt idx="12">
                  <c:v>50</c:v>
                </c:pt>
                <c:pt idx="13">
                  <c:v>54</c:v>
                </c:pt>
                <c:pt idx="14">
                  <c:v>57</c:v>
                </c:pt>
                <c:pt idx="15">
                  <c:v>61</c:v>
                </c:pt>
                <c:pt idx="16">
                  <c:v>64</c:v>
                </c:pt>
                <c:pt idx="17">
                  <c:v>68</c:v>
                </c:pt>
              </c:numCache>
            </c:numRef>
          </c:xVal>
          <c:yVal>
            <c:numRef>
              <c:f>Sheet1!$J$6:$J$23</c:f>
              <c:numCache>
                <c:formatCode>General</c:formatCode>
                <c:ptCount val="18"/>
                <c:pt idx="0">
                  <c:v>0</c:v>
                </c:pt>
                <c:pt idx="1">
                  <c:v>174</c:v>
                </c:pt>
                <c:pt idx="2">
                  <c:v>348</c:v>
                </c:pt>
                <c:pt idx="3">
                  <c:v>242</c:v>
                </c:pt>
                <c:pt idx="4">
                  <c:v>35</c:v>
                </c:pt>
                <c:pt idx="5">
                  <c:v>16</c:v>
                </c:pt>
                <c:pt idx="6">
                  <c:v>0</c:v>
                </c:pt>
                <c:pt idx="7">
                  <c:v>0</c:v>
                </c:pt>
                <c:pt idx="8">
                  <c:v>0</c:v>
                </c:pt>
                <c:pt idx="9">
                  <c:v>0</c:v>
                </c:pt>
                <c:pt idx="10">
                  <c:v>0</c:v>
                </c:pt>
                <c:pt idx="11">
                  <c:v>0</c:v>
                </c:pt>
                <c:pt idx="12">
                  <c:v>0</c:v>
                </c:pt>
                <c:pt idx="13">
                  <c:v>0</c:v>
                </c:pt>
                <c:pt idx="14">
                  <c:v>0</c:v>
                </c:pt>
                <c:pt idx="15">
                  <c:v>0</c:v>
                </c:pt>
                <c:pt idx="16">
                  <c:v>0</c:v>
                </c:pt>
                <c:pt idx="17">
                  <c:v>0</c:v>
                </c:pt>
              </c:numCache>
            </c:numRef>
          </c:yVal>
          <c:smooth val="0"/>
          <c:extLst>
            <c:ext xmlns:c16="http://schemas.microsoft.com/office/drawing/2014/chart" uri="{C3380CC4-5D6E-409C-BE32-E72D297353CC}">
              <c16:uniqueId val="{00000006-318C-45CC-A122-719A9FC9DB9C}"/>
            </c:ext>
          </c:extLst>
        </c:ser>
        <c:dLbls>
          <c:showLegendKey val="0"/>
          <c:showVal val="0"/>
          <c:showCatName val="0"/>
          <c:showSerName val="0"/>
          <c:showPercent val="0"/>
          <c:showBubbleSize val="0"/>
        </c:dLbls>
        <c:axId val="152863840"/>
        <c:axId val="152864624"/>
        <c:extLst>
          <c:ext xmlns:c15="http://schemas.microsoft.com/office/drawing/2012/chart" uri="{02D57815-91ED-43cb-92C2-25804820EDAC}">
            <c15:filteredScatterSeries>
              <c15:ser>
                <c:idx val="5"/>
                <c:order val="5"/>
                <c:tx>
                  <c:strRef>
                    <c:extLst>
                      <c:ext uri="{02D57815-91ED-43cb-92C2-25804820EDAC}">
                        <c15:formulaRef>
                          <c15:sqref>Sheet1!$I$5</c15:sqref>
                        </c15:formulaRef>
                      </c:ext>
                    </c:extLst>
                    <c:strCache>
                      <c:ptCount val="1"/>
                      <c:pt idx="0">
                        <c:v>Decoy10 + Rituximab</c:v>
                      </c:pt>
                    </c:strCache>
                  </c:strRef>
                </c:tx>
                <c:spPr>
                  <a:ln>
                    <a:solidFill>
                      <a:srgbClr val="FFC000"/>
                    </a:solidFill>
                  </a:ln>
                </c:spPr>
                <c:marker>
                  <c:symbol val="triangle"/>
                  <c:size val="8"/>
                  <c:spPr>
                    <a:solidFill>
                      <a:srgbClr val="FFC000"/>
                    </a:solidFill>
                    <a:ln w="9525">
                      <a:noFill/>
                    </a:ln>
                  </c:spPr>
                </c:marker>
                <c:errBars>
                  <c:errDir val="y"/>
                  <c:errBarType val="both"/>
                  <c:errValType val="cust"/>
                  <c:noEndCap val="0"/>
                  <c:plus>
                    <c:numRef>
                      <c:extLst>
                        <c:ext uri="{02D57815-91ED-43cb-92C2-25804820EDAC}">
                          <c15:formulaRef>
                            <c15:sqref>Sheet1!$H$55:$H$91</c15:sqref>
                          </c15:formulaRef>
                        </c:ext>
                      </c:extLst>
                      <c:numCache>
                        <c:formatCode>General</c:formatCode>
                        <c:ptCount val="37"/>
                        <c:pt idx="0">
                          <c:v>0</c:v>
                        </c:pt>
                        <c:pt idx="1">
                          <c:v>20</c:v>
                        </c:pt>
                        <c:pt idx="2">
                          <c:v>33</c:v>
                        </c:pt>
                        <c:pt idx="3">
                          <c:v>152</c:v>
                        </c:pt>
                        <c:pt idx="4">
                          <c:v>116</c:v>
                        </c:pt>
                        <c:pt idx="5">
                          <c:v>237</c:v>
                        </c:pt>
                        <c:pt idx="6">
                          <c:v>345</c:v>
                        </c:pt>
                        <c:pt idx="7">
                          <c:v>645</c:v>
                        </c:pt>
                        <c:pt idx="8">
                          <c:v>771</c:v>
                        </c:pt>
                        <c:pt idx="9">
                          <c:v>752</c:v>
                        </c:pt>
                        <c:pt idx="10">
                          <c:v>737</c:v>
                        </c:pt>
                        <c:pt idx="11">
                          <c:v>716</c:v>
                        </c:pt>
                        <c:pt idx="12">
                          <c:v>696</c:v>
                        </c:pt>
                        <c:pt idx="13">
                          <c:v>625</c:v>
                        </c:pt>
                        <c:pt idx="14">
                          <c:v>484</c:v>
                        </c:pt>
                        <c:pt idx="15">
                          <c:v>180</c:v>
                        </c:pt>
                      </c:numCache>
                    </c:numRef>
                  </c:plus>
                  <c:minus>
                    <c:numRef>
                      <c:extLst>
                        <c:ext uri="{02D57815-91ED-43cb-92C2-25804820EDAC}">
                          <c15:formulaRef>
                            <c15:sqref>Sheet1!$H$55:$H$83</c15:sqref>
                          </c15:formulaRef>
                        </c:ext>
                      </c:extLst>
                      <c:numCache>
                        <c:formatCode>General</c:formatCode>
                        <c:ptCount val="29"/>
                        <c:pt idx="0">
                          <c:v>0</c:v>
                        </c:pt>
                        <c:pt idx="1">
                          <c:v>20</c:v>
                        </c:pt>
                        <c:pt idx="2">
                          <c:v>33</c:v>
                        </c:pt>
                        <c:pt idx="3">
                          <c:v>152</c:v>
                        </c:pt>
                        <c:pt idx="4">
                          <c:v>116</c:v>
                        </c:pt>
                        <c:pt idx="5">
                          <c:v>237</c:v>
                        </c:pt>
                        <c:pt idx="6">
                          <c:v>345</c:v>
                        </c:pt>
                        <c:pt idx="7">
                          <c:v>645</c:v>
                        </c:pt>
                        <c:pt idx="8">
                          <c:v>771</c:v>
                        </c:pt>
                        <c:pt idx="9">
                          <c:v>752</c:v>
                        </c:pt>
                        <c:pt idx="10">
                          <c:v>737</c:v>
                        </c:pt>
                        <c:pt idx="11">
                          <c:v>716</c:v>
                        </c:pt>
                        <c:pt idx="12">
                          <c:v>696</c:v>
                        </c:pt>
                        <c:pt idx="13">
                          <c:v>625</c:v>
                        </c:pt>
                        <c:pt idx="14">
                          <c:v>484</c:v>
                        </c:pt>
                        <c:pt idx="15">
                          <c:v>180</c:v>
                        </c:pt>
                      </c:numCache>
                    </c:numRef>
                  </c:minus>
                </c:errBars>
                <c:xVal>
                  <c:numRef>
                    <c:extLst>
                      <c:ext uri="{02D57815-91ED-43cb-92C2-25804820EDAC}">
                        <c15:formulaRef>
                          <c15:sqref>Sheet1!$C$6:$C$23</c15:sqref>
                        </c15:formulaRef>
                      </c:ext>
                    </c:extLst>
                    <c:numCache>
                      <c:formatCode>General</c:formatCode>
                      <c:ptCount val="18"/>
                      <c:pt idx="0">
                        <c:v>0</c:v>
                      </c:pt>
                      <c:pt idx="1">
                        <c:v>12</c:v>
                      </c:pt>
                      <c:pt idx="2">
                        <c:v>15</c:v>
                      </c:pt>
                      <c:pt idx="3">
                        <c:v>19</c:v>
                      </c:pt>
                      <c:pt idx="4">
                        <c:v>22</c:v>
                      </c:pt>
                      <c:pt idx="5">
                        <c:v>26</c:v>
                      </c:pt>
                      <c:pt idx="6">
                        <c:v>29</c:v>
                      </c:pt>
                      <c:pt idx="7">
                        <c:v>33</c:v>
                      </c:pt>
                      <c:pt idx="8">
                        <c:v>36</c:v>
                      </c:pt>
                      <c:pt idx="9">
                        <c:v>39</c:v>
                      </c:pt>
                      <c:pt idx="10">
                        <c:v>43</c:v>
                      </c:pt>
                      <c:pt idx="11">
                        <c:v>47</c:v>
                      </c:pt>
                      <c:pt idx="12">
                        <c:v>50</c:v>
                      </c:pt>
                      <c:pt idx="13">
                        <c:v>54</c:v>
                      </c:pt>
                      <c:pt idx="14">
                        <c:v>57</c:v>
                      </c:pt>
                      <c:pt idx="15">
                        <c:v>61</c:v>
                      </c:pt>
                      <c:pt idx="16">
                        <c:v>64</c:v>
                      </c:pt>
                      <c:pt idx="17">
                        <c:v>68</c:v>
                      </c:pt>
                    </c:numCache>
                  </c:numRef>
                </c:xVal>
                <c:yVal>
                  <c:numRef>
                    <c:extLst>
                      <c:ext uri="{02D57815-91ED-43cb-92C2-25804820EDAC}">
                        <c15:formulaRef>
                          <c15:sqref>Sheet1!$I$6:$I$23</c15:sqref>
                        </c15:formulaRef>
                      </c:ext>
                    </c:extLst>
                    <c:numCache>
                      <c:formatCode>General</c:formatCode>
                      <c:ptCount val="18"/>
                      <c:pt idx="0">
                        <c:v>0</c:v>
                      </c:pt>
                      <c:pt idx="1">
                        <c:v>173</c:v>
                      </c:pt>
                      <c:pt idx="2">
                        <c:v>309</c:v>
                      </c:pt>
                      <c:pt idx="3">
                        <c:v>822</c:v>
                      </c:pt>
                      <c:pt idx="4">
                        <c:v>1090</c:v>
                      </c:pt>
                      <c:pt idx="5">
                        <c:v>1367</c:v>
                      </c:pt>
                      <c:pt idx="6">
                        <c:v>1850</c:v>
                      </c:pt>
                      <c:pt idx="7">
                        <c:v>2513</c:v>
                      </c:pt>
                      <c:pt idx="8">
                        <c:v>2661</c:v>
                      </c:pt>
                      <c:pt idx="9">
                        <c:v>2700</c:v>
                      </c:pt>
                      <c:pt idx="10">
                        <c:v>2752</c:v>
                      </c:pt>
                      <c:pt idx="11">
                        <c:v>2846</c:v>
                      </c:pt>
                      <c:pt idx="12">
                        <c:v>3018</c:v>
                      </c:pt>
                      <c:pt idx="13">
                        <c:v>3091</c:v>
                      </c:pt>
                      <c:pt idx="14">
                        <c:v>3240</c:v>
                      </c:pt>
                      <c:pt idx="15">
                        <c:v>3659</c:v>
                      </c:pt>
                    </c:numCache>
                  </c:numRef>
                </c:yVal>
                <c:smooth val="0"/>
                <c:extLst>
                  <c:ext xmlns:c16="http://schemas.microsoft.com/office/drawing/2014/chart" uri="{C3380CC4-5D6E-409C-BE32-E72D297353CC}">
                    <c16:uniqueId val="{00000005-318C-45CC-A122-719A9FC9DB9C}"/>
                  </c:ext>
                </c:extLst>
              </c15:ser>
            </c15:filteredScatterSeries>
          </c:ext>
        </c:extLst>
      </c:scatterChart>
      <c:valAx>
        <c:axId val="152863840"/>
        <c:scaling>
          <c:orientation val="minMax"/>
          <c:max val="82"/>
          <c:min val="12"/>
        </c:scaling>
        <c:delete val="0"/>
        <c:axPos val="b"/>
        <c:title>
          <c:tx>
            <c:rich>
              <a:bodyPr/>
              <a:lstStyle/>
              <a:p>
                <a:pPr>
                  <a:defRPr/>
                </a:pPr>
                <a:r>
                  <a:rPr lang="en-US" sz="1800" b="1" i="0" dirty="0">
                    <a:latin typeface="Arial" panose="020B0604020202020204" pitchFamily="34" charset="0"/>
                    <a:cs typeface="Arial" panose="020B0604020202020204" pitchFamily="34" charset="0"/>
                  </a:rPr>
                  <a:t>Days</a:t>
                </a:r>
                <a:r>
                  <a:rPr lang="en-US" sz="1800" b="1" i="0" baseline="0" dirty="0">
                    <a:latin typeface="Arial" panose="020B0604020202020204" pitchFamily="34" charset="0"/>
                    <a:cs typeface="Arial" panose="020B0604020202020204" pitchFamily="34" charset="0"/>
                  </a:rPr>
                  <a:t> After Tumor Cell Implant</a:t>
                </a:r>
                <a:endParaRPr lang="en-US" sz="1800" b="1" i="0" dirty="0">
                  <a:latin typeface="Arial" panose="020B0604020202020204" pitchFamily="34" charset="0"/>
                  <a:cs typeface="Arial" panose="020B0604020202020204" pitchFamily="34" charset="0"/>
                </a:endParaRPr>
              </a:p>
            </c:rich>
          </c:tx>
          <c:layout>
            <c:manualLayout>
              <c:xMode val="edge"/>
              <c:yMode val="edge"/>
              <c:x val="0.37863914191539999"/>
              <c:y val="0.91939388986633086"/>
            </c:manualLayout>
          </c:layout>
          <c:overlay val="0"/>
        </c:title>
        <c:numFmt formatCode="General" sourceLinked="1"/>
        <c:majorTickMark val="out"/>
        <c:minorTickMark val="out"/>
        <c:tickLblPos val="nextTo"/>
        <c:txPr>
          <a:bodyPr/>
          <a:lstStyle/>
          <a:p>
            <a:pPr>
              <a:defRPr sz="1600" b="0" i="0">
                <a:latin typeface="Arial" panose="020B0604020202020204" pitchFamily="34" charset="0"/>
                <a:cs typeface="Arial" panose="020B0604020202020204" pitchFamily="34" charset="0"/>
              </a:defRPr>
            </a:pPr>
            <a:endParaRPr lang="en-IL"/>
          </a:p>
        </c:txPr>
        <c:crossAx val="152864624"/>
        <c:crosses val="autoZero"/>
        <c:crossBetween val="midCat"/>
        <c:majorUnit val="7"/>
        <c:minorUnit val="1"/>
      </c:valAx>
      <c:valAx>
        <c:axId val="152864624"/>
        <c:scaling>
          <c:orientation val="minMax"/>
          <c:max val="5000"/>
          <c:min val="0"/>
        </c:scaling>
        <c:delete val="0"/>
        <c:axPos val="l"/>
        <c:majorGridlines>
          <c:spPr>
            <a:ln>
              <a:solidFill>
                <a:schemeClr val="bg1"/>
              </a:solidFill>
            </a:ln>
          </c:spPr>
        </c:majorGridlines>
        <c:title>
          <c:tx>
            <c:rich>
              <a:bodyPr/>
              <a:lstStyle/>
              <a:p>
                <a:pPr>
                  <a:defRPr/>
                </a:pPr>
                <a:r>
                  <a:rPr lang="en-US" sz="1800" b="1" i="0" dirty="0">
                    <a:latin typeface="Arial" panose="020B0604020202020204" pitchFamily="34" charset="0"/>
                    <a:cs typeface="Arial" panose="020B0604020202020204" pitchFamily="34" charset="0"/>
                  </a:rPr>
                  <a:t>Mean</a:t>
                </a:r>
                <a:r>
                  <a:rPr lang="en-US" sz="1800" b="1" i="0" baseline="0" dirty="0">
                    <a:latin typeface="Arial" panose="020B0604020202020204" pitchFamily="34" charset="0"/>
                    <a:cs typeface="Arial" panose="020B0604020202020204" pitchFamily="34" charset="0"/>
                  </a:rPr>
                  <a:t> Tumor Volume (mm</a:t>
                </a:r>
                <a:r>
                  <a:rPr lang="en-US" sz="1800" b="1" i="0" baseline="30000" dirty="0">
                    <a:latin typeface="Arial" panose="020B0604020202020204" pitchFamily="34" charset="0"/>
                    <a:cs typeface="Arial" panose="020B0604020202020204" pitchFamily="34" charset="0"/>
                  </a:rPr>
                  <a:t>3</a:t>
                </a:r>
                <a:r>
                  <a:rPr lang="en-US" sz="1800" b="1" i="0" baseline="0" dirty="0">
                    <a:latin typeface="Arial" panose="020B0604020202020204" pitchFamily="34" charset="0"/>
                    <a:cs typeface="Arial" panose="020B0604020202020204" pitchFamily="34" charset="0"/>
                  </a:rPr>
                  <a:t> ± SEM)</a:t>
                </a:r>
                <a:endParaRPr lang="en-US" sz="1800" b="1" i="0" dirty="0">
                  <a:latin typeface="Arial" panose="020B0604020202020204" pitchFamily="34" charset="0"/>
                  <a:cs typeface="Arial" panose="020B0604020202020204" pitchFamily="34" charset="0"/>
                </a:endParaRPr>
              </a:p>
            </c:rich>
          </c:tx>
          <c:layout>
            <c:manualLayout>
              <c:xMode val="edge"/>
              <c:yMode val="edge"/>
              <c:x val="2.8448927860419606E-2"/>
              <c:y val="6.6699394947426438E-2"/>
            </c:manualLayout>
          </c:layout>
          <c:overlay val="0"/>
        </c:title>
        <c:numFmt formatCode="#,##0" sourceLinked="0"/>
        <c:majorTickMark val="out"/>
        <c:minorTickMark val="out"/>
        <c:tickLblPos val="nextTo"/>
        <c:txPr>
          <a:bodyPr/>
          <a:lstStyle/>
          <a:p>
            <a:pPr>
              <a:defRPr sz="1600" b="0">
                <a:latin typeface="Arial" panose="020B0604020202020204" pitchFamily="34" charset="0"/>
                <a:cs typeface="Arial" panose="020B0604020202020204" pitchFamily="34" charset="0"/>
              </a:defRPr>
            </a:pPr>
            <a:endParaRPr lang="en-IL"/>
          </a:p>
        </c:txPr>
        <c:crossAx val="152863840"/>
        <c:crosses val="autoZero"/>
        <c:crossBetween val="midCat"/>
        <c:majorUnit val="1000"/>
        <c:minorUnit val="200"/>
      </c:valAx>
    </c:plotArea>
    <c:legend>
      <c:legendPos val="r"/>
      <c:layout>
        <c:manualLayout>
          <c:xMode val="edge"/>
          <c:yMode val="edge"/>
          <c:x val="0.74843465296030631"/>
          <c:y val="0.17149679206765822"/>
          <c:w val="0.24063451189625559"/>
          <c:h val="0.45247188652700465"/>
        </c:manualLayout>
      </c:layout>
      <c:overlay val="0"/>
      <c:txPr>
        <a:bodyPr/>
        <a:lstStyle/>
        <a:p>
          <a:pPr>
            <a:defRPr sz="1200" b="0" i="0">
              <a:latin typeface="Arial" panose="020B0604020202020204" pitchFamily="34" charset="0"/>
              <a:cs typeface="Arial" panose="020B0604020202020204" pitchFamily="34" charset="0"/>
            </a:defRPr>
          </a:pPr>
          <a:endParaRPr lang="en-IL"/>
        </a:p>
      </c:txPr>
    </c:legend>
    <c:plotVisOnly val="1"/>
    <c:dispBlanksAs val="gap"/>
    <c:showDLblsOverMax val="0"/>
  </c:chart>
  <c:spPr>
    <a:ln>
      <a:no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baseline="0" dirty="0">
                <a:solidFill>
                  <a:schemeClr val="tx1"/>
                </a:solidFill>
                <a:latin typeface="Arial" panose="020B0604020202020204" pitchFamily="34" charset="0"/>
                <a:cs typeface="Arial" panose="020B0604020202020204" pitchFamily="34" charset="0"/>
              </a:rPr>
              <a:t>Tumor Cell Re-Challenge</a:t>
            </a:r>
            <a:br>
              <a:rPr lang="en-US" sz="1400" b="1" baseline="0" dirty="0">
                <a:solidFill>
                  <a:schemeClr val="tx1"/>
                </a:solidFill>
                <a:latin typeface="Arial" panose="020B0604020202020204" pitchFamily="34" charset="0"/>
                <a:cs typeface="Arial" panose="020B0604020202020204" pitchFamily="34" charset="0"/>
              </a:rPr>
            </a:br>
            <a:r>
              <a:rPr lang="en-US" sz="1400" b="1" baseline="0" dirty="0">
                <a:solidFill>
                  <a:schemeClr val="tx1"/>
                </a:solidFill>
                <a:latin typeface="Arial" panose="020B0604020202020204" pitchFamily="34" charset="0"/>
                <a:cs typeface="Arial" panose="020B0604020202020204" pitchFamily="34" charset="0"/>
              </a:rPr>
              <a:t>on Day 74</a:t>
            </a:r>
            <a:endParaRPr lang="en-US" sz="14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IL"/>
        </a:p>
      </c:txPr>
    </c:title>
    <c:autoTitleDeleted val="0"/>
    <c:plotArea>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Sheet1!$C$7:$C$17</c:f>
              <c:numCache>
                <c:formatCode>General</c:formatCode>
                <c:ptCount val="11"/>
                <c:pt idx="0">
                  <c:v>0</c:v>
                </c:pt>
                <c:pt idx="1">
                  <c:v>8</c:v>
                </c:pt>
                <c:pt idx="2">
                  <c:v>11</c:v>
                </c:pt>
                <c:pt idx="3">
                  <c:v>15</c:v>
                </c:pt>
                <c:pt idx="4">
                  <c:v>18</c:v>
                </c:pt>
                <c:pt idx="5">
                  <c:v>22</c:v>
                </c:pt>
                <c:pt idx="6">
                  <c:v>25</c:v>
                </c:pt>
                <c:pt idx="7">
                  <c:v>29</c:v>
                </c:pt>
                <c:pt idx="8">
                  <c:v>32</c:v>
                </c:pt>
                <c:pt idx="9">
                  <c:v>36</c:v>
                </c:pt>
                <c:pt idx="10">
                  <c:v>39</c:v>
                </c:pt>
              </c:numCache>
            </c:numRef>
          </c:xVal>
          <c:yVal>
            <c:numRef>
              <c:f>Sheet1!$D$7:$D$17</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yVal>
          <c:smooth val="0"/>
          <c:extLst>
            <c:ext xmlns:c16="http://schemas.microsoft.com/office/drawing/2014/chart" uri="{C3380CC4-5D6E-409C-BE32-E72D297353CC}">
              <c16:uniqueId val="{00000000-26F2-4449-827B-5DE8D25F6A9A}"/>
            </c:ext>
          </c:extLst>
        </c:ser>
        <c:ser>
          <c:idx val="1"/>
          <c:order val="1"/>
          <c:tx>
            <c:strRef>
              <c:f>Sheet1!$E$6</c:f>
              <c:strCache>
                <c:ptCount val="1"/>
                <c:pt idx="0">
                  <c:v>Mouse 2</c:v>
                </c:pt>
              </c:strCache>
            </c:strRef>
          </c:tx>
          <c:spPr>
            <a:ln w="25400" cap="rnd">
              <a:solidFill>
                <a:schemeClr val="accent2"/>
              </a:solidFill>
              <a:round/>
            </a:ln>
            <a:effectLst/>
          </c:spPr>
          <c:marker>
            <c:symbol val="circle"/>
            <c:size val="6"/>
            <c:spPr>
              <a:solidFill>
                <a:schemeClr val="accent2"/>
              </a:solidFill>
              <a:ln w="9525">
                <a:solidFill>
                  <a:schemeClr val="accent2"/>
                </a:solidFill>
              </a:ln>
              <a:effectLst/>
            </c:spPr>
          </c:marker>
          <c:xVal>
            <c:numRef>
              <c:f>Sheet1!$C$7:$C$17</c:f>
              <c:numCache>
                <c:formatCode>General</c:formatCode>
                <c:ptCount val="11"/>
                <c:pt idx="0">
                  <c:v>0</c:v>
                </c:pt>
                <c:pt idx="1">
                  <c:v>8</c:v>
                </c:pt>
                <c:pt idx="2">
                  <c:v>11</c:v>
                </c:pt>
                <c:pt idx="3">
                  <c:v>15</c:v>
                </c:pt>
                <c:pt idx="4">
                  <c:v>18</c:v>
                </c:pt>
                <c:pt idx="5">
                  <c:v>22</c:v>
                </c:pt>
                <c:pt idx="6">
                  <c:v>25</c:v>
                </c:pt>
                <c:pt idx="7">
                  <c:v>29</c:v>
                </c:pt>
                <c:pt idx="8">
                  <c:v>32</c:v>
                </c:pt>
                <c:pt idx="9">
                  <c:v>36</c:v>
                </c:pt>
                <c:pt idx="10">
                  <c:v>39</c:v>
                </c:pt>
              </c:numCache>
            </c:numRef>
          </c:xVal>
          <c:yVal>
            <c:numRef>
              <c:f>Sheet1!$E$7:$E$17</c:f>
              <c:numCache>
                <c:formatCode>General</c:formatCode>
                <c:ptCount val="11"/>
                <c:pt idx="0">
                  <c:v>0</c:v>
                </c:pt>
                <c:pt idx="1">
                  <c:v>0</c:v>
                </c:pt>
                <c:pt idx="2">
                  <c:v>0</c:v>
                </c:pt>
                <c:pt idx="3">
                  <c:v>0</c:v>
                </c:pt>
                <c:pt idx="4">
                  <c:v>0</c:v>
                </c:pt>
                <c:pt idx="5">
                  <c:v>95</c:v>
                </c:pt>
                <c:pt idx="6">
                  <c:v>146</c:v>
                </c:pt>
                <c:pt idx="7">
                  <c:v>273</c:v>
                </c:pt>
                <c:pt idx="8">
                  <c:v>472</c:v>
                </c:pt>
                <c:pt idx="9">
                  <c:v>1122</c:v>
                </c:pt>
                <c:pt idx="10">
                  <c:v>2621</c:v>
                </c:pt>
              </c:numCache>
            </c:numRef>
          </c:yVal>
          <c:smooth val="0"/>
          <c:extLst>
            <c:ext xmlns:c16="http://schemas.microsoft.com/office/drawing/2014/chart" uri="{C3380CC4-5D6E-409C-BE32-E72D297353CC}">
              <c16:uniqueId val="{00000001-26F2-4449-827B-5DE8D25F6A9A}"/>
            </c:ext>
          </c:extLst>
        </c:ser>
        <c:ser>
          <c:idx val="2"/>
          <c:order val="2"/>
          <c:tx>
            <c:strRef>
              <c:f>Sheet1!$F$6</c:f>
              <c:strCache>
                <c:ptCount val="1"/>
                <c:pt idx="0">
                  <c:v>Mouse 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Sheet1!$C$7:$C$17</c:f>
              <c:numCache>
                <c:formatCode>General</c:formatCode>
                <c:ptCount val="11"/>
                <c:pt idx="0">
                  <c:v>0</c:v>
                </c:pt>
                <c:pt idx="1">
                  <c:v>8</c:v>
                </c:pt>
                <c:pt idx="2">
                  <c:v>11</c:v>
                </c:pt>
                <c:pt idx="3">
                  <c:v>15</c:v>
                </c:pt>
                <c:pt idx="4">
                  <c:v>18</c:v>
                </c:pt>
                <c:pt idx="5">
                  <c:v>22</c:v>
                </c:pt>
                <c:pt idx="6">
                  <c:v>25</c:v>
                </c:pt>
                <c:pt idx="7">
                  <c:v>29</c:v>
                </c:pt>
                <c:pt idx="8">
                  <c:v>32</c:v>
                </c:pt>
                <c:pt idx="9">
                  <c:v>36</c:v>
                </c:pt>
                <c:pt idx="10">
                  <c:v>39</c:v>
                </c:pt>
              </c:numCache>
            </c:numRef>
          </c:xVal>
          <c:yVal>
            <c:numRef>
              <c:f>Sheet1!$F$7:$F$17</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yVal>
          <c:smooth val="0"/>
          <c:extLst>
            <c:ext xmlns:c16="http://schemas.microsoft.com/office/drawing/2014/chart" uri="{C3380CC4-5D6E-409C-BE32-E72D297353CC}">
              <c16:uniqueId val="{00000002-26F2-4449-827B-5DE8D25F6A9A}"/>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Sheet1!$C$7:$C$17</c:f>
              <c:numCache>
                <c:formatCode>General</c:formatCode>
                <c:ptCount val="11"/>
                <c:pt idx="0">
                  <c:v>0</c:v>
                </c:pt>
                <c:pt idx="1">
                  <c:v>8</c:v>
                </c:pt>
                <c:pt idx="2">
                  <c:v>11</c:v>
                </c:pt>
                <c:pt idx="3">
                  <c:v>15</c:v>
                </c:pt>
                <c:pt idx="4">
                  <c:v>18</c:v>
                </c:pt>
                <c:pt idx="5">
                  <c:v>22</c:v>
                </c:pt>
                <c:pt idx="6">
                  <c:v>25</c:v>
                </c:pt>
                <c:pt idx="7">
                  <c:v>29</c:v>
                </c:pt>
                <c:pt idx="8">
                  <c:v>32</c:v>
                </c:pt>
                <c:pt idx="9">
                  <c:v>36</c:v>
                </c:pt>
                <c:pt idx="10">
                  <c:v>39</c:v>
                </c:pt>
              </c:numCache>
            </c:numRef>
          </c:xVal>
          <c:yVal>
            <c:numRef>
              <c:f>Sheet1!$G$7:$G$17</c:f>
              <c:numCache>
                <c:formatCode>General</c:formatCode>
                <c:ptCount val="11"/>
                <c:pt idx="0">
                  <c:v>0</c:v>
                </c:pt>
                <c:pt idx="1">
                  <c:v>0</c:v>
                </c:pt>
                <c:pt idx="2">
                  <c:v>0</c:v>
                </c:pt>
                <c:pt idx="3">
                  <c:v>0</c:v>
                </c:pt>
                <c:pt idx="4">
                  <c:v>0</c:v>
                </c:pt>
                <c:pt idx="5">
                  <c:v>0</c:v>
                </c:pt>
                <c:pt idx="6">
                  <c:v>0</c:v>
                </c:pt>
                <c:pt idx="7">
                  <c:v>0</c:v>
                </c:pt>
                <c:pt idx="8">
                  <c:v>0</c:v>
                </c:pt>
                <c:pt idx="9">
                  <c:v>88</c:v>
                </c:pt>
                <c:pt idx="10">
                  <c:v>248</c:v>
                </c:pt>
              </c:numCache>
            </c:numRef>
          </c:yVal>
          <c:smooth val="0"/>
          <c:extLst>
            <c:ext xmlns:c16="http://schemas.microsoft.com/office/drawing/2014/chart" uri="{C3380CC4-5D6E-409C-BE32-E72D297353CC}">
              <c16:uniqueId val="{00000003-26F2-4449-827B-5DE8D25F6A9A}"/>
            </c:ext>
          </c:extLst>
        </c:ser>
        <c:ser>
          <c:idx val="4"/>
          <c:order val="4"/>
          <c:tx>
            <c:strRef>
              <c:f>Sheet1!$H$6</c:f>
              <c:strCache>
                <c:ptCount val="1"/>
                <c:pt idx="0">
                  <c:v>Mouse 5</c:v>
                </c:pt>
              </c:strCache>
            </c:strRef>
          </c:tx>
          <c:spPr>
            <a:ln w="25400" cap="rnd">
              <a:solidFill>
                <a:schemeClr val="accent5"/>
              </a:solidFill>
              <a:round/>
            </a:ln>
            <a:effectLst/>
          </c:spPr>
          <c:marker>
            <c:symbol val="circle"/>
            <c:size val="6"/>
            <c:spPr>
              <a:solidFill>
                <a:schemeClr val="accent5"/>
              </a:solidFill>
              <a:ln w="9525">
                <a:solidFill>
                  <a:schemeClr val="accent5"/>
                </a:solidFill>
              </a:ln>
              <a:effectLst/>
            </c:spPr>
          </c:marker>
          <c:xVal>
            <c:numRef>
              <c:f>Sheet1!$C$7:$C$17</c:f>
              <c:numCache>
                <c:formatCode>General</c:formatCode>
                <c:ptCount val="11"/>
                <c:pt idx="0">
                  <c:v>0</c:v>
                </c:pt>
                <c:pt idx="1">
                  <c:v>8</c:v>
                </c:pt>
                <c:pt idx="2">
                  <c:v>11</c:v>
                </c:pt>
                <c:pt idx="3">
                  <c:v>15</c:v>
                </c:pt>
                <c:pt idx="4">
                  <c:v>18</c:v>
                </c:pt>
                <c:pt idx="5">
                  <c:v>22</c:v>
                </c:pt>
                <c:pt idx="6">
                  <c:v>25</c:v>
                </c:pt>
                <c:pt idx="7">
                  <c:v>29</c:v>
                </c:pt>
                <c:pt idx="8">
                  <c:v>32</c:v>
                </c:pt>
                <c:pt idx="9">
                  <c:v>36</c:v>
                </c:pt>
                <c:pt idx="10">
                  <c:v>39</c:v>
                </c:pt>
              </c:numCache>
            </c:numRef>
          </c:xVal>
          <c:yVal>
            <c:numRef>
              <c:f>Sheet1!$H$7:$H$17</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yVal>
          <c:smooth val="0"/>
          <c:extLst>
            <c:ext xmlns:c16="http://schemas.microsoft.com/office/drawing/2014/chart" uri="{C3380CC4-5D6E-409C-BE32-E72D297353CC}">
              <c16:uniqueId val="{00000004-26F2-4449-827B-5DE8D25F6A9A}"/>
            </c:ext>
          </c:extLst>
        </c:ser>
        <c:dLbls>
          <c:showLegendKey val="0"/>
          <c:showVal val="0"/>
          <c:showCatName val="0"/>
          <c:showSerName val="0"/>
          <c:showPercent val="0"/>
          <c:showBubbleSize val="0"/>
        </c:dLbls>
        <c:axId val="229085216"/>
        <c:axId val="229093448"/>
      </c:scatterChart>
      <c:valAx>
        <c:axId val="229085216"/>
        <c:scaling>
          <c:orientation val="minMax"/>
          <c:max val="42"/>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dirty="0">
                    <a:solidFill>
                      <a:schemeClr val="tx1"/>
                    </a:solidFill>
                    <a:latin typeface="Arial" panose="020B0604020202020204" pitchFamily="34" charset="0"/>
                    <a:cs typeface="Arial" panose="020B0604020202020204" pitchFamily="34" charset="0"/>
                  </a:rPr>
                  <a:t>Days</a:t>
                </a:r>
                <a:r>
                  <a:rPr lang="en-US" sz="1200" b="1" baseline="0" dirty="0">
                    <a:solidFill>
                      <a:schemeClr val="tx1"/>
                    </a:solidFill>
                    <a:latin typeface="Arial" panose="020B0604020202020204" pitchFamily="34" charset="0"/>
                    <a:cs typeface="Arial" panose="020B0604020202020204" pitchFamily="34" charset="0"/>
                  </a:rPr>
                  <a:t> After Tumor Cell Implant</a:t>
                </a:r>
                <a:endParaRPr lang="en-US" sz="12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93448"/>
        <c:crosses val="autoZero"/>
        <c:crossBetween val="midCat"/>
        <c:majorUnit val="7"/>
        <c:minorUnit val="1"/>
      </c:valAx>
      <c:valAx>
        <c:axId val="229093448"/>
        <c:scaling>
          <c:orientation val="minMax"/>
          <c:max val="4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dirty="0">
                    <a:solidFill>
                      <a:schemeClr val="tx1"/>
                    </a:solidFill>
                    <a:latin typeface="Arial" panose="020B0604020202020204" pitchFamily="34" charset="0"/>
                    <a:cs typeface="Arial" panose="020B0604020202020204" pitchFamily="34" charset="0"/>
                  </a:rPr>
                  <a:t>Tumor</a:t>
                </a:r>
                <a:r>
                  <a:rPr lang="en-US" sz="1200" b="1" baseline="0" dirty="0">
                    <a:solidFill>
                      <a:schemeClr val="tx1"/>
                    </a:solidFill>
                    <a:latin typeface="Arial" panose="020B0604020202020204" pitchFamily="34" charset="0"/>
                    <a:cs typeface="Arial" panose="020B0604020202020204" pitchFamily="34" charset="0"/>
                  </a:rPr>
                  <a:t> Volume (mm</a:t>
                </a:r>
                <a:r>
                  <a:rPr lang="en-US" sz="1200" b="1" baseline="30000" dirty="0">
                    <a:solidFill>
                      <a:schemeClr val="tx1"/>
                    </a:solidFill>
                    <a:latin typeface="Arial" panose="020B0604020202020204" pitchFamily="34" charset="0"/>
                    <a:cs typeface="Arial" panose="020B0604020202020204" pitchFamily="34" charset="0"/>
                  </a:rPr>
                  <a:t>3</a:t>
                </a:r>
                <a:r>
                  <a:rPr lang="en-US" sz="1200" b="1" baseline="0" dirty="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1.8369808800122383E-2"/>
              <c:y val="0.286975346030464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85216"/>
        <c:crosses val="autoZero"/>
        <c:crossBetween val="midCat"/>
        <c:majorUnit val="1000"/>
      </c:valAx>
      <c:spPr>
        <a:noFill/>
        <a:ln>
          <a:noFill/>
        </a:ln>
        <a:effectLst/>
      </c:spPr>
    </c:plotArea>
    <c:plotVisOnly val="1"/>
    <c:dispBlanksAs val="gap"/>
    <c:showDLblsOverMax val="0"/>
  </c:chart>
  <c:spPr>
    <a:noFill/>
    <a:ln>
      <a:noFill/>
    </a:ln>
    <a:effectLst/>
  </c:spPr>
  <c:txPr>
    <a:bodyPr/>
    <a:lstStyle/>
    <a:p>
      <a:pPr>
        <a:defRPr/>
      </a:pPr>
      <a:endParaRPr lang="en-I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dirty="0">
                <a:solidFill>
                  <a:schemeClr val="tx1"/>
                </a:solidFill>
                <a:latin typeface="Arial" panose="020B0604020202020204" pitchFamily="34" charset="0"/>
                <a:cs typeface="Arial" panose="020B0604020202020204" pitchFamily="34" charset="0"/>
              </a:rPr>
              <a:t>Cell</a:t>
            </a:r>
            <a:r>
              <a:rPr lang="en-US" sz="1400" b="1" baseline="0" dirty="0">
                <a:solidFill>
                  <a:schemeClr val="tx1"/>
                </a:solidFill>
                <a:latin typeface="Arial" panose="020B0604020202020204" pitchFamily="34" charset="0"/>
                <a:cs typeface="Arial" panose="020B0604020202020204" pitchFamily="34" charset="0"/>
              </a:rPr>
              <a:t> Culture-Matched Tumor Challenge of Naive Mice on Day 74</a:t>
            </a:r>
            <a:endParaRPr lang="en-US" sz="14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IL"/>
        </a:p>
      </c:txPr>
    </c:title>
    <c:autoTitleDeleted val="0"/>
    <c:plotArea>
      <c:layout/>
      <c:scatterChart>
        <c:scatterStyle val="lineMarker"/>
        <c:varyColors val="0"/>
        <c:ser>
          <c:idx val="0"/>
          <c:order val="0"/>
          <c:tx>
            <c:strRef>
              <c:f>Sheet1!$D$6</c:f>
              <c:strCache>
                <c:ptCount val="1"/>
                <c:pt idx="0">
                  <c:v>Mouse 1</c:v>
                </c:pt>
              </c:strCache>
            </c:strRef>
          </c:tx>
          <c:spPr>
            <a:ln w="25400" cap="rnd">
              <a:solidFill>
                <a:schemeClr val="accent1"/>
              </a:solidFill>
              <a:round/>
            </a:ln>
            <a:effectLst/>
          </c:spPr>
          <c:marker>
            <c:symbol val="circle"/>
            <c:size val="6"/>
            <c:spPr>
              <a:solidFill>
                <a:schemeClr val="accent1"/>
              </a:solidFill>
              <a:ln w="9525">
                <a:solidFill>
                  <a:schemeClr val="accent1"/>
                </a:solidFill>
              </a:ln>
              <a:effectLst/>
            </c:spPr>
          </c:marker>
          <c:xVal>
            <c:numRef>
              <c:f>Sheet1!$C$7:$C$23</c:f>
              <c:numCache>
                <c:formatCode>General</c:formatCode>
                <c:ptCount val="17"/>
                <c:pt idx="0">
                  <c:v>0</c:v>
                </c:pt>
                <c:pt idx="1">
                  <c:v>8</c:v>
                </c:pt>
                <c:pt idx="2">
                  <c:v>11</c:v>
                </c:pt>
                <c:pt idx="3">
                  <c:v>15</c:v>
                </c:pt>
                <c:pt idx="4">
                  <c:v>18</c:v>
                </c:pt>
                <c:pt idx="5">
                  <c:v>22</c:v>
                </c:pt>
                <c:pt idx="6">
                  <c:v>25</c:v>
                </c:pt>
                <c:pt idx="7">
                  <c:v>29</c:v>
                </c:pt>
                <c:pt idx="8">
                  <c:v>32</c:v>
                </c:pt>
              </c:numCache>
            </c:numRef>
          </c:xVal>
          <c:yVal>
            <c:numRef>
              <c:f>Sheet1!$D$7:$D$23</c:f>
              <c:numCache>
                <c:formatCode>General</c:formatCode>
                <c:ptCount val="17"/>
                <c:pt idx="0">
                  <c:v>0</c:v>
                </c:pt>
                <c:pt idx="1">
                  <c:v>102</c:v>
                </c:pt>
                <c:pt idx="2">
                  <c:v>111</c:v>
                </c:pt>
                <c:pt idx="3">
                  <c:v>301</c:v>
                </c:pt>
                <c:pt idx="4">
                  <c:v>969</c:v>
                </c:pt>
                <c:pt idx="5">
                  <c:v>1929</c:v>
                </c:pt>
                <c:pt idx="6">
                  <c:v>3400</c:v>
                </c:pt>
              </c:numCache>
            </c:numRef>
          </c:yVal>
          <c:smooth val="0"/>
          <c:extLst>
            <c:ext xmlns:c16="http://schemas.microsoft.com/office/drawing/2014/chart" uri="{C3380CC4-5D6E-409C-BE32-E72D297353CC}">
              <c16:uniqueId val="{00000000-53A8-4B2A-9950-885786FD6E92}"/>
            </c:ext>
          </c:extLst>
        </c:ser>
        <c:ser>
          <c:idx val="1"/>
          <c:order val="1"/>
          <c:tx>
            <c:strRef>
              <c:f>Sheet1!$E$6</c:f>
              <c:strCache>
                <c:ptCount val="1"/>
                <c:pt idx="0">
                  <c:v>Mouse 2</c:v>
                </c:pt>
              </c:strCache>
            </c:strRef>
          </c:tx>
          <c:spPr>
            <a:ln w="25400" cap="rnd">
              <a:solidFill>
                <a:schemeClr val="accent2"/>
              </a:solidFill>
              <a:round/>
            </a:ln>
            <a:effectLst/>
          </c:spPr>
          <c:marker>
            <c:symbol val="circle"/>
            <c:size val="6"/>
            <c:spPr>
              <a:solidFill>
                <a:schemeClr val="accent2"/>
              </a:solidFill>
              <a:ln w="9525">
                <a:solidFill>
                  <a:schemeClr val="accent2"/>
                </a:solidFill>
              </a:ln>
              <a:effectLst/>
            </c:spPr>
          </c:marker>
          <c:xVal>
            <c:numRef>
              <c:f>Sheet1!$C$7:$C$23</c:f>
              <c:numCache>
                <c:formatCode>General</c:formatCode>
                <c:ptCount val="17"/>
                <c:pt idx="0">
                  <c:v>0</c:v>
                </c:pt>
                <c:pt idx="1">
                  <c:v>8</c:v>
                </c:pt>
                <c:pt idx="2">
                  <c:v>11</c:v>
                </c:pt>
                <c:pt idx="3">
                  <c:v>15</c:v>
                </c:pt>
                <c:pt idx="4">
                  <c:v>18</c:v>
                </c:pt>
                <c:pt idx="5">
                  <c:v>22</c:v>
                </c:pt>
                <c:pt idx="6">
                  <c:v>25</c:v>
                </c:pt>
                <c:pt idx="7">
                  <c:v>29</c:v>
                </c:pt>
                <c:pt idx="8">
                  <c:v>32</c:v>
                </c:pt>
              </c:numCache>
            </c:numRef>
          </c:xVal>
          <c:yVal>
            <c:numRef>
              <c:f>Sheet1!$E$7:$E$23</c:f>
              <c:numCache>
                <c:formatCode>General</c:formatCode>
                <c:ptCount val="17"/>
                <c:pt idx="0">
                  <c:v>0</c:v>
                </c:pt>
                <c:pt idx="1">
                  <c:v>126</c:v>
                </c:pt>
                <c:pt idx="2">
                  <c:v>172</c:v>
                </c:pt>
                <c:pt idx="3">
                  <c:v>539</c:v>
                </c:pt>
                <c:pt idx="4">
                  <c:v>1429</c:v>
                </c:pt>
                <c:pt idx="5">
                  <c:v>1996</c:v>
                </c:pt>
                <c:pt idx="6">
                  <c:v>3165</c:v>
                </c:pt>
              </c:numCache>
            </c:numRef>
          </c:yVal>
          <c:smooth val="0"/>
          <c:extLst>
            <c:ext xmlns:c16="http://schemas.microsoft.com/office/drawing/2014/chart" uri="{C3380CC4-5D6E-409C-BE32-E72D297353CC}">
              <c16:uniqueId val="{00000001-53A8-4B2A-9950-885786FD6E92}"/>
            </c:ext>
          </c:extLst>
        </c:ser>
        <c:ser>
          <c:idx val="2"/>
          <c:order val="2"/>
          <c:tx>
            <c:strRef>
              <c:f>Sheet1!$F$6</c:f>
              <c:strCache>
                <c:ptCount val="1"/>
                <c:pt idx="0">
                  <c:v>Mouse 3</c:v>
                </c:pt>
              </c:strCache>
            </c:strRef>
          </c:tx>
          <c:spPr>
            <a:ln w="25400" cap="rnd">
              <a:solidFill>
                <a:schemeClr val="accent3"/>
              </a:solidFill>
              <a:round/>
            </a:ln>
            <a:effectLst/>
          </c:spPr>
          <c:marker>
            <c:symbol val="circle"/>
            <c:size val="6"/>
            <c:spPr>
              <a:solidFill>
                <a:schemeClr val="accent3"/>
              </a:solidFill>
              <a:ln w="9525">
                <a:solidFill>
                  <a:schemeClr val="accent3"/>
                </a:solidFill>
              </a:ln>
              <a:effectLst/>
            </c:spPr>
          </c:marker>
          <c:xVal>
            <c:numRef>
              <c:f>Sheet1!$C$7:$C$23</c:f>
              <c:numCache>
                <c:formatCode>General</c:formatCode>
                <c:ptCount val="17"/>
                <c:pt idx="0">
                  <c:v>0</c:v>
                </c:pt>
                <c:pt idx="1">
                  <c:v>8</c:v>
                </c:pt>
                <c:pt idx="2">
                  <c:v>11</c:v>
                </c:pt>
                <c:pt idx="3">
                  <c:v>15</c:v>
                </c:pt>
                <c:pt idx="4">
                  <c:v>18</c:v>
                </c:pt>
                <c:pt idx="5">
                  <c:v>22</c:v>
                </c:pt>
                <c:pt idx="6">
                  <c:v>25</c:v>
                </c:pt>
                <c:pt idx="7">
                  <c:v>29</c:v>
                </c:pt>
                <c:pt idx="8">
                  <c:v>32</c:v>
                </c:pt>
              </c:numCache>
            </c:numRef>
          </c:xVal>
          <c:yVal>
            <c:numRef>
              <c:f>Sheet1!$F$7:$F$23</c:f>
              <c:numCache>
                <c:formatCode>General</c:formatCode>
                <c:ptCount val="17"/>
                <c:pt idx="0">
                  <c:v>0</c:v>
                </c:pt>
                <c:pt idx="1">
                  <c:v>70</c:v>
                </c:pt>
                <c:pt idx="2">
                  <c:v>130</c:v>
                </c:pt>
                <c:pt idx="3">
                  <c:v>288</c:v>
                </c:pt>
                <c:pt idx="4">
                  <c:v>1183</c:v>
                </c:pt>
                <c:pt idx="5">
                  <c:v>2031</c:v>
                </c:pt>
                <c:pt idx="6">
                  <c:v>3290</c:v>
                </c:pt>
              </c:numCache>
            </c:numRef>
          </c:yVal>
          <c:smooth val="0"/>
          <c:extLst>
            <c:ext xmlns:c16="http://schemas.microsoft.com/office/drawing/2014/chart" uri="{C3380CC4-5D6E-409C-BE32-E72D297353CC}">
              <c16:uniqueId val="{00000002-53A8-4B2A-9950-885786FD6E92}"/>
            </c:ext>
          </c:extLst>
        </c:ser>
        <c:ser>
          <c:idx val="3"/>
          <c:order val="3"/>
          <c:tx>
            <c:strRef>
              <c:f>Sheet1!$G$6</c:f>
              <c:strCache>
                <c:ptCount val="1"/>
                <c:pt idx="0">
                  <c:v>Mouse 4</c:v>
                </c:pt>
              </c:strCache>
            </c:strRef>
          </c:tx>
          <c:spPr>
            <a:ln w="25400" cap="rnd">
              <a:solidFill>
                <a:schemeClr val="accent4"/>
              </a:solidFill>
              <a:round/>
            </a:ln>
            <a:effectLst/>
          </c:spPr>
          <c:marker>
            <c:symbol val="circle"/>
            <c:size val="6"/>
            <c:spPr>
              <a:solidFill>
                <a:schemeClr val="accent4"/>
              </a:solidFill>
              <a:ln w="9525">
                <a:solidFill>
                  <a:schemeClr val="accent4"/>
                </a:solidFill>
              </a:ln>
              <a:effectLst/>
            </c:spPr>
          </c:marker>
          <c:xVal>
            <c:numRef>
              <c:f>Sheet1!$C$7:$C$23</c:f>
              <c:numCache>
                <c:formatCode>General</c:formatCode>
                <c:ptCount val="17"/>
                <c:pt idx="0">
                  <c:v>0</c:v>
                </c:pt>
                <c:pt idx="1">
                  <c:v>8</c:v>
                </c:pt>
                <c:pt idx="2">
                  <c:v>11</c:v>
                </c:pt>
                <c:pt idx="3">
                  <c:v>15</c:v>
                </c:pt>
                <c:pt idx="4">
                  <c:v>18</c:v>
                </c:pt>
                <c:pt idx="5">
                  <c:v>22</c:v>
                </c:pt>
                <c:pt idx="6">
                  <c:v>25</c:v>
                </c:pt>
                <c:pt idx="7">
                  <c:v>29</c:v>
                </c:pt>
                <c:pt idx="8">
                  <c:v>32</c:v>
                </c:pt>
              </c:numCache>
            </c:numRef>
          </c:xVal>
          <c:yVal>
            <c:numRef>
              <c:f>Sheet1!$G$7:$G$23</c:f>
              <c:numCache>
                <c:formatCode>General</c:formatCode>
                <c:ptCount val="17"/>
                <c:pt idx="0">
                  <c:v>0</c:v>
                </c:pt>
                <c:pt idx="1">
                  <c:v>76</c:v>
                </c:pt>
                <c:pt idx="2">
                  <c:v>129</c:v>
                </c:pt>
                <c:pt idx="3">
                  <c:v>295</c:v>
                </c:pt>
                <c:pt idx="4">
                  <c:v>836</c:v>
                </c:pt>
                <c:pt idx="5">
                  <c:v>2626</c:v>
                </c:pt>
                <c:pt idx="6">
                  <c:v>3415</c:v>
                </c:pt>
              </c:numCache>
            </c:numRef>
          </c:yVal>
          <c:smooth val="0"/>
          <c:extLst>
            <c:ext xmlns:c16="http://schemas.microsoft.com/office/drawing/2014/chart" uri="{C3380CC4-5D6E-409C-BE32-E72D297353CC}">
              <c16:uniqueId val="{00000003-53A8-4B2A-9950-885786FD6E92}"/>
            </c:ext>
          </c:extLst>
        </c:ser>
        <c:ser>
          <c:idx val="4"/>
          <c:order val="4"/>
          <c:tx>
            <c:strRef>
              <c:f>Sheet1!$H$6</c:f>
              <c:strCache>
                <c:ptCount val="1"/>
                <c:pt idx="0">
                  <c:v>Mouse 5</c:v>
                </c:pt>
              </c:strCache>
            </c:strRef>
          </c:tx>
          <c:spPr>
            <a:ln w="25400" cap="rnd">
              <a:solidFill>
                <a:schemeClr val="accent5"/>
              </a:solidFill>
              <a:round/>
            </a:ln>
            <a:effectLst/>
          </c:spPr>
          <c:marker>
            <c:symbol val="circle"/>
            <c:size val="6"/>
            <c:spPr>
              <a:solidFill>
                <a:schemeClr val="accent5"/>
              </a:solidFill>
              <a:ln w="9525">
                <a:solidFill>
                  <a:schemeClr val="accent5"/>
                </a:solidFill>
              </a:ln>
              <a:effectLst/>
            </c:spPr>
          </c:marker>
          <c:xVal>
            <c:numRef>
              <c:f>Sheet1!$C$7:$C$23</c:f>
              <c:numCache>
                <c:formatCode>General</c:formatCode>
                <c:ptCount val="17"/>
                <c:pt idx="0">
                  <c:v>0</c:v>
                </c:pt>
                <c:pt idx="1">
                  <c:v>8</c:v>
                </c:pt>
                <c:pt idx="2">
                  <c:v>11</c:v>
                </c:pt>
                <c:pt idx="3">
                  <c:v>15</c:v>
                </c:pt>
                <c:pt idx="4">
                  <c:v>18</c:v>
                </c:pt>
                <c:pt idx="5">
                  <c:v>22</c:v>
                </c:pt>
                <c:pt idx="6">
                  <c:v>25</c:v>
                </c:pt>
                <c:pt idx="7">
                  <c:v>29</c:v>
                </c:pt>
                <c:pt idx="8">
                  <c:v>32</c:v>
                </c:pt>
              </c:numCache>
            </c:numRef>
          </c:xVal>
          <c:yVal>
            <c:numRef>
              <c:f>Sheet1!$H$7:$H$23</c:f>
              <c:numCache>
                <c:formatCode>General</c:formatCode>
                <c:ptCount val="17"/>
                <c:pt idx="0">
                  <c:v>0</c:v>
                </c:pt>
                <c:pt idx="1">
                  <c:v>112</c:v>
                </c:pt>
                <c:pt idx="2">
                  <c:v>101</c:v>
                </c:pt>
                <c:pt idx="3">
                  <c:v>255</c:v>
                </c:pt>
                <c:pt idx="4">
                  <c:v>557</c:v>
                </c:pt>
                <c:pt idx="5">
                  <c:v>901</c:v>
                </c:pt>
                <c:pt idx="6">
                  <c:v>1669</c:v>
                </c:pt>
                <c:pt idx="7">
                  <c:v>2216</c:v>
                </c:pt>
                <c:pt idx="8">
                  <c:v>3787</c:v>
                </c:pt>
              </c:numCache>
            </c:numRef>
          </c:yVal>
          <c:smooth val="0"/>
          <c:extLst>
            <c:ext xmlns:c16="http://schemas.microsoft.com/office/drawing/2014/chart" uri="{C3380CC4-5D6E-409C-BE32-E72D297353CC}">
              <c16:uniqueId val="{00000004-53A8-4B2A-9950-885786FD6E92}"/>
            </c:ext>
          </c:extLst>
        </c:ser>
        <c:dLbls>
          <c:showLegendKey val="0"/>
          <c:showVal val="0"/>
          <c:showCatName val="0"/>
          <c:showSerName val="0"/>
          <c:showPercent val="0"/>
          <c:showBubbleSize val="0"/>
        </c:dLbls>
        <c:axId val="229085216"/>
        <c:axId val="229093448"/>
      </c:scatterChart>
      <c:valAx>
        <c:axId val="229085216"/>
        <c:scaling>
          <c:orientation val="minMax"/>
          <c:max val="42"/>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dirty="0">
                    <a:solidFill>
                      <a:schemeClr val="tx1"/>
                    </a:solidFill>
                    <a:latin typeface="Arial" panose="020B0604020202020204" pitchFamily="34" charset="0"/>
                    <a:cs typeface="Arial" panose="020B0604020202020204" pitchFamily="34" charset="0"/>
                  </a:rPr>
                  <a:t>Days</a:t>
                </a:r>
                <a:r>
                  <a:rPr lang="en-US" sz="1200" b="1" baseline="0" dirty="0">
                    <a:solidFill>
                      <a:schemeClr val="tx1"/>
                    </a:solidFill>
                    <a:latin typeface="Arial" panose="020B0604020202020204" pitchFamily="34" charset="0"/>
                    <a:cs typeface="Arial" panose="020B0604020202020204" pitchFamily="34" charset="0"/>
                  </a:rPr>
                  <a:t> After Tumor Cell Implant</a:t>
                </a:r>
                <a:endParaRPr lang="en-US" sz="12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93448"/>
        <c:crosses val="autoZero"/>
        <c:crossBetween val="midCat"/>
        <c:majorUnit val="7"/>
        <c:minorUnit val="1"/>
      </c:valAx>
      <c:valAx>
        <c:axId val="229093448"/>
        <c:scaling>
          <c:orientation val="minMax"/>
          <c:max val="4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dirty="0">
                    <a:solidFill>
                      <a:schemeClr val="tx1"/>
                    </a:solidFill>
                    <a:latin typeface="Arial" panose="020B0604020202020204" pitchFamily="34" charset="0"/>
                    <a:cs typeface="Arial" panose="020B0604020202020204" pitchFamily="34" charset="0"/>
                  </a:rPr>
                  <a:t>Tumor</a:t>
                </a:r>
                <a:r>
                  <a:rPr lang="en-US" sz="1200" b="1" baseline="0" dirty="0">
                    <a:solidFill>
                      <a:schemeClr val="tx1"/>
                    </a:solidFill>
                    <a:latin typeface="Arial" panose="020B0604020202020204" pitchFamily="34" charset="0"/>
                    <a:cs typeface="Arial" panose="020B0604020202020204" pitchFamily="34" charset="0"/>
                  </a:rPr>
                  <a:t> Volume (mm</a:t>
                </a:r>
                <a:r>
                  <a:rPr lang="en-US" sz="1200" b="1" baseline="30000" dirty="0">
                    <a:solidFill>
                      <a:schemeClr val="tx1"/>
                    </a:solidFill>
                    <a:latin typeface="Arial" panose="020B0604020202020204" pitchFamily="34" charset="0"/>
                    <a:cs typeface="Arial" panose="020B0604020202020204" pitchFamily="34" charset="0"/>
                  </a:rPr>
                  <a:t>3</a:t>
                </a:r>
                <a:r>
                  <a:rPr lang="en-US" sz="1200" b="1" baseline="0" dirty="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1.8369808800122383E-2"/>
              <c:y val="0.286975346030464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85216"/>
        <c:crosses val="autoZero"/>
        <c:crossBetween val="midCat"/>
        <c:majorUnit val="1000"/>
      </c:valAx>
      <c:spPr>
        <a:noFill/>
        <a:ln>
          <a:noFill/>
        </a:ln>
        <a:effectLst/>
      </c:spPr>
    </c:plotArea>
    <c:plotVisOnly val="1"/>
    <c:dispBlanksAs val="gap"/>
    <c:showDLblsOverMax val="0"/>
  </c:chart>
  <c:spPr>
    <a:noFill/>
    <a:ln>
      <a:noFill/>
    </a:ln>
    <a:effectLst/>
  </c:spPr>
  <c:txPr>
    <a:bodyPr/>
    <a:lstStyle/>
    <a:p>
      <a:pPr>
        <a:defRPr/>
      </a:pPr>
      <a:endParaRPr lang="en-I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Sheet1!$D$7:$D$26</c:f>
              <c:numCache>
                <c:formatCode>General</c:formatCode>
                <c:ptCount val="20"/>
                <c:pt idx="0">
                  <c:v>95</c:v>
                </c:pt>
                <c:pt idx="1">
                  <c:v>105</c:v>
                </c:pt>
                <c:pt idx="2">
                  <c:v>221</c:v>
                </c:pt>
                <c:pt idx="3">
                  <c:v>190</c:v>
                </c:pt>
                <c:pt idx="4">
                  <c:v>397</c:v>
                </c:pt>
                <c:pt idx="5">
                  <c:v>517</c:v>
                </c:pt>
                <c:pt idx="6">
                  <c:v>774</c:v>
                </c:pt>
                <c:pt idx="7">
                  <c:v>1467</c:v>
                </c:pt>
                <c:pt idx="8">
                  <c:v>2053</c:v>
                </c:pt>
                <c:pt idx="9">
                  <c:v>1802</c:v>
                </c:pt>
                <c:pt idx="10">
                  <c:v>1884</c:v>
                </c:pt>
                <c:pt idx="11">
                  <c:v>2402</c:v>
                </c:pt>
                <c:pt idx="12">
                  <c:v>4029</c:v>
                </c:pt>
              </c:numCache>
            </c:numRef>
          </c:yVal>
          <c:smooth val="0"/>
          <c:extLst>
            <c:ext xmlns:c16="http://schemas.microsoft.com/office/drawing/2014/chart" uri="{C3380CC4-5D6E-409C-BE32-E72D297353CC}">
              <c16:uniqueId val="{00000000-B849-45E8-9FEB-D4DA60588500}"/>
            </c:ext>
          </c:extLst>
        </c:ser>
        <c:ser>
          <c:idx val="1"/>
          <c:order val="1"/>
          <c:tx>
            <c:strRef>
              <c:f>Sheet1!$E$6</c:f>
              <c:strCache>
                <c:ptCount val="1"/>
                <c:pt idx="0">
                  <c:v>Mouse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Sheet1!$E$7:$E$26</c:f>
              <c:numCache>
                <c:formatCode>General</c:formatCode>
                <c:ptCount val="20"/>
                <c:pt idx="0">
                  <c:v>115</c:v>
                </c:pt>
                <c:pt idx="1">
                  <c:v>215</c:v>
                </c:pt>
                <c:pt idx="2">
                  <c:v>376</c:v>
                </c:pt>
                <c:pt idx="3">
                  <c:v>332</c:v>
                </c:pt>
                <c:pt idx="4">
                  <c:v>639</c:v>
                </c:pt>
                <c:pt idx="5">
                  <c:v>920</c:v>
                </c:pt>
                <c:pt idx="6">
                  <c:v>1268</c:v>
                </c:pt>
                <c:pt idx="7">
                  <c:v>2209</c:v>
                </c:pt>
                <c:pt idx="8">
                  <c:v>2904</c:v>
                </c:pt>
                <c:pt idx="9">
                  <c:v>3900</c:v>
                </c:pt>
              </c:numCache>
            </c:numRef>
          </c:yVal>
          <c:smooth val="0"/>
          <c:extLst>
            <c:ext xmlns:c16="http://schemas.microsoft.com/office/drawing/2014/chart" uri="{C3380CC4-5D6E-409C-BE32-E72D297353CC}">
              <c16:uniqueId val="{00000001-B849-45E8-9FEB-D4DA60588500}"/>
            </c:ext>
          </c:extLst>
        </c:ser>
        <c:ser>
          <c:idx val="2"/>
          <c:order val="2"/>
          <c:tx>
            <c:strRef>
              <c:f>Sheet1!$F$6</c:f>
              <c:strCache>
                <c:ptCount val="1"/>
                <c:pt idx="0">
                  <c:v>Mouse 3</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Sheet1!$F$7:$F$26</c:f>
              <c:numCache>
                <c:formatCode>General</c:formatCode>
                <c:ptCount val="20"/>
                <c:pt idx="0">
                  <c:v>127</c:v>
                </c:pt>
                <c:pt idx="1">
                  <c:v>302</c:v>
                </c:pt>
                <c:pt idx="2">
                  <c:v>411</c:v>
                </c:pt>
                <c:pt idx="3">
                  <c:v>845</c:v>
                </c:pt>
                <c:pt idx="4">
                  <c:v>910</c:v>
                </c:pt>
                <c:pt idx="5">
                  <c:v>1268</c:v>
                </c:pt>
                <c:pt idx="6">
                  <c:v>2499</c:v>
                </c:pt>
                <c:pt idx="7">
                  <c:v>4071</c:v>
                </c:pt>
              </c:numCache>
            </c:numRef>
          </c:yVal>
          <c:smooth val="0"/>
          <c:extLst>
            <c:ext xmlns:c16="http://schemas.microsoft.com/office/drawing/2014/chart" uri="{C3380CC4-5D6E-409C-BE32-E72D297353CC}">
              <c16:uniqueId val="{00000002-B849-45E8-9FEB-D4DA60588500}"/>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Sheet1!$G$7:$G$26</c:f>
              <c:numCache>
                <c:formatCode>General</c:formatCode>
                <c:ptCount val="20"/>
                <c:pt idx="0">
                  <c:v>89</c:v>
                </c:pt>
                <c:pt idx="1">
                  <c:v>177</c:v>
                </c:pt>
                <c:pt idx="2">
                  <c:v>297</c:v>
                </c:pt>
                <c:pt idx="3">
                  <c:v>334</c:v>
                </c:pt>
                <c:pt idx="4">
                  <c:v>402</c:v>
                </c:pt>
                <c:pt idx="5">
                  <c:v>691</c:v>
                </c:pt>
                <c:pt idx="6">
                  <c:v>1088</c:v>
                </c:pt>
                <c:pt idx="7">
                  <c:v>1457</c:v>
                </c:pt>
                <c:pt idx="8">
                  <c:v>1600</c:v>
                </c:pt>
                <c:pt idx="9">
                  <c:v>2691</c:v>
                </c:pt>
                <c:pt idx="10">
                  <c:v>2621</c:v>
                </c:pt>
                <c:pt idx="11">
                  <c:v>3274</c:v>
                </c:pt>
              </c:numCache>
            </c:numRef>
          </c:yVal>
          <c:smooth val="0"/>
          <c:extLst>
            <c:ext xmlns:c16="http://schemas.microsoft.com/office/drawing/2014/chart" uri="{C3380CC4-5D6E-409C-BE32-E72D297353CC}">
              <c16:uniqueId val="{00000003-B849-45E8-9FEB-D4DA60588500}"/>
            </c:ext>
          </c:extLst>
        </c:ser>
        <c:ser>
          <c:idx val="4"/>
          <c:order val="4"/>
          <c:tx>
            <c:strRef>
              <c:f>Sheet1!$H$6</c:f>
              <c:strCache>
                <c:ptCount val="1"/>
                <c:pt idx="0">
                  <c:v>Mouse 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Sheet1!$H$7:$H$26</c:f>
              <c:numCache>
                <c:formatCode>General</c:formatCode>
                <c:ptCount val="20"/>
                <c:pt idx="0">
                  <c:v>107</c:v>
                </c:pt>
                <c:pt idx="1">
                  <c:v>205</c:v>
                </c:pt>
                <c:pt idx="2">
                  <c:v>380</c:v>
                </c:pt>
                <c:pt idx="3">
                  <c:v>660</c:v>
                </c:pt>
                <c:pt idx="4">
                  <c:v>667</c:v>
                </c:pt>
                <c:pt idx="5">
                  <c:v>929</c:v>
                </c:pt>
                <c:pt idx="6">
                  <c:v>1533</c:v>
                </c:pt>
                <c:pt idx="7">
                  <c:v>2610</c:v>
                </c:pt>
                <c:pt idx="8">
                  <c:v>3043</c:v>
                </c:pt>
              </c:numCache>
            </c:numRef>
          </c:yVal>
          <c:smooth val="0"/>
          <c:extLst>
            <c:ext xmlns:c16="http://schemas.microsoft.com/office/drawing/2014/chart" uri="{C3380CC4-5D6E-409C-BE32-E72D297353CC}">
              <c16:uniqueId val="{00000004-B849-45E8-9FEB-D4DA60588500}"/>
            </c:ext>
          </c:extLst>
        </c:ser>
        <c:ser>
          <c:idx val="5"/>
          <c:order val="5"/>
          <c:tx>
            <c:strRef>
              <c:f>Sheet1!$I$6</c:f>
              <c:strCache>
                <c:ptCount val="1"/>
                <c:pt idx="0">
                  <c:v>Mouse 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Sheet1!$I$7:$I$26</c:f>
              <c:numCache>
                <c:formatCode>General</c:formatCode>
                <c:ptCount val="20"/>
                <c:pt idx="0">
                  <c:v>100</c:v>
                </c:pt>
                <c:pt idx="1">
                  <c:v>105</c:v>
                </c:pt>
                <c:pt idx="2">
                  <c:v>232</c:v>
                </c:pt>
                <c:pt idx="3">
                  <c:v>349</c:v>
                </c:pt>
                <c:pt idx="4">
                  <c:v>392</c:v>
                </c:pt>
                <c:pt idx="5">
                  <c:v>438</c:v>
                </c:pt>
                <c:pt idx="6">
                  <c:v>662</c:v>
                </c:pt>
                <c:pt idx="7">
                  <c:v>820</c:v>
                </c:pt>
                <c:pt idx="8">
                  <c:v>1107</c:v>
                </c:pt>
                <c:pt idx="9">
                  <c:v>1555</c:v>
                </c:pt>
                <c:pt idx="10">
                  <c:v>2133</c:v>
                </c:pt>
                <c:pt idx="11">
                  <c:v>2408</c:v>
                </c:pt>
                <c:pt idx="12">
                  <c:v>3416</c:v>
                </c:pt>
              </c:numCache>
            </c:numRef>
          </c:yVal>
          <c:smooth val="0"/>
          <c:extLst>
            <c:ext xmlns:c16="http://schemas.microsoft.com/office/drawing/2014/chart" uri="{C3380CC4-5D6E-409C-BE32-E72D297353CC}">
              <c16:uniqueId val="{00000005-B849-45E8-9FEB-D4DA60588500}"/>
            </c:ext>
          </c:extLst>
        </c:ser>
        <c:dLbls>
          <c:showLegendKey val="0"/>
          <c:showVal val="0"/>
          <c:showCatName val="0"/>
          <c:showSerName val="0"/>
          <c:showPercent val="0"/>
          <c:showBubbleSize val="0"/>
        </c:dLbls>
        <c:axId val="229085216"/>
        <c:axId val="229093448"/>
      </c:scatterChart>
      <c:valAx>
        <c:axId val="229085216"/>
        <c:scaling>
          <c:orientation val="minMax"/>
          <c:max val="75"/>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solidFill>
                      <a:schemeClr val="tx1"/>
                    </a:solidFill>
                    <a:latin typeface="Arial" panose="020B0604020202020204" pitchFamily="34" charset="0"/>
                    <a:cs typeface="Arial" panose="020B0604020202020204" pitchFamily="34" charset="0"/>
                  </a:rPr>
                  <a:t>Days</a:t>
                </a:r>
                <a:r>
                  <a:rPr lang="en-US" sz="1100" b="1" baseline="0" dirty="0">
                    <a:solidFill>
                      <a:schemeClr val="tx1"/>
                    </a:solidFill>
                    <a:latin typeface="Arial" panose="020B0604020202020204" pitchFamily="34" charset="0"/>
                    <a:cs typeface="Arial" panose="020B0604020202020204" pitchFamily="34" charset="0"/>
                  </a:rPr>
                  <a:t> After Tumor Cell Implant</a:t>
                </a:r>
                <a:endParaRPr lang="en-US" sz="11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93448"/>
        <c:crosses val="autoZero"/>
        <c:crossBetween val="midCat"/>
        <c:majorUnit val="7"/>
        <c:minorUnit val="1"/>
      </c:valAx>
      <c:valAx>
        <c:axId val="229093448"/>
        <c:scaling>
          <c:orientation val="minMax"/>
          <c:max val="4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solidFill>
                      <a:schemeClr val="tx1"/>
                    </a:solidFill>
                    <a:latin typeface="Arial" panose="020B0604020202020204" pitchFamily="34" charset="0"/>
                    <a:cs typeface="Arial" panose="020B0604020202020204" pitchFamily="34" charset="0"/>
                  </a:rPr>
                  <a:t>Tumor</a:t>
                </a:r>
                <a:r>
                  <a:rPr lang="en-US" sz="1100" b="1" baseline="0" dirty="0">
                    <a:solidFill>
                      <a:schemeClr val="tx1"/>
                    </a:solidFill>
                    <a:latin typeface="Arial" panose="020B0604020202020204" pitchFamily="34" charset="0"/>
                    <a:cs typeface="Arial" panose="020B0604020202020204" pitchFamily="34" charset="0"/>
                  </a:rPr>
                  <a:t> Volume (mm</a:t>
                </a:r>
                <a:r>
                  <a:rPr lang="en-US" sz="1100" b="1" baseline="30000" dirty="0">
                    <a:solidFill>
                      <a:schemeClr val="tx1"/>
                    </a:solidFill>
                    <a:latin typeface="Arial" panose="020B0604020202020204" pitchFamily="34" charset="0"/>
                    <a:cs typeface="Arial" panose="020B0604020202020204" pitchFamily="34" charset="0"/>
                  </a:rPr>
                  <a:t>3</a:t>
                </a:r>
                <a:r>
                  <a:rPr lang="en-US" sz="1100" b="1" baseline="0" dirty="0">
                    <a:solidFill>
                      <a:schemeClr val="tx1"/>
                    </a:solidFill>
                    <a:latin typeface="Arial" panose="020B0604020202020204" pitchFamily="34" charset="0"/>
                    <a:cs typeface="Arial" panose="020B0604020202020204" pitchFamily="34" charset="0"/>
                  </a:rPr>
                  <a:t>)</a:t>
                </a:r>
                <a:endParaRPr lang="en-US" sz="1100" b="1" dirty="0">
                  <a:solidFill>
                    <a:schemeClr val="tx1"/>
                  </a:solidFill>
                  <a:latin typeface="Arial" panose="020B0604020202020204" pitchFamily="34" charset="0"/>
                  <a:cs typeface="Arial" panose="020B0604020202020204" pitchFamily="34" charset="0"/>
                </a:endParaRPr>
              </a:p>
            </c:rich>
          </c:tx>
          <c:layout>
            <c:manualLayout>
              <c:xMode val="edge"/>
              <c:yMode val="edge"/>
              <c:x val="2.0251774083795082E-2"/>
              <c:y val="0.143945678665166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85216"/>
        <c:crosses val="autoZero"/>
        <c:crossBetween val="midCat"/>
        <c:majorUnit val="1000"/>
      </c:valAx>
      <c:spPr>
        <a:noFill/>
        <a:ln>
          <a:noFill/>
        </a:ln>
        <a:effectLst/>
      </c:spPr>
    </c:plotArea>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Sheet1!$D$7:$D$26</c:f>
              <c:numCache>
                <c:formatCode>General</c:formatCode>
                <c:ptCount val="20"/>
                <c:pt idx="0">
                  <c:v>101</c:v>
                </c:pt>
                <c:pt idx="1">
                  <c:v>148</c:v>
                </c:pt>
                <c:pt idx="2">
                  <c:v>190</c:v>
                </c:pt>
                <c:pt idx="3">
                  <c:v>278</c:v>
                </c:pt>
                <c:pt idx="4">
                  <c:v>402</c:v>
                </c:pt>
                <c:pt idx="5">
                  <c:v>473</c:v>
                </c:pt>
                <c:pt idx="6">
                  <c:v>658</c:v>
                </c:pt>
                <c:pt idx="7">
                  <c:v>1035</c:v>
                </c:pt>
                <c:pt idx="8">
                  <c:v>1407</c:v>
                </c:pt>
                <c:pt idx="9">
                  <c:v>1795</c:v>
                </c:pt>
                <c:pt idx="10">
                  <c:v>2506</c:v>
                </c:pt>
                <c:pt idx="11">
                  <c:v>3405</c:v>
                </c:pt>
              </c:numCache>
            </c:numRef>
          </c:yVal>
          <c:smooth val="0"/>
          <c:extLst>
            <c:ext xmlns:c16="http://schemas.microsoft.com/office/drawing/2014/chart" uri="{C3380CC4-5D6E-409C-BE32-E72D297353CC}">
              <c16:uniqueId val="{00000000-5901-4327-A027-C223578D99D6}"/>
            </c:ext>
          </c:extLst>
        </c:ser>
        <c:ser>
          <c:idx val="1"/>
          <c:order val="1"/>
          <c:tx>
            <c:strRef>
              <c:f>Sheet1!$E$6</c:f>
              <c:strCache>
                <c:ptCount val="1"/>
                <c:pt idx="0">
                  <c:v>Mouse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Sheet1!$E$7:$E$26</c:f>
              <c:numCache>
                <c:formatCode>General</c:formatCode>
                <c:ptCount val="20"/>
                <c:pt idx="0">
                  <c:v>126</c:v>
                </c:pt>
                <c:pt idx="1">
                  <c:v>281</c:v>
                </c:pt>
                <c:pt idx="2">
                  <c:v>365</c:v>
                </c:pt>
                <c:pt idx="3">
                  <c:v>417</c:v>
                </c:pt>
                <c:pt idx="4">
                  <c:v>489</c:v>
                </c:pt>
                <c:pt idx="5">
                  <c:v>475</c:v>
                </c:pt>
                <c:pt idx="6">
                  <c:v>662</c:v>
                </c:pt>
                <c:pt idx="7">
                  <c:v>883</c:v>
                </c:pt>
                <c:pt idx="8">
                  <c:v>1264</c:v>
                </c:pt>
                <c:pt idx="9">
                  <c:v>1966</c:v>
                </c:pt>
                <c:pt idx="10">
                  <c:v>3001</c:v>
                </c:pt>
              </c:numCache>
            </c:numRef>
          </c:yVal>
          <c:smooth val="0"/>
          <c:extLst>
            <c:ext xmlns:c16="http://schemas.microsoft.com/office/drawing/2014/chart" uri="{C3380CC4-5D6E-409C-BE32-E72D297353CC}">
              <c16:uniqueId val="{00000001-5901-4327-A027-C223578D99D6}"/>
            </c:ext>
          </c:extLst>
        </c:ser>
        <c:ser>
          <c:idx val="2"/>
          <c:order val="2"/>
          <c:tx>
            <c:strRef>
              <c:f>Sheet1!$F$6</c:f>
              <c:strCache>
                <c:ptCount val="1"/>
                <c:pt idx="0">
                  <c:v>Mouse 3</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Sheet1!$F$7:$F$26</c:f>
              <c:numCache>
                <c:formatCode>General</c:formatCode>
                <c:ptCount val="20"/>
                <c:pt idx="0">
                  <c:v>108</c:v>
                </c:pt>
                <c:pt idx="1">
                  <c:v>172</c:v>
                </c:pt>
                <c:pt idx="2">
                  <c:v>317</c:v>
                </c:pt>
                <c:pt idx="3">
                  <c:v>378</c:v>
                </c:pt>
                <c:pt idx="4">
                  <c:v>550</c:v>
                </c:pt>
                <c:pt idx="5">
                  <c:v>585</c:v>
                </c:pt>
                <c:pt idx="6">
                  <c:v>1393</c:v>
                </c:pt>
                <c:pt idx="7">
                  <c:v>1971</c:v>
                </c:pt>
                <c:pt idx="8">
                  <c:v>3138</c:v>
                </c:pt>
              </c:numCache>
            </c:numRef>
          </c:yVal>
          <c:smooth val="0"/>
          <c:extLst>
            <c:ext xmlns:c16="http://schemas.microsoft.com/office/drawing/2014/chart" uri="{C3380CC4-5D6E-409C-BE32-E72D297353CC}">
              <c16:uniqueId val="{00000002-5901-4327-A027-C223578D99D6}"/>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Sheet1!$G$7:$G$26</c:f>
              <c:numCache>
                <c:formatCode>General</c:formatCode>
                <c:ptCount val="20"/>
                <c:pt idx="0">
                  <c:v>100</c:v>
                </c:pt>
                <c:pt idx="1">
                  <c:v>134</c:v>
                </c:pt>
                <c:pt idx="2">
                  <c:v>440</c:v>
                </c:pt>
                <c:pt idx="3">
                  <c:v>284</c:v>
                </c:pt>
                <c:pt idx="4">
                  <c:v>1194</c:v>
                </c:pt>
                <c:pt idx="5">
                  <c:v>1326</c:v>
                </c:pt>
                <c:pt idx="6">
                  <c:v>1695</c:v>
                </c:pt>
                <c:pt idx="7">
                  <c:v>3699</c:v>
                </c:pt>
              </c:numCache>
            </c:numRef>
          </c:yVal>
          <c:smooth val="0"/>
          <c:extLst>
            <c:ext xmlns:c16="http://schemas.microsoft.com/office/drawing/2014/chart" uri="{C3380CC4-5D6E-409C-BE32-E72D297353CC}">
              <c16:uniqueId val="{00000003-5901-4327-A027-C223578D99D6}"/>
            </c:ext>
          </c:extLst>
        </c:ser>
        <c:ser>
          <c:idx val="4"/>
          <c:order val="4"/>
          <c:tx>
            <c:strRef>
              <c:f>Sheet1!$H$6</c:f>
              <c:strCache>
                <c:ptCount val="1"/>
                <c:pt idx="0">
                  <c:v>Mouse 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Sheet1!$H$7:$H$26</c:f>
              <c:numCache>
                <c:formatCode>General</c:formatCode>
                <c:ptCount val="20"/>
                <c:pt idx="0">
                  <c:v>89</c:v>
                </c:pt>
                <c:pt idx="1">
                  <c:v>117</c:v>
                </c:pt>
                <c:pt idx="2">
                  <c:v>178</c:v>
                </c:pt>
                <c:pt idx="3">
                  <c:v>370</c:v>
                </c:pt>
                <c:pt idx="4">
                  <c:v>412</c:v>
                </c:pt>
                <c:pt idx="5">
                  <c:v>434</c:v>
                </c:pt>
                <c:pt idx="6">
                  <c:v>642</c:v>
                </c:pt>
                <c:pt idx="7">
                  <c:v>1190</c:v>
                </c:pt>
                <c:pt idx="8">
                  <c:v>1217</c:v>
                </c:pt>
                <c:pt idx="9">
                  <c:v>2149</c:v>
                </c:pt>
                <c:pt idx="10">
                  <c:v>2411</c:v>
                </c:pt>
                <c:pt idx="11">
                  <c:v>2634</c:v>
                </c:pt>
                <c:pt idx="12">
                  <c:v>3759</c:v>
                </c:pt>
              </c:numCache>
            </c:numRef>
          </c:yVal>
          <c:smooth val="0"/>
          <c:extLst>
            <c:ext xmlns:c16="http://schemas.microsoft.com/office/drawing/2014/chart" uri="{C3380CC4-5D6E-409C-BE32-E72D297353CC}">
              <c16:uniqueId val="{00000004-5901-4327-A027-C223578D99D6}"/>
            </c:ext>
          </c:extLst>
        </c:ser>
        <c:ser>
          <c:idx val="5"/>
          <c:order val="5"/>
          <c:tx>
            <c:strRef>
              <c:f>Sheet1!$I$6</c:f>
              <c:strCache>
                <c:ptCount val="1"/>
                <c:pt idx="0">
                  <c:v>Mouse 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Sheet1!$C$7:$C$26</c:f>
              <c:numCache>
                <c:formatCode>General</c:formatCode>
                <c:ptCount val="2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numCache>
            </c:numRef>
          </c:xVal>
          <c:yVal>
            <c:numRef>
              <c:f>Sheet1!$I$7:$I$26</c:f>
              <c:numCache>
                <c:formatCode>General</c:formatCode>
                <c:ptCount val="20"/>
                <c:pt idx="0">
                  <c:v>86</c:v>
                </c:pt>
                <c:pt idx="1">
                  <c:v>121</c:v>
                </c:pt>
                <c:pt idx="2">
                  <c:v>138</c:v>
                </c:pt>
                <c:pt idx="3">
                  <c:v>190</c:v>
                </c:pt>
                <c:pt idx="4">
                  <c:v>325</c:v>
                </c:pt>
                <c:pt idx="5">
                  <c:v>275</c:v>
                </c:pt>
                <c:pt idx="6">
                  <c:v>638</c:v>
                </c:pt>
                <c:pt idx="7">
                  <c:v>1162</c:v>
                </c:pt>
                <c:pt idx="8">
                  <c:v>1351</c:v>
                </c:pt>
                <c:pt idx="9">
                  <c:v>2097</c:v>
                </c:pt>
                <c:pt idx="10">
                  <c:v>2574</c:v>
                </c:pt>
                <c:pt idx="11">
                  <c:v>2851</c:v>
                </c:pt>
                <c:pt idx="12">
                  <c:v>3534</c:v>
                </c:pt>
              </c:numCache>
            </c:numRef>
          </c:yVal>
          <c:smooth val="0"/>
          <c:extLst>
            <c:ext xmlns:c16="http://schemas.microsoft.com/office/drawing/2014/chart" uri="{C3380CC4-5D6E-409C-BE32-E72D297353CC}">
              <c16:uniqueId val="{00000005-5901-4327-A027-C223578D99D6}"/>
            </c:ext>
          </c:extLst>
        </c:ser>
        <c:dLbls>
          <c:showLegendKey val="0"/>
          <c:showVal val="0"/>
          <c:showCatName val="0"/>
          <c:showSerName val="0"/>
          <c:showPercent val="0"/>
          <c:showBubbleSize val="0"/>
        </c:dLbls>
        <c:axId val="229085216"/>
        <c:axId val="229093448"/>
      </c:scatterChart>
      <c:valAx>
        <c:axId val="229085216"/>
        <c:scaling>
          <c:orientation val="minMax"/>
          <c:max val="75"/>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solidFill>
                      <a:schemeClr val="tx1"/>
                    </a:solidFill>
                    <a:latin typeface="Arial" panose="020B0604020202020204" pitchFamily="34" charset="0"/>
                    <a:cs typeface="Arial" panose="020B0604020202020204" pitchFamily="34" charset="0"/>
                  </a:rPr>
                  <a:t>Days</a:t>
                </a:r>
                <a:r>
                  <a:rPr lang="en-US" sz="1100" b="1" baseline="0" dirty="0">
                    <a:solidFill>
                      <a:schemeClr val="tx1"/>
                    </a:solidFill>
                    <a:latin typeface="Arial" panose="020B0604020202020204" pitchFamily="34" charset="0"/>
                    <a:cs typeface="Arial" panose="020B0604020202020204" pitchFamily="34" charset="0"/>
                  </a:rPr>
                  <a:t> After Tumor Cell Implant</a:t>
                </a:r>
                <a:endParaRPr lang="en-US" sz="11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93448"/>
        <c:crosses val="autoZero"/>
        <c:crossBetween val="midCat"/>
        <c:majorUnit val="7"/>
        <c:minorUnit val="1"/>
      </c:valAx>
      <c:valAx>
        <c:axId val="229093448"/>
        <c:scaling>
          <c:orientation val="minMax"/>
          <c:max val="4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solidFill>
                      <a:schemeClr val="tx1"/>
                    </a:solidFill>
                    <a:latin typeface="Arial" panose="020B0604020202020204" pitchFamily="34" charset="0"/>
                    <a:cs typeface="Arial" panose="020B0604020202020204" pitchFamily="34" charset="0"/>
                  </a:rPr>
                  <a:t>Tumor</a:t>
                </a:r>
                <a:r>
                  <a:rPr lang="en-US" sz="1100" b="1" baseline="0" dirty="0">
                    <a:solidFill>
                      <a:schemeClr val="tx1"/>
                    </a:solidFill>
                    <a:latin typeface="Arial" panose="020B0604020202020204" pitchFamily="34" charset="0"/>
                    <a:cs typeface="Arial" panose="020B0604020202020204" pitchFamily="34" charset="0"/>
                  </a:rPr>
                  <a:t> Volume (mm</a:t>
                </a:r>
                <a:r>
                  <a:rPr lang="en-US" sz="1100" b="1" baseline="30000" dirty="0">
                    <a:solidFill>
                      <a:schemeClr val="tx1"/>
                    </a:solidFill>
                    <a:latin typeface="Arial" panose="020B0604020202020204" pitchFamily="34" charset="0"/>
                    <a:cs typeface="Arial" panose="020B0604020202020204" pitchFamily="34" charset="0"/>
                  </a:rPr>
                  <a:t>3</a:t>
                </a:r>
                <a:r>
                  <a:rPr lang="en-US" sz="1100" b="1" baseline="0" dirty="0">
                    <a:solidFill>
                      <a:schemeClr val="tx1"/>
                    </a:solidFill>
                    <a:latin typeface="Arial" panose="020B0604020202020204" pitchFamily="34" charset="0"/>
                    <a:cs typeface="Arial" panose="020B0604020202020204" pitchFamily="34" charset="0"/>
                  </a:rPr>
                  <a:t>)</a:t>
                </a:r>
                <a:endParaRPr lang="en-US" sz="1100" b="1" dirty="0">
                  <a:solidFill>
                    <a:schemeClr val="tx1"/>
                  </a:solidFill>
                  <a:latin typeface="Arial" panose="020B0604020202020204" pitchFamily="34" charset="0"/>
                  <a:cs typeface="Arial" panose="020B0604020202020204" pitchFamily="34" charset="0"/>
                </a:endParaRPr>
              </a:p>
            </c:rich>
          </c:tx>
          <c:layout>
            <c:manualLayout>
              <c:xMode val="edge"/>
              <c:yMode val="edge"/>
              <c:x val="2.0251774083795082E-2"/>
              <c:y val="0.1340250437445319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85216"/>
        <c:crosses val="autoZero"/>
        <c:crossBetween val="midCat"/>
        <c:majorUnit val="1000"/>
      </c:valAx>
      <c:spPr>
        <a:noFill/>
        <a:ln>
          <a:noFill/>
        </a:ln>
        <a:effectLst/>
      </c:spPr>
    </c:plotArea>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Sheet1!$C$7:$C$36</c:f>
              <c:numCache>
                <c:formatCode>General</c:formatCode>
                <c:ptCount val="3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pt idx="23">
                  <c:v>57</c:v>
                </c:pt>
                <c:pt idx="24">
                  <c:v>60</c:v>
                </c:pt>
                <c:pt idx="25">
                  <c:v>62</c:v>
                </c:pt>
                <c:pt idx="26">
                  <c:v>64</c:v>
                </c:pt>
                <c:pt idx="27">
                  <c:v>67</c:v>
                </c:pt>
                <c:pt idx="28">
                  <c:v>69</c:v>
                </c:pt>
                <c:pt idx="29">
                  <c:v>71</c:v>
                </c:pt>
              </c:numCache>
            </c:numRef>
          </c:xVal>
          <c:yVal>
            <c:numRef>
              <c:f>Sheet1!$D$7:$D$36</c:f>
              <c:numCache>
                <c:formatCode>General</c:formatCode>
                <c:ptCount val="30"/>
                <c:pt idx="0">
                  <c:v>83</c:v>
                </c:pt>
                <c:pt idx="1">
                  <c:v>167</c:v>
                </c:pt>
                <c:pt idx="2">
                  <c:v>167</c:v>
                </c:pt>
                <c:pt idx="3">
                  <c:v>229</c:v>
                </c:pt>
                <c:pt idx="4">
                  <c:v>263</c:v>
                </c:pt>
                <c:pt idx="5">
                  <c:v>180</c:v>
                </c:pt>
                <c:pt idx="6">
                  <c:v>344</c:v>
                </c:pt>
                <c:pt idx="7">
                  <c:v>386</c:v>
                </c:pt>
                <c:pt idx="8">
                  <c:v>488</c:v>
                </c:pt>
                <c:pt idx="9">
                  <c:v>573</c:v>
                </c:pt>
                <c:pt idx="10">
                  <c:v>731</c:v>
                </c:pt>
                <c:pt idx="11">
                  <c:v>710</c:v>
                </c:pt>
                <c:pt idx="12">
                  <c:v>741</c:v>
                </c:pt>
                <c:pt idx="13">
                  <c:v>624</c:v>
                </c:pt>
                <c:pt idx="14">
                  <c:v>617</c:v>
                </c:pt>
                <c:pt idx="15">
                  <c:v>720</c:v>
                </c:pt>
                <c:pt idx="16">
                  <c:v>851</c:v>
                </c:pt>
                <c:pt idx="17">
                  <c:v>575</c:v>
                </c:pt>
                <c:pt idx="18">
                  <c:v>1056</c:v>
                </c:pt>
                <c:pt idx="19">
                  <c:v>1153</c:v>
                </c:pt>
                <c:pt idx="20">
                  <c:v>1644</c:v>
                </c:pt>
                <c:pt idx="21">
                  <c:v>1767</c:v>
                </c:pt>
                <c:pt idx="22">
                  <c:v>1834</c:v>
                </c:pt>
                <c:pt idx="23">
                  <c:v>2150</c:v>
                </c:pt>
                <c:pt idx="24">
                  <c:v>3202</c:v>
                </c:pt>
              </c:numCache>
            </c:numRef>
          </c:yVal>
          <c:smooth val="0"/>
          <c:extLst>
            <c:ext xmlns:c16="http://schemas.microsoft.com/office/drawing/2014/chart" uri="{C3380CC4-5D6E-409C-BE32-E72D297353CC}">
              <c16:uniqueId val="{00000000-A360-41FD-8132-F0EB36A46C26}"/>
            </c:ext>
          </c:extLst>
        </c:ser>
        <c:ser>
          <c:idx val="1"/>
          <c:order val="1"/>
          <c:tx>
            <c:strRef>
              <c:f>Sheet1!$E$6</c:f>
              <c:strCache>
                <c:ptCount val="1"/>
                <c:pt idx="0">
                  <c:v>Mouse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Sheet1!$C$7:$C$36</c:f>
              <c:numCache>
                <c:formatCode>General</c:formatCode>
                <c:ptCount val="3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pt idx="23">
                  <c:v>57</c:v>
                </c:pt>
                <c:pt idx="24">
                  <c:v>60</c:v>
                </c:pt>
                <c:pt idx="25">
                  <c:v>62</c:v>
                </c:pt>
                <c:pt idx="26">
                  <c:v>64</c:v>
                </c:pt>
                <c:pt idx="27">
                  <c:v>67</c:v>
                </c:pt>
                <c:pt idx="28">
                  <c:v>69</c:v>
                </c:pt>
                <c:pt idx="29">
                  <c:v>71</c:v>
                </c:pt>
              </c:numCache>
            </c:numRef>
          </c:xVal>
          <c:yVal>
            <c:numRef>
              <c:f>Sheet1!$E$7:$E$36</c:f>
              <c:numCache>
                <c:formatCode>General</c:formatCode>
                <c:ptCount val="30"/>
                <c:pt idx="0">
                  <c:v>102</c:v>
                </c:pt>
                <c:pt idx="1">
                  <c:v>143</c:v>
                </c:pt>
                <c:pt idx="2">
                  <c:v>283</c:v>
                </c:pt>
                <c:pt idx="3">
                  <c:v>263</c:v>
                </c:pt>
                <c:pt idx="4">
                  <c:v>281</c:v>
                </c:pt>
                <c:pt idx="5">
                  <c:v>308</c:v>
                </c:pt>
                <c:pt idx="6">
                  <c:v>417</c:v>
                </c:pt>
                <c:pt idx="7">
                  <c:v>585</c:v>
                </c:pt>
                <c:pt idx="8">
                  <c:v>482</c:v>
                </c:pt>
                <c:pt idx="9">
                  <c:v>1203</c:v>
                </c:pt>
                <c:pt idx="10">
                  <c:v>855</c:v>
                </c:pt>
                <c:pt idx="11">
                  <c:v>1044</c:v>
                </c:pt>
                <c:pt idx="12">
                  <c:v>1230</c:v>
                </c:pt>
                <c:pt idx="13">
                  <c:v>995</c:v>
                </c:pt>
                <c:pt idx="14">
                  <c:v>1009</c:v>
                </c:pt>
                <c:pt idx="15">
                  <c:v>1078</c:v>
                </c:pt>
                <c:pt idx="16">
                  <c:v>1180</c:v>
                </c:pt>
                <c:pt idx="17">
                  <c:v>830</c:v>
                </c:pt>
                <c:pt idx="18">
                  <c:v>1577</c:v>
                </c:pt>
                <c:pt idx="19">
                  <c:v>1685</c:v>
                </c:pt>
                <c:pt idx="20">
                  <c:v>1729</c:v>
                </c:pt>
                <c:pt idx="21">
                  <c:v>1961</c:v>
                </c:pt>
                <c:pt idx="22">
                  <c:v>2780</c:v>
                </c:pt>
                <c:pt idx="23">
                  <c:v>2936</c:v>
                </c:pt>
                <c:pt idx="24">
                  <c:v>4178</c:v>
                </c:pt>
              </c:numCache>
            </c:numRef>
          </c:yVal>
          <c:smooth val="0"/>
          <c:extLst>
            <c:ext xmlns:c16="http://schemas.microsoft.com/office/drawing/2014/chart" uri="{C3380CC4-5D6E-409C-BE32-E72D297353CC}">
              <c16:uniqueId val="{00000001-A360-41FD-8132-F0EB36A46C26}"/>
            </c:ext>
          </c:extLst>
        </c:ser>
        <c:ser>
          <c:idx val="2"/>
          <c:order val="2"/>
          <c:tx>
            <c:strRef>
              <c:f>Sheet1!$F$6</c:f>
              <c:strCache>
                <c:ptCount val="1"/>
                <c:pt idx="0">
                  <c:v>Mouse 3</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Sheet1!$C$7:$C$36</c:f>
              <c:numCache>
                <c:formatCode>General</c:formatCode>
                <c:ptCount val="3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pt idx="23">
                  <c:v>57</c:v>
                </c:pt>
                <c:pt idx="24">
                  <c:v>60</c:v>
                </c:pt>
                <c:pt idx="25">
                  <c:v>62</c:v>
                </c:pt>
                <c:pt idx="26">
                  <c:v>64</c:v>
                </c:pt>
                <c:pt idx="27">
                  <c:v>67</c:v>
                </c:pt>
                <c:pt idx="28">
                  <c:v>69</c:v>
                </c:pt>
                <c:pt idx="29">
                  <c:v>71</c:v>
                </c:pt>
              </c:numCache>
            </c:numRef>
          </c:xVal>
          <c:yVal>
            <c:numRef>
              <c:f>Sheet1!$F$7:$F$36</c:f>
              <c:numCache>
                <c:formatCode>General</c:formatCode>
                <c:ptCount val="30"/>
                <c:pt idx="0">
                  <c:v>111</c:v>
                </c:pt>
                <c:pt idx="1">
                  <c:v>123</c:v>
                </c:pt>
                <c:pt idx="2">
                  <c:v>228</c:v>
                </c:pt>
                <c:pt idx="3">
                  <c:v>222</c:v>
                </c:pt>
                <c:pt idx="4">
                  <c:v>303</c:v>
                </c:pt>
                <c:pt idx="5">
                  <c:v>323</c:v>
                </c:pt>
                <c:pt idx="6">
                  <c:v>500</c:v>
                </c:pt>
                <c:pt idx="7">
                  <c:v>747</c:v>
                </c:pt>
                <c:pt idx="8">
                  <c:v>837</c:v>
                </c:pt>
                <c:pt idx="9">
                  <c:v>1466</c:v>
                </c:pt>
                <c:pt idx="10">
                  <c:v>1854</c:v>
                </c:pt>
                <c:pt idx="11">
                  <c:v>2180</c:v>
                </c:pt>
                <c:pt idx="12">
                  <c:v>2074</c:v>
                </c:pt>
                <c:pt idx="13">
                  <c:v>2273</c:v>
                </c:pt>
                <c:pt idx="14">
                  <c:v>2558</c:v>
                </c:pt>
                <c:pt idx="15">
                  <c:v>3307</c:v>
                </c:pt>
              </c:numCache>
            </c:numRef>
          </c:yVal>
          <c:smooth val="0"/>
          <c:extLst>
            <c:ext xmlns:c16="http://schemas.microsoft.com/office/drawing/2014/chart" uri="{C3380CC4-5D6E-409C-BE32-E72D297353CC}">
              <c16:uniqueId val="{00000002-A360-41FD-8132-F0EB36A46C26}"/>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Sheet1!$C$7:$C$36</c:f>
              <c:numCache>
                <c:formatCode>General</c:formatCode>
                <c:ptCount val="3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pt idx="23">
                  <c:v>57</c:v>
                </c:pt>
                <c:pt idx="24">
                  <c:v>60</c:v>
                </c:pt>
                <c:pt idx="25">
                  <c:v>62</c:v>
                </c:pt>
                <c:pt idx="26">
                  <c:v>64</c:v>
                </c:pt>
                <c:pt idx="27">
                  <c:v>67</c:v>
                </c:pt>
                <c:pt idx="28">
                  <c:v>69</c:v>
                </c:pt>
                <c:pt idx="29">
                  <c:v>71</c:v>
                </c:pt>
              </c:numCache>
            </c:numRef>
          </c:xVal>
          <c:yVal>
            <c:numRef>
              <c:f>Sheet1!$G$7:$G$36</c:f>
              <c:numCache>
                <c:formatCode>General</c:formatCode>
                <c:ptCount val="30"/>
                <c:pt idx="0">
                  <c:v>91</c:v>
                </c:pt>
                <c:pt idx="1">
                  <c:v>99</c:v>
                </c:pt>
                <c:pt idx="2">
                  <c:v>204</c:v>
                </c:pt>
                <c:pt idx="3">
                  <c:v>274</c:v>
                </c:pt>
                <c:pt idx="4">
                  <c:v>181</c:v>
                </c:pt>
                <c:pt idx="5">
                  <c:v>261</c:v>
                </c:pt>
                <c:pt idx="6">
                  <c:v>229</c:v>
                </c:pt>
                <c:pt idx="7">
                  <c:v>333</c:v>
                </c:pt>
                <c:pt idx="8">
                  <c:v>419</c:v>
                </c:pt>
                <c:pt idx="9">
                  <c:v>414</c:v>
                </c:pt>
                <c:pt idx="10">
                  <c:v>336</c:v>
                </c:pt>
                <c:pt idx="11">
                  <c:v>330</c:v>
                </c:pt>
                <c:pt idx="12">
                  <c:v>188</c:v>
                </c:pt>
                <c:pt idx="13">
                  <c:v>247</c:v>
                </c:pt>
                <c:pt idx="14">
                  <c:v>188</c:v>
                </c:pt>
                <c:pt idx="15">
                  <c:v>106</c:v>
                </c:pt>
                <c:pt idx="16">
                  <c:v>72</c:v>
                </c:pt>
                <c:pt idx="17">
                  <c:v>61</c:v>
                </c:pt>
                <c:pt idx="18">
                  <c:v>46</c:v>
                </c:pt>
                <c:pt idx="19">
                  <c:v>48</c:v>
                </c:pt>
                <c:pt idx="20">
                  <c:v>65</c:v>
                </c:pt>
                <c:pt idx="21">
                  <c:v>28</c:v>
                </c:pt>
                <c:pt idx="22">
                  <c:v>10</c:v>
                </c:pt>
                <c:pt idx="23">
                  <c:v>12</c:v>
                </c:pt>
                <c:pt idx="24">
                  <c:v>12</c:v>
                </c:pt>
                <c:pt idx="25">
                  <c:v>6</c:v>
                </c:pt>
                <c:pt idx="26">
                  <c:v>11</c:v>
                </c:pt>
                <c:pt idx="27">
                  <c:v>6</c:v>
                </c:pt>
                <c:pt idx="28">
                  <c:v>4</c:v>
                </c:pt>
                <c:pt idx="29">
                  <c:v>1</c:v>
                </c:pt>
              </c:numCache>
            </c:numRef>
          </c:yVal>
          <c:smooth val="0"/>
          <c:extLst>
            <c:ext xmlns:c16="http://schemas.microsoft.com/office/drawing/2014/chart" uri="{C3380CC4-5D6E-409C-BE32-E72D297353CC}">
              <c16:uniqueId val="{00000003-A360-41FD-8132-F0EB36A46C26}"/>
            </c:ext>
          </c:extLst>
        </c:ser>
        <c:ser>
          <c:idx val="4"/>
          <c:order val="4"/>
          <c:tx>
            <c:strRef>
              <c:f>Sheet1!$H$6</c:f>
              <c:strCache>
                <c:ptCount val="1"/>
                <c:pt idx="0">
                  <c:v>Mouse 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Sheet1!$C$7:$C$36</c:f>
              <c:numCache>
                <c:formatCode>General</c:formatCode>
                <c:ptCount val="3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pt idx="23">
                  <c:v>57</c:v>
                </c:pt>
                <c:pt idx="24">
                  <c:v>60</c:v>
                </c:pt>
                <c:pt idx="25">
                  <c:v>62</c:v>
                </c:pt>
                <c:pt idx="26">
                  <c:v>64</c:v>
                </c:pt>
                <c:pt idx="27">
                  <c:v>67</c:v>
                </c:pt>
                <c:pt idx="28">
                  <c:v>69</c:v>
                </c:pt>
                <c:pt idx="29">
                  <c:v>71</c:v>
                </c:pt>
              </c:numCache>
            </c:numRef>
          </c:xVal>
          <c:yVal>
            <c:numRef>
              <c:f>Sheet1!$H$7:$H$36</c:f>
              <c:numCache>
                <c:formatCode>General</c:formatCode>
                <c:ptCount val="30"/>
                <c:pt idx="0">
                  <c:v>97</c:v>
                </c:pt>
                <c:pt idx="1">
                  <c:v>118</c:v>
                </c:pt>
                <c:pt idx="2">
                  <c:v>150</c:v>
                </c:pt>
                <c:pt idx="3">
                  <c:v>157</c:v>
                </c:pt>
                <c:pt idx="4">
                  <c:v>207</c:v>
                </c:pt>
                <c:pt idx="5">
                  <c:v>194</c:v>
                </c:pt>
                <c:pt idx="6">
                  <c:v>272</c:v>
                </c:pt>
                <c:pt idx="7">
                  <c:v>347</c:v>
                </c:pt>
                <c:pt idx="8">
                  <c:v>459</c:v>
                </c:pt>
                <c:pt idx="9">
                  <c:v>263</c:v>
                </c:pt>
                <c:pt idx="10">
                  <c:v>247</c:v>
                </c:pt>
                <c:pt idx="11">
                  <c:v>243</c:v>
                </c:pt>
                <c:pt idx="12">
                  <c:v>173</c:v>
                </c:pt>
                <c:pt idx="13">
                  <c:v>165</c:v>
                </c:pt>
                <c:pt idx="14">
                  <c:v>200</c:v>
                </c:pt>
                <c:pt idx="15">
                  <c:v>126</c:v>
                </c:pt>
                <c:pt idx="16">
                  <c:v>87</c:v>
                </c:pt>
                <c:pt idx="17">
                  <c:v>44</c:v>
                </c:pt>
                <c:pt idx="18">
                  <c:v>30</c:v>
                </c:pt>
                <c:pt idx="19">
                  <c:v>21</c:v>
                </c:pt>
                <c:pt idx="20">
                  <c:v>60</c:v>
                </c:pt>
                <c:pt idx="21">
                  <c:v>28</c:v>
                </c:pt>
                <c:pt idx="22">
                  <c:v>19</c:v>
                </c:pt>
                <c:pt idx="23">
                  <c:v>4</c:v>
                </c:pt>
                <c:pt idx="24">
                  <c:v>6</c:v>
                </c:pt>
                <c:pt idx="25">
                  <c:v>3</c:v>
                </c:pt>
                <c:pt idx="26">
                  <c:v>2</c:v>
                </c:pt>
                <c:pt idx="27">
                  <c:v>2</c:v>
                </c:pt>
                <c:pt idx="28">
                  <c:v>3</c:v>
                </c:pt>
                <c:pt idx="29">
                  <c:v>3</c:v>
                </c:pt>
              </c:numCache>
            </c:numRef>
          </c:yVal>
          <c:smooth val="0"/>
          <c:extLst>
            <c:ext xmlns:c16="http://schemas.microsoft.com/office/drawing/2014/chart" uri="{C3380CC4-5D6E-409C-BE32-E72D297353CC}">
              <c16:uniqueId val="{00000004-A360-41FD-8132-F0EB36A46C26}"/>
            </c:ext>
          </c:extLst>
        </c:ser>
        <c:ser>
          <c:idx val="5"/>
          <c:order val="5"/>
          <c:tx>
            <c:strRef>
              <c:f>Sheet1!$I$6</c:f>
              <c:strCache>
                <c:ptCount val="1"/>
                <c:pt idx="0">
                  <c:v>Mouse 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Sheet1!$C$7:$C$36</c:f>
              <c:numCache>
                <c:formatCode>General</c:formatCode>
                <c:ptCount val="30"/>
                <c:pt idx="0">
                  <c:v>5</c:v>
                </c:pt>
                <c:pt idx="1">
                  <c:v>7</c:v>
                </c:pt>
                <c:pt idx="2">
                  <c:v>9</c:v>
                </c:pt>
                <c:pt idx="3">
                  <c:v>11</c:v>
                </c:pt>
                <c:pt idx="4">
                  <c:v>13</c:v>
                </c:pt>
                <c:pt idx="5">
                  <c:v>15</c:v>
                </c:pt>
                <c:pt idx="6">
                  <c:v>18</c:v>
                </c:pt>
                <c:pt idx="7">
                  <c:v>20</c:v>
                </c:pt>
                <c:pt idx="8">
                  <c:v>22</c:v>
                </c:pt>
                <c:pt idx="9">
                  <c:v>25</c:v>
                </c:pt>
                <c:pt idx="10">
                  <c:v>27</c:v>
                </c:pt>
                <c:pt idx="11">
                  <c:v>29</c:v>
                </c:pt>
                <c:pt idx="12">
                  <c:v>32</c:v>
                </c:pt>
                <c:pt idx="13">
                  <c:v>34</c:v>
                </c:pt>
                <c:pt idx="14">
                  <c:v>36</c:v>
                </c:pt>
                <c:pt idx="15">
                  <c:v>39</c:v>
                </c:pt>
                <c:pt idx="16">
                  <c:v>41</c:v>
                </c:pt>
                <c:pt idx="17">
                  <c:v>43</c:v>
                </c:pt>
                <c:pt idx="18">
                  <c:v>46</c:v>
                </c:pt>
                <c:pt idx="19">
                  <c:v>48</c:v>
                </c:pt>
                <c:pt idx="20">
                  <c:v>50</c:v>
                </c:pt>
                <c:pt idx="21">
                  <c:v>53</c:v>
                </c:pt>
                <c:pt idx="22">
                  <c:v>55</c:v>
                </c:pt>
                <c:pt idx="23">
                  <c:v>57</c:v>
                </c:pt>
                <c:pt idx="24">
                  <c:v>60</c:v>
                </c:pt>
                <c:pt idx="25">
                  <c:v>62</c:v>
                </c:pt>
                <c:pt idx="26">
                  <c:v>64</c:v>
                </c:pt>
                <c:pt idx="27">
                  <c:v>67</c:v>
                </c:pt>
                <c:pt idx="28">
                  <c:v>69</c:v>
                </c:pt>
                <c:pt idx="29">
                  <c:v>71</c:v>
                </c:pt>
              </c:numCache>
            </c:numRef>
          </c:xVal>
          <c:yVal>
            <c:numRef>
              <c:f>Sheet1!$I$7:$I$36</c:f>
              <c:numCache>
                <c:formatCode>General</c:formatCode>
                <c:ptCount val="30"/>
                <c:pt idx="0">
                  <c:v>118</c:v>
                </c:pt>
                <c:pt idx="1">
                  <c:v>196</c:v>
                </c:pt>
                <c:pt idx="2">
                  <c:v>419</c:v>
                </c:pt>
                <c:pt idx="3">
                  <c:v>388</c:v>
                </c:pt>
                <c:pt idx="4">
                  <c:v>476</c:v>
                </c:pt>
                <c:pt idx="5">
                  <c:v>463</c:v>
                </c:pt>
                <c:pt idx="6">
                  <c:v>669</c:v>
                </c:pt>
                <c:pt idx="7">
                  <c:v>979</c:v>
                </c:pt>
                <c:pt idx="8">
                  <c:v>760</c:v>
                </c:pt>
                <c:pt idx="9">
                  <c:v>866</c:v>
                </c:pt>
                <c:pt idx="10">
                  <c:v>873</c:v>
                </c:pt>
                <c:pt idx="11">
                  <c:v>746</c:v>
                </c:pt>
                <c:pt idx="12">
                  <c:v>610</c:v>
                </c:pt>
                <c:pt idx="13">
                  <c:v>473</c:v>
                </c:pt>
                <c:pt idx="14">
                  <c:v>195</c:v>
                </c:pt>
                <c:pt idx="15">
                  <c:v>141</c:v>
                </c:pt>
                <c:pt idx="16">
                  <c:v>81</c:v>
                </c:pt>
                <c:pt idx="17">
                  <c:v>20</c:v>
                </c:pt>
                <c:pt idx="18">
                  <c:v>0</c:v>
                </c:pt>
                <c:pt idx="19">
                  <c:v>0</c:v>
                </c:pt>
                <c:pt idx="20">
                  <c:v>0</c:v>
                </c:pt>
                <c:pt idx="21">
                  <c:v>0</c:v>
                </c:pt>
                <c:pt idx="22">
                  <c:v>0</c:v>
                </c:pt>
                <c:pt idx="23">
                  <c:v>0</c:v>
                </c:pt>
                <c:pt idx="24">
                  <c:v>0</c:v>
                </c:pt>
                <c:pt idx="25">
                  <c:v>0</c:v>
                </c:pt>
                <c:pt idx="26">
                  <c:v>0</c:v>
                </c:pt>
                <c:pt idx="27">
                  <c:v>0</c:v>
                </c:pt>
                <c:pt idx="28">
                  <c:v>0</c:v>
                </c:pt>
                <c:pt idx="29">
                  <c:v>0</c:v>
                </c:pt>
              </c:numCache>
            </c:numRef>
          </c:yVal>
          <c:smooth val="0"/>
          <c:extLst>
            <c:ext xmlns:c16="http://schemas.microsoft.com/office/drawing/2014/chart" uri="{C3380CC4-5D6E-409C-BE32-E72D297353CC}">
              <c16:uniqueId val="{00000005-A360-41FD-8132-F0EB36A46C26}"/>
            </c:ext>
          </c:extLst>
        </c:ser>
        <c:dLbls>
          <c:showLegendKey val="0"/>
          <c:showVal val="0"/>
          <c:showCatName val="0"/>
          <c:showSerName val="0"/>
          <c:showPercent val="0"/>
          <c:showBubbleSize val="0"/>
        </c:dLbls>
        <c:axId val="229085216"/>
        <c:axId val="229093448"/>
      </c:scatterChart>
      <c:valAx>
        <c:axId val="229085216"/>
        <c:scaling>
          <c:orientation val="minMax"/>
          <c:max val="75"/>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solidFill>
                      <a:schemeClr val="tx1"/>
                    </a:solidFill>
                    <a:latin typeface="Arial" panose="020B0604020202020204" pitchFamily="34" charset="0"/>
                    <a:cs typeface="Arial" panose="020B0604020202020204" pitchFamily="34" charset="0"/>
                  </a:rPr>
                  <a:t>Days</a:t>
                </a:r>
                <a:r>
                  <a:rPr lang="en-US" sz="1100" b="1" baseline="0" dirty="0">
                    <a:solidFill>
                      <a:schemeClr val="tx1"/>
                    </a:solidFill>
                    <a:latin typeface="Arial" panose="020B0604020202020204" pitchFamily="34" charset="0"/>
                    <a:cs typeface="Arial" panose="020B0604020202020204" pitchFamily="34" charset="0"/>
                  </a:rPr>
                  <a:t> After Tumor Cell Implant</a:t>
                </a:r>
                <a:endParaRPr lang="en-US" sz="11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93448"/>
        <c:crosses val="autoZero"/>
        <c:crossBetween val="midCat"/>
        <c:majorUnit val="7"/>
        <c:minorUnit val="1"/>
      </c:valAx>
      <c:valAx>
        <c:axId val="229093448"/>
        <c:scaling>
          <c:orientation val="minMax"/>
          <c:max val="4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solidFill>
                      <a:schemeClr val="tx1"/>
                    </a:solidFill>
                    <a:latin typeface="Arial" panose="020B0604020202020204" pitchFamily="34" charset="0"/>
                    <a:cs typeface="Arial" panose="020B0604020202020204" pitchFamily="34" charset="0"/>
                  </a:rPr>
                  <a:t>Tumor</a:t>
                </a:r>
                <a:r>
                  <a:rPr lang="en-US" sz="1100" b="1" baseline="0" dirty="0">
                    <a:solidFill>
                      <a:schemeClr val="tx1"/>
                    </a:solidFill>
                    <a:latin typeface="Arial" panose="020B0604020202020204" pitchFamily="34" charset="0"/>
                    <a:cs typeface="Arial" panose="020B0604020202020204" pitchFamily="34" charset="0"/>
                  </a:rPr>
                  <a:t> Volume (mm</a:t>
                </a:r>
                <a:r>
                  <a:rPr lang="en-US" sz="1100" b="1" baseline="30000" dirty="0">
                    <a:solidFill>
                      <a:schemeClr val="tx1"/>
                    </a:solidFill>
                    <a:latin typeface="Arial" panose="020B0604020202020204" pitchFamily="34" charset="0"/>
                    <a:cs typeface="Arial" panose="020B0604020202020204" pitchFamily="34" charset="0"/>
                  </a:rPr>
                  <a:t>3</a:t>
                </a:r>
                <a:r>
                  <a:rPr lang="en-US" sz="1100" b="1" baseline="0" dirty="0">
                    <a:solidFill>
                      <a:schemeClr val="tx1"/>
                    </a:solidFill>
                    <a:latin typeface="Arial" panose="020B0604020202020204" pitchFamily="34" charset="0"/>
                    <a:cs typeface="Arial" panose="020B0604020202020204" pitchFamily="34" charset="0"/>
                  </a:rPr>
                  <a:t>)</a:t>
                </a:r>
                <a:endParaRPr lang="en-US" sz="1100" b="1" dirty="0">
                  <a:solidFill>
                    <a:schemeClr val="tx1"/>
                  </a:solidFill>
                  <a:latin typeface="Arial" panose="020B0604020202020204" pitchFamily="34" charset="0"/>
                  <a:cs typeface="Arial" panose="020B0604020202020204" pitchFamily="34" charset="0"/>
                </a:endParaRPr>
              </a:p>
            </c:rich>
          </c:tx>
          <c:layout>
            <c:manualLayout>
              <c:xMode val="edge"/>
              <c:yMode val="edge"/>
              <c:x val="2.0251774083795082E-2"/>
              <c:y val="0.143945678665166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IL"/>
          </a:p>
        </c:txPr>
        <c:crossAx val="229085216"/>
        <c:crosses val="autoZero"/>
        <c:crossBetween val="midCat"/>
        <c:majorUnit val="1000"/>
      </c:valAx>
      <c:spPr>
        <a:noFill/>
        <a:ln>
          <a:noFill/>
        </a:ln>
        <a:effectLst/>
      </c:spPr>
    </c:plotArea>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419"/>
          <c:y val="4.3222185199999999E-2"/>
          <c:w val="0.77833399999999997"/>
          <c:h val="0.77799419999999997"/>
        </c:manualLayout>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Sheet1!$D$7:$D$46</c:f>
              <c:numCache>
                <c:formatCode>General</c:formatCode>
                <c:ptCount val="40"/>
                <c:pt idx="0">
                  <c:v>0</c:v>
                </c:pt>
                <c:pt idx="1">
                  <c:v>25</c:v>
                </c:pt>
                <c:pt idx="2">
                  <c:v>27</c:v>
                </c:pt>
                <c:pt idx="3">
                  <c:v>28</c:v>
                </c:pt>
                <c:pt idx="4">
                  <c:v>26</c:v>
                </c:pt>
                <c:pt idx="5">
                  <c:v>0</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0-8D78-4269-980C-EAFC77701A58}"/>
            </c:ext>
          </c:extLst>
        </c:ser>
        <c:ser>
          <c:idx val="1"/>
          <c:order val="1"/>
          <c:tx>
            <c:strRef>
              <c:f>Sheet1!$E$6</c:f>
              <c:strCache>
                <c:ptCount val="1"/>
                <c:pt idx="0">
                  <c:v>Mouse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Sheet1!$E$7:$E$46</c:f>
              <c:numCache>
                <c:formatCode>General</c:formatCode>
                <c:ptCount val="40"/>
                <c:pt idx="0">
                  <c:v>0</c:v>
                </c:pt>
                <c:pt idx="1">
                  <c:v>48</c:v>
                </c:pt>
                <c:pt idx="2">
                  <c:v>59</c:v>
                </c:pt>
                <c:pt idx="3">
                  <c:v>74</c:v>
                </c:pt>
                <c:pt idx="4">
                  <c:v>53</c:v>
                </c:pt>
                <c:pt idx="5">
                  <c:v>27</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1-8D78-4269-980C-EAFC77701A58}"/>
            </c:ext>
          </c:extLst>
        </c:ser>
        <c:ser>
          <c:idx val="2"/>
          <c:order val="2"/>
          <c:tx>
            <c:strRef>
              <c:f>Sheet1!$F$6</c:f>
              <c:strCache>
                <c:ptCount val="1"/>
                <c:pt idx="0">
                  <c:v>Mouse 3</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Sheet1!$F$7:$F$46</c:f>
              <c:numCache>
                <c:formatCode>General</c:formatCode>
                <c:ptCount val="40"/>
                <c:pt idx="0">
                  <c:v>0</c:v>
                </c:pt>
                <c:pt idx="1">
                  <c:v>61</c:v>
                </c:pt>
                <c:pt idx="2">
                  <c:v>65</c:v>
                </c:pt>
                <c:pt idx="3">
                  <c:v>114</c:v>
                </c:pt>
                <c:pt idx="4">
                  <c:v>117</c:v>
                </c:pt>
                <c:pt idx="5">
                  <c:v>35</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2-8D78-4269-980C-EAFC77701A58}"/>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Sheet1!$G$7:$G$46</c:f>
              <c:numCache>
                <c:formatCode>General</c:formatCode>
                <c:ptCount val="40"/>
                <c:pt idx="0">
                  <c:v>0</c:v>
                </c:pt>
                <c:pt idx="1">
                  <c:v>23</c:v>
                </c:pt>
                <c:pt idx="2">
                  <c:v>26</c:v>
                </c:pt>
                <c:pt idx="3">
                  <c:v>28</c:v>
                </c:pt>
                <c:pt idx="4">
                  <c:v>20</c:v>
                </c:pt>
                <c:pt idx="5">
                  <c:v>0</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3-8D78-4269-980C-EAFC77701A58}"/>
            </c:ext>
          </c:extLst>
        </c:ser>
        <c:ser>
          <c:idx val="4"/>
          <c:order val="4"/>
          <c:tx>
            <c:strRef>
              <c:f>Sheet1!$H$6</c:f>
              <c:strCache>
                <c:ptCount val="1"/>
                <c:pt idx="0">
                  <c:v>Mouse 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Sheet1!$H$7:$H$46</c:f>
              <c:numCache>
                <c:formatCode>General</c:formatCode>
                <c:ptCount val="40"/>
                <c:pt idx="0">
                  <c:v>0</c:v>
                </c:pt>
                <c:pt idx="1">
                  <c:v>51</c:v>
                </c:pt>
                <c:pt idx="2">
                  <c:v>58</c:v>
                </c:pt>
                <c:pt idx="3">
                  <c:v>69</c:v>
                </c:pt>
                <c:pt idx="4">
                  <c:v>70</c:v>
                </c:pt>
                <c:pt idx="5">
                  <c:v>55</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4-8D78-4269-980C-EAFC77701A58}"/>
            </c:ext>
          </c:extLst>
        </c:ser>
        <c:ser>
          <c:idx val="5"/>
          <c:order val="5"/>
          <c:tx>
            <c:strRef>
              <c:f>Sheet1!$I$6</c:f>
              <c:strCache>
                <c:ptCount val="1"/>
                <c:pt idx="0">
                  <c:v>Mouse 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Sheet1!$I$7:$I$46</c:f>
              <c:numCache>
                <c:formatCode>General</c:formatCode>
                <c:ptCount val="40"/>
                <c:pt idx="0">
                  <c:v>0</c:v>
                </c:pt>
                <c:pt idx="1">
                  <c:v>60</c:v>
                </c:pt>
                <c:pt idx="2">
                  <c:v>95</c:v>
                </c:pt>
                <c:pt idx="3">
                  <c:v>123</c:v>
                </c:pt>
                <c:pt idx="4">
                  <c:v>130</c:v>
                </c:pt>
                <c:pt idx="5">
                  <c:v>108</c:v>
                </c:pt>
                <c:pt idx="6">
                  <c:v>46</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5-8D78-4269-980C-EAFC77701A58}"/>
            </c:ext>
          </c:extLst>
        </c:ser>
        <c:ser>
          <c:idx val="6"/>
          <c:order val="6"/>
          <c:tx>
            <c:strRef>
              <c:f>Sheet1!$J$6</c:f>
              <c:strCache>
                <c:ptCount val="1"/>
                <c:pt idx="0">
                  <c:v>Mouse 7 </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Sheet1!$J$7:$J$46</c:f>
              <c:numCache>
                <c:formatCode>General</c:formatCode>
                <c:ptCount val="40"/>
                <c:pt idx="0">
                  <c:v>0</c:v>
                </c:pt>
                <c:pt idx="1">
                  <c:v>53</c:v>
                </c:pt>
                <c:pt idx="2">
                  <c:v>84</c:v>
                </c:pt>
                <c:pt idx="3">
                  <c:v>91</c:v>
                </c:pt>
                <c:pt idx="4">
                  <c:v>91</c:v>
                </c:pt>
                <c:pt idx="5">
                  <c:v>0</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6-8D78-4269-980C-EAFC77701A58}"/>
            </c:ext>
          </c:extLst>
        </c:ser>
        <c:ser>
          <c:idx val="7"/>
          <c:order val="7"/>
          <c:tx>
            <c:strRef>
              <c:f>Sheet1!$K$6</c:f>
              <c:strCache>
                <c:ptCount val="1"/>
                <c:pt idx="0">
                  <c:v>Mouse 8</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Sheet1!$K$7:$K$46</c:f>
              <c:numCache>
                <c:formatCode>General</c:formatCode>
                <c:ptCount val="40"/>
                <c:pt idx="0">
                  <c:v>0</c:v>
                </c:pt>
                <c:pt idx="1">
                  <c:v>33</c:v>
                </c:pt>
                <c:pt idx="2">
                  <c:v>40</c:v>
                </c:pt>
                <c:pt idx="3">
                  <c:v>43</c:v>
                </c:pt>
                <c:pt idx="4">
                  <c:v>45</c:v>
                </c:pt>
                <c:pt idx="5">
                  <c:v>18</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7-8D78-4269-980C-EAFC77701A58}"/>
            </c:ext>
          </c:extLst>
        </c:ser>
        <c:ser>
          <c:idx val="8"/>
          <c:order val="8"/>
          <c:tx>
            <c:strRef>
              <c:f>Sheet1!$L$6</c:f>
              <c:strCache>
                <c:ptCount val="1"/>
                <c:pt idx="0">
                  <c:v>Mouse 9</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Sheet1!$L$7:$L$46</c:f>
              <c:numCache>
                <c:formatCode>General</c:formatCode>
                <c:ptCount val="40"/>
                <c:pt idx="0">
                  <c:v>0</c:v>
                </c:pt>
                <c:pt idx="1">
                  <c:v>52</c:v>
                </c:pt>
                <c:pt idx="2">
                  <c:v>59</c:v>
                </c:pt>
                <c:pt idx="3">
                  <c:v>60</c:v>
                </c:pt>
                <c:pt idx="4">
                  <c:v>48</c:v>
                </c:pt>
                <c:pt idx="5">
                  <c:v>0</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8-8D78-4269-980C-EAFC77701A58}"/>
            </c:ext>
          </c:extLst>
        </c:ser>
        <c:ser>
          <c:idx val="9"/>
          <c:order val="9"/>
          <c:tx>
            <c:strRef>
              <c:f>Sheet1!$M$6</c:f>
              <c:strCache>
                <c:ptCount val="1"/>
                <c:pt idx="0">
                  <c:v>Mouse 10</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Sheet1!$C$7:$C$46</c:f>
              <c:numCache>
                <c:formatCode>General</c:formatCode>
                <c:ptCount val="40"/>
                <c:pt idx="0">
                  <c:v>91</c:v>
                </c:pt>
                <c:pt idx="1">
                  <c:v>98</c:v>
                </c:pt>
                <c:pt idx="2">
                  <c:v>101</c:v>
                </c:pt>
                <c:pt idx="3">
                  <c:v>105</c:v>
                </c:pt>
                <c:pt idx="4">
                  <c:v>108</c:v>
                </c:pt>
                <c:pt idx="5">
                  <c:v>112</c:v>
                </c:pt>
                <c:pt idx="6">
                  <c:v>115</c:v>
                </c:pt>
                <c:pt idx="7">
                  <c:v>119</c:v>
                </c:pt>
                <c:pt idx="8">
                  <c:v>122</c:v>
                </c:pt>
                <c:pt idx="9">
                  <c:v>126</c:v>
                </c:pt>
                <c:pt idx="10">
                  <c:v>129</c:v>
                </c:pt>
                <c:pt idx="11">
                  <c:v>133</c:v>
                </c:pt>
                <c:pt idx="12">
                  <c:v>136</c:v>
                </c:pt>
                <c:pt idx="13">
                  <c:v>140</c:v>
                </c:pt>
                <c:pt idx="14">
                  <c:v>143</c:v>
                </c:pt>
              </c:numCache>
            </c:numRef>
          </c:xVal>
          <c:yVal>
            <c:numRef>
              <c:f>Sheet1!$M$7:$M$46</c:f>
              <c:numCache>
                <c:formatCode>General</c:formatCode>
                <c:ptCount val="40"/>
                <c:pt idx="0">
                  <c:v>0</c:v>
                </c:pt>
                <c:pt idx="1">
                  <c:v>30</c:v>
                </c:pt>
                <c:pt idx="2">
                  <c:v>34</c:v>
                </c:pt>
                <c:pt idx="3">
                  <c:v>35</c:v>
                </c:pt>
                <c:pt idx="4">
                  <c:v>31</c:v>
                </c:pt>
                <c:pt idx="5">
                  <c:v>0</c:v>
                </c:pt>
                <c:pt idx="6">
                  <c:v>0</c:v>
                </c:pt>
                <c:pt idx="7">
                  <c:v>0</c:v>
                </c:pt>
                <c:pt idx="8">
                  <c:v>0</c:v>
                </c:pt>
                <c:pt idx="9">
                  <c:v>0</c:v>
                </c:pt>
                <c:pt idx="10">
                  <c:v>0</c:v>
                </c:pt>
                <c:pt idx="11">
                  <c:v>0</c:v>
                </c:pt>
                <c:pt idx="12">
                  <c:v>0</c:v>
                </c:pt>
                <c:pt idx="13">
                  <c:v>0</c:v>
                </c:pt>
                <c:pt idx="14">
                  <c:v>0</c:v>
                </c:pt>
              </c:numCache>
            </c:numRef>
          </c:yVal>
          <c:smooth val="0"/>
          <c:extLst>
            <c:ext xmlns:c16="http://schemas.microsoft.com/office/drawing/2014/chart" uri="{C3380CC4-5D6E-409C-BE32-E72D297353CC}">
              <c16:uniqueId val="{00000009-8D78-4269-980C-EAFC77701A58}"/>
            </c:ext>
          </c:extLst>
        </c:ser>
        <c:dLbls>
          <c:showLegendKey val="0"/>
          <c:showVal val="0"/>
          <c:showCatName val="0"/>
          <c:showSerName val="0"/>
          <c:showPercent val="0"/>
          <c:showBubbleSize val="0"/>
        </c:dLbls>
        <c:axId val="-1880610152"/>
        <c:axId val="-1330479048"/>
      </c:scatterChart>
      <c:valAx>
        <c:axId val="-1880610152"/>
        <c:scaling>
          <c:orientation val="minMax"/>
          <c:max val="147"/>
          <c:min val="91"/>
        </c:scaling>
        <c:delete val="0"/>
        <c:axPos val="b"/>
        <c:title>
          <c:tx>
            <c:rich>
              <a:bodyPr rot="0" spcFirstLastPara="1" vertOverflow="ellipsis" vert="horz" wrap="square" anchor="ctr" anchorCtr="1"/>
              <a:lstStyle/>
              <a:p>
                <a:pPr>
                  <a:defRPr sz="1500" b="0" i="0" u="none" strike="noStrike" kern="1200" baseline="0">
                    <a:solidFill>
                      <a:srgbClr val="0D4390"/>
                    </a:solidFill>
                    <a:latin typeface="Calibri"/>
                    <a:ea typeface="+mn-ea"/>
                    <a:cs typeface="Calibri"/>
                  </a:defRPr>
                </a:pPr>
                <a:r>
                  <a:rPr lang="en-US" sz="1500" b="1" dirty="0">
                    <a:solidFill>
                      <a:srgbClr val="0D4390"/>
                    </a:solidFill>
                    <a:latin typeface="Calibri"/>
                    <a:cs typeface="Calibri"/>
                  </a:rPr>
                  <a:t>Days</a:t>
                </a:r>
                <a:r>
                  <a:rPr lang="en-US" sz="1500" b="1" baseline="0" dirty="0">
                    <a:solidFill>
                      <a:srgbClr val="0D4390"/>
                    </a:solidFill>
                    <a:latin typeface="Calibri"/>
                    <a:cs typeface="Calibri"/>
                  </a:rPr>
                  <a:t> After 1</a:t>
                </a:r>
                <a:r>
                  <a:rPr lang="en-US" sz="1500" b="1" baseline="30000" dirty="0">
                    <a:solidFill>
                      <a:srgbClr val="0D4390"/>
                    </a:solidFill>
                    <a:latin typeface="Calibri"/>
                    <a:cs typeface="Calibri"/>
                  </a:rPr>
                  <a:t>st</a:t>
                </a:r>
                <a:r>
                  <a:rPr lang="en-US" sz="1500" b="1" baseline="0" dirty="0">
                    <a:solidFill>
                      <a:srgbClr val="0D4390"/>
                    </a:solidFill>
                    <a:latin typeface="Calibri"/>
                    <a:cs typeface="Calibri"/>
                  </a:rPr>
                  <a:t> Tumor Cell Implant</a:t>
                </a:r>
                <a:r>
                  <a:rPr lang="en-US" sz="1500" b="1" baseline="30000" dirty="0">
                    <a:solidFill>
                      <a:srgbClr val="0D4390"/>
                    </a:solidFill>
                    <a:latin typeface="Calibri"/>
                    <a:cs typeface="Calibri"/>
                  </a:rPr>
                  <a:t>*</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a:ea typeface="+mn-ea"/>
                <a:cs typeface="Calibri"/>
              </a:defRPr>
            </a:pPr>
            <a:endParaRPr lang="en-IL"/>
          </a:p>
        </c:txPr>
        <c:crossAx val="-1330479048"/>
        <c:crosses val="autoZero"/>
        <c:crossBetween val="midCat"/>
        <c:majorUnit val="7"/>
        <c:minorUnit val="1"/>
      </c:valAx>
      <c:valAx>
        <c:axId val="-1330479048"/>
        <c:scaling>
          <c:orientation val="minMax"/>
          <c:max val="400"/>
        </c:scaling>
        <c:delete val="0"/>
        <c:axPos val="l"/>
        <c:title>
          <c:tx>
            <c:rich>
              <a:bodyPr rot="-5400000" spcFirstLastPara="1" vertOverflow="ellipsis" vert="horz" wrap="square" anchor="ctr" anchorCtr="1"/>
              <a:lstStyle/>
              <a:p>
                <a:pPr algn="ctr">
                  <a:defRPr sz="1500" b="0" i="0" u="none" strike="noStrike" kern="1200" baseline="0">
                    <a:solidFill>
                      <a:srgbClr val="0D4390"/>
                    </a:solidFill>
                    <a:latin typeface="Calibri"/>
                    <a:ea typeface="+mn-ea"/>
                    <a:cs typeface="Calibri"/>
                  </a:defRPr>
                </a:pPr>
                <a:r>
                  <a:rPr lang="en-US" sz="1500" b="1" dirty="0">
                    <a:solidFill>
                      <a:srgbClr val="0D4390"/>
                    </a:solidFill>
                    <a:latin typeface="Calibri"/>
                    <a:cs typeface="Calibri"/>
                  </a:rPr>
                  <a:t>Tumor</a:t>
                </a:r>
                <a:r>
                  <a:rPr lang="en-US" sz="1500" b="1" baseline="0" dirty="0">
                    <a:solidFill>
                      <a:srgbClr val="0D4390"/>
                    </a:solidFill>
                    <a:latin typeface="Calibri"/>
                    <a:cs typeface="Calibri"/>
                  </a:rPr>
                  <a:t> Volume (mm</a:t>
                </a:r>
                <a:r>
                  <a:rPr lang="en-US" sz="1500" b="1" baseline="30000" dirty="0">
                    <a:solidFill>
                      <a:srgbClr val="0D4390"/>
                    </a:solidFill>
                    <a:latin typeface="Calibri"/>
                    <a:cs typeface="Calibri"/>
                  </a:rPr>
                  <a:t>3</a:t>
                </a:r>
                <a:r>
                  <a:rPr lang="en-US" sz="1500" b="1" baseline="0" dirty="0">
                    <a:solidFill>
                      <a:srgbClr val="0D4390"/>
                    </a:solidFill>
                    <a:latin typeface="Calibri"/>
                    <a:cs typeface="Calibri"/>
                  </a:rPr>
                  <a:t>)</a:t>
                </a:r>
                <a:endParaRPr lang="en-US" sz="1500" b="1" dirty="0">
                  <a:solidFill>
                    <a:srgbClr val="0D4390"/>
                  </a:solidFill>
                  <a:latin typeface="Calibri"/>
                  <a:cs typeface="Calibri"/>
                </a:endParaRPr>
              </a:p>
            </c:rich>
          </c:tx>
          <c:layout>
            <c:manualLayout>
              <c:xMode val="edge"/>
              <c:yMode val="edge"/>
              <c:x val="9.6890980000000002E-3"/>
              <c:y val="0.18698813"/>
            </c:manualLayout>
          </c:layout>
          <c:overlay val="0"/>
          <c:spPr>
            <a:noFill/>
            <a:ln>
              <a:noFill/>
            </a:ln>
            <a:effectLst/>
          </c:sp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a:ea typeface="+mn-ea"/>
                <a:cs typeface="Calibri"/>
              </a:defRPr>
            </a:pPr>
            <a:endParaRPr lang="en-IL"/>
          </a:p>
        </c:txPr>
        <c:crossAx val="-1880610152"/>
        <c:crosses val="autoZero"/>
        <c:crossBetween val="midCat"/>
        <c:majorUnit val="100"/>
        <c:minorUnit val="25"/>
      </c:valAx>
      <c:spPr>
        <a:noFill/>
        <a:ln>
          <a:noFill/>
        </a:ln>
        <a:effectLst/>
      </c:spPr>
    </c:plotArea>
    <c:plotVisOnly val="1"/>
    <c:dispBlanksAs val="gap"/>
    <c:showDLblsOverMax val="0"/>
  </c:chart>
  <c:spPr>
    <a:noFill/>
    <a:ln>
      <a:noFill/>
    </a:ln>
    <a:effectLst/>
  </c:spPr>
  <c:txPr>
    <a:bodyPr/>
    <a:lstStyle/>
    <a:p>
      <a:pPr>
        <a:defRPr/>
      </a:pPr>
      <a:endParaRPr lang="en-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7087"/>
          <c:y val="4.1666656699999999E-2"/>
          <c:w val="0.75530730000000001"/>
          <c:h val="0.75126183000000002"/>
        </c:manualLayout>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Sheet1!$D$7:$D$46</c:f>
              <c:numCache>
                <c:formatCode>General</c:formatCode>
                <c:ptCount val="40"/>
                <c:pt idx="0">
                  <c:v>0</c:v>
                </c:pt>
                <c:pt idx="1">
                  <c:v>66</c:v>
                </c:pt>
                <c:pt idx="2">
                  <c:v>110</c:v>
                </c:pt>
                <c:pt idx="3">
                  <c:v>365</c:v>
                </c:pt>
                <c:pt idx="4">
                  <c:v>417</c:v>
                </c:pt>
                <c:pt idx="5">
                  <c:v>689</c:v>
                </c:pt>
                <c:pt idx="6">
                  <c:v>767</c:v>
                </c:pt>
                <c:pt idx="7">
                  <c:v>1131</c:v>
                </c:pt>
                <c:pt idx="8">
                  <c:v>2188</c:v>
                </c:pt>
                <c:pt idx="9">
                  <c:v>2721</c:v>
                </c:pt>
                <c:pt idx="10">
                  <c:v>3668</c:v>
                </c:pt>
              </c:numCache>
            </c:numRef>
          </c:yVal>
          <c:smooth val="0"/>
          <c:extLst>
            <c:ext xmlns:c16="http://schemas.microsoft.com/office/drawing/2014/chart" uri="{C3380CC4-5D6E-409C-BE32-E72D297353CC}">
              <c16:uniqueId val="{00000000-E8A5-4D3B-B2D6-6A657BE5F554}"/>
            </c:ext>
          </c:extLst>
        </c:ser>
        <c:ser>
          <c:idx val="1"/>
          <c:order val="1"/>
          <c:tx>
            <c:strRef>
              <c:f>Sheet1!$E$6</c:f>
              <c:strCache>
                <c:ptCount val="1"/>
                <c:pt idx="0">
                  <c:v>Mouse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Sheet1!$E$7:$E$46</c:f>
              <c:numCache>
                <c:formatCode>General</c:formatCode>
                <c:ptCount val="40"/>
                <c:pt idx="0">
                  <c:v>0</c:v>
                </c:pt>
                <c:pt idx="1">
                  <c:v>46</c:v>
                </c:pt>
                <c:pt idx="2">
                  <c:v>103</c:v>
                </c:pt>
                <c:pt idx="3">
                  <c:v>325</c:v>
                </c:pt>
                <c:pt idx="4">
                  <c:v>339</c:v>
                </c:pt>
                <c:pt idx="5">
                  <c:v>345</c:v>
                </c:pt>
                <c:pt idx="6">
                  <c:v>588</c:v>
                </c:pt>
                <c:pt idx="7">
                  <c:v>827</c:v>
                </c:pt>
                <c:pt idx="8">
                  <c:v>1487</c:v>
                </c:pt>
                <c:pt idx="9">
                  <c:v>2385</c:v>
                </c:pt>
                <c:pt idx="10">
                  <c:v>2874</c:v>
                </c:pt>
                <c:pt idx="11">
                  <c:v>3146</c:v>
                </c:pt>
              </c:numCache>
            </c:numRef>
          </c:yVal>
          <c:smooth val="0"/>
          <c:extLst>
            <c:ext xmlns:c16="http://schemas.microsoft.com/office/drawing/2014/chart" uri="{C3380CC4-5D6E-409C-BE32-E72D297353CC}">
              <c16:uniqueId val="{00000001-E8A5-4D3B-B2D6-6A657BE5F554}"/>
            </c:ext>
          </c:extLst>
        </c:ser>
        <c:ser>
          <c:idx val="2"/>
          <c:order val="2"/>
          <c:tx>
            <c:strRef>
              <c:f>Sheet1!$F$6</c:f>
              <c:strCache>
                <c:ptCount val="1"/>
                <c:pt idx="0">
                  <c:v>Mouse 3</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Sheet1!$F$7:$F$46</c:f>
              <c:numCache>
                <c:formatCode>General</c:formatCode>
                <c:ptCount val="40"/>
                <c:pt idx="0">
                  <c:v>0</c:v>
                </c:pt>
                <c:pt idx="1">
                  <c:v>72</c:v>
                </c:pt>
                <c:pt idx="2">
                  <c:v>103</c:v>
                </c:pt>
                <c:pt idx="3">
                  <c:v>238</c:v>
                </c:pt>
                <c:pt idx="4">
                  <c:v>350</c:v>
                </c:pt>
                <c:pt idx="5">
                  <c:v>413</c:v>
                </c:pt>
                <c:pt idx="6">
                  <c:v>532</c:v>
                </c:pt>
                <c:pt idx="7">
                  <c:v>771</c:v>
                </c:pt>
                <c:pt idx="8">
                  <c:v>1295</c:v>
                </c:pt>
                <c:pt idx="9">
                  <c:v>1681</c:v>
                </c:pt>
                <c:pt idx="10">
                  <c:v>2204</c:v>
                </c:pt>
                <c:pt idx="11">
                  <c:v>2552</c:v>
                </c:pt>
                <c:pt idx="12">
                  <c:v>3556</c:v>
                </c:pt>
              </c:numCache>
            </c:numRef>
          </c:yVal>
          <c:smooth val="0"/>
          <c:extLst>
            <c:ext xmlns:c16="http://schemas.microsoft.com/office/drawing/2014/chart" uri="{C3380CC4-5D6E-409C-BE32-E72D297353CC}">
              <c16:uniqueId val="{00000002-E8A5-4D3B-B2D6-6A657BE5F554}"/>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Sheet1!$G$7:$G$46</c:f>
              <c:numCache>
                <c:formatCode>General</c:formatCode>
                <c:ptCount val="40"/>
                <c:pt idx="0">
                  <c:v>0</c:v>
                </c:pt>
                <c:pt idx="1">
                  <c:v>46</c:v>
                </c:pt>
                <c:pt idx="2">
                  <c:v>55</c:v>
                </c:pt>
                <c:pt idx="3">
                  <c:v>99</c:v>
                </c:pt>
                <c:pt idx="4">
                  <c:v>154</c:v>
                </c:pt>
                <c:pt idx="5">
                  <c:v>222</c:v>
                </c:pt>
                <c:pt idx="6">
                  <c:v>260</c:v>
                </c:pt>
                <c:pt idx="7">
                  <c:v>485</c:v>
                </c:pt>
                <c:pt idx="8">
                  <c:v>514</c:v>
                </c:pt>
                <c:pt idx="9">
                  <c:v>1018</c:v>
                </c:pt>
                <c:pt idx="10">
                  <c:v>1226</c:v>
                </c:pt>
                <c:pt idx="11">
                  <c:v>1682</c:v>
                </c:pt>
                <c:pt idx="12">
                  <c:v>2170</c:v>
                </c:pt>
                <c:pt idx="13">
                  <c:v>2332</c:v>
                </c:pt>
                <c:pt idx="14">
                  <c:v>3533</c:v>
                </c:pt>
              </c:numCache>
            </c:numRef>
          </c:yVal>
          <c:smooth val="0"/>
          <c:extLst>
            <c:ext xmlns:c16="http://schemas.microsoft.com/office/drawing/2014/chart" uri="{C3380CC4-5D6E-409C-BE32-E72D297353CC}">
              <c16:uniqueId val="{00000003-E8A5-4D3B-B2D6-6A657BE5F554}"/>
            </c:ext>
          </c:extLst>
        </c:ser>
        <c:ser>
          <c:idx val="4"/>
          <c:order val="4"/>
          <c:tx>
            <c:strRef>
              <c:f>Sheet1!$H$6</c:f>
              <c:strCache>
                <c:ptCount val="1"/>
                <c:pt idx="0">
                  <c:v>Mouse 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Sheet1!$H$7:$H$46</c:f>
              <c:numCache>
                <c:formatCode>General</c:formatCode>
                <c:ptCount val="40"/>
                <c:pt idx="0">
                  <c:v>0</c:v>
                </c:pt>
                <c:pt idx="1">
                  <c:v>55</c:v>
                </c:pt>
                <c:pt idx="2">
                  <c:v>93</c:v>
                </c:pt>
                <c:pt idx="3">
                  <c:v>284</c:v>
                </c:pt>
                <c:pt idx="4">
                  <c:v>320</c:v>
                </c:pt>
                <c:pt idx="5">
                  <c:v>428</c:v>
                </c:pt>
                <c:pt idx="6">
                  <c:v>561</c:v>
                </c:pt>
                <c:pt idx="7">
                  <c:v>904</c:v>
                </c:pt>
                <c:pt idx="8">
                  <c:v>1019</c:v>
                </c:pt>
                <c:pt idx="9">
                  <c:v>2268</c:v>
                </c:pt>
                <c:pt idx="10">
                  <c:v>2644</c:v>
                </c:pt>
                <c:pt idx="11">
                  <c:v>3218</c:v>
                </c:pt>
              </c:numCache>
            </c:numRef>
          </c:yVal>
          <c:smooth val="0"/>
          <c:extLst>
            <c:ext xmlns:c16="http://schemas.microsoft.com/office/drawing/2014/chart" uri="{C3380CC4-5D6E-409C-BE32-E72D297353CC}">
              <c16:uniqueId val="{00000004-E8A5-4D3B-B2D6-6A657BE5F554}"/>
            </c:ext>
          </c:extLst>
        </c:ser>
        <c:ser>
          <c:idx val="5"/>
          <c:order val="5"/>
          <c:tx>
            <c:strRef>
              <c:f>Sheet1!$I$6</c:f>
              <c:strCache>
                <c:ptCount val="1"/>
                <c:pt idx="0">
                  <c:v>Mouse 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Sheet1!$I$7:$I$46</c:f>
              <c:numCache>
                <c:formatCode>General</c:formatCode>
                <c:ptCount val="40"/>
                <c:pt idx="0">
                  <c:v>0</c:v>
                </c:pt>
                <c:pt idx="1">
                  <c:v>63</c:v>
                </c:pt>
                <c:pt idx="2">
                  <c:v>105</c:v>
                </c:pt>
                <c:pt idx="3">
                  <c:v>262</c:v>
                </c:pt>
                <c:pt idx="4">
                  <c:v>435</c:v>
                </c:pt>
                <c:pt idx="5">
                  <c:v>637</c:v>
                </c:pt>
                <c:pt idx="6">
                  <c:v>931</c:v>
                </c:pt>
                <c:pt idx="7">
                  <c:v>1021</c:v>
                </c:pt>
                <c:pt idx="8">
                  <c:v>1346</c:v>
                </c:pt>
                <c:pt idx="9">
                  <c:v>2233</c:v>
                </c:pt>
                <c:pt idx="10">
                  <c:v>3150</c:v>
                </c:pt>
              </c:numCache>
            </c:numRef>
          </c:yVal>
          <c:smooth val="0"/>
          <c:extLst>
            <c:ext xmlns:c16="http://schemas.microsoft.com/office/drawing/2014/chart" uri="{C3380CC4-5D6E-409C-BE32-E72D297353CC}">
              <c16:uniqueId val="{00000005-E8A5-4D3B-B2D6-6A657BE5F554}"/>
            </c:ext>
          </c:extLst>
        </c:ser>
        <c:ser>
          <c:idx val="6"/>
          <c:order val="6"/>
          <c:tx>
            <c:strRef>
              <c:f>Sheet1!$J$6</c:f>
              <c:strCache>
                <c:ptCount val="1"/>
                <c:pt idx="0">
                  <c:v>Mouse 7 </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Sheet1!$J$7:$J$46</c:f>
              <c:numCache>
                <c:formatCode>General</c:formatCode>
                <c:ptCount val="40"/>
              </c:numCache>
            </c:numRef>
          </c:yVal>
          <c:smooth val="0"/>
          <c:extLst>
            <c:ext xmlns:c16="http://schemas.microsoft.com/office/drawing/2014/chart" uri="{C3380CC4-5D6E-409C-BE32-E72D297353CC}">
              <c16:uniqueId val="{00000006-E8A5-4D3B-B2D6-6A657BE5F554}"/>
            </c:ext>
          </c:extLst>
        </c:ser>
        <c:ser>
          <c:idx val="7"/>
          <c:order val="7"/>
          <c:tx>
            <c:strRef>
              <c:f>Sheet1!$K$6</c:f>
              <c:strCache>
                <c:ptCount val="1"/>
                <c:pt idx="0">
                  <c:v>Mouse 8</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Sheet1!$K$7:$K$46</c:f>
              <c:numCache>
                <c:formatCode>General</c:formatCode>
                <c:ptCount val="40"/>
              </c:numCache>
            </c:numRef>
          </c:yVal>
          <c:smooth val="0"/>
          <c:extLst>
            <c:ext xmlns:c16="http://schemas.microsoft.com/office/drawing/2014/chart" uri="{C3380CC4-5D6E-409C-BE32-E72D297353CC}">
              <c16:uniqueId val="{00000007-E8A5-4D3B-B2D6-6A657BE5F554}"/>
            </c:ext>
          </c:extLst>
        </c:ser>
        <c:ser>
          <c:idx val="8"/>
          <c:order val="8"/>
          <c:tx>
            <c:strRef>
              <c:f>Sheet1!$L$6</c:f>
              <c:strCache>
                <c:ptCount val="1"/>
                <c:pt idx="0">
                  <c:v>Mouse 9</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Sheet1!$L$7:$L$46</c:f>
              <c:numCache>
                <c:formatCode>General</c:formatCode>
                <c:ptCount val="40"/>
              </c:numCache>
            </c:numRef>
          </c:yVal>
          <c:smooth val="0"/>
          <c:extLst>
            <c:ext xmlns:c16="http://schemas.microsoft.com/office/drawing/2014/chart" uri="{C3380CC4-5D6E-409C-BE32-E72D297353CC}">
              <c16:uniqueId val="{00000008-E8A5-4D3B-B2D6-6A657BE5F554}"/>
            </c:ext>
          </c:extLst>
        </c:ser>
        <c:ser>
          <c:idx val="9"/>
          <c:order val="9"/>
          <c:tx>
            <c:strRef>
              <c:f>Sheet1!$M$6</c:f>
              <c:strCache>
                <c:ptCount val="1"/>
                <c:pt idx="0">
                  <c:v>Mouse 10</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Sheet1!$C$7:$C$46</c:f>
              <c:numCache>
                <c:formatCode>General</c:formatCode>
                <c:ptCount val="40"/>
                <c:pt idx="0">
                  <c:v>0</c:v>
                </c:pt>
                <c:pt idx="1">
                  <c:v>7</c:v>
                </c:pt>
                <c:pt idx="2">
                  <c:v>10</c:v>
                </c:pt>
                <c:pt idx="3">
                  <c:v>14</c:v>
                </c:pt>
                <c:pt idx="4">
                  <c:v>17</c:v>
                </c:pt>
                <c:pt idx="5">
                  <c:v>21</c:v>
                </c:pt>
                <c:pt idx="6">
                  <c:v>24</c:v>
                </c:pt>
                <c:pt idx="7">
                  <c:v>28</c:v>
                </c:pt>
                <c:pt idx="8">
                  <c:v>31</c:v>
                </c:pt>
                <c:pt idx="9">
                  <c:v>35</c:v>
                </c:pt>
                <c:pt idx="10">
                  <c:v>38</c:v>
                </c:pt>
                <c:pt idx="11">
                  <c:v>42</c:v>
                </c:pt>
                <c:pt idx="12">
                  <c:v>45</c:v>
                </c:pt>
                <c:pt idx="13">
                  <c:v>49</c:v>
                </c:pt>
                <c:pt idx="14">
                  <c:v>52</c:v>
                </c:pt>
              </c:numCache>
            </c:numRef>
          </c:xVal>
          <c:yVal>
            <c:numRef>
              <c:f>Sheet1!$M$7:$M$46</c:f>
              <c:numCache>
                <c:formatCode>General</c:formatCode>
                <c:ptCount val="40"/>
              </c:numCache>
            </c:numRef>
          </c:yVal>
          <c:smooth val="0"/>
          <c:extLst>
            <c:ext xmlns:c16="http://schemas.microsoft.com/office/drawing/2014/chart" uri="{C3380CC4-5D6E-409C-BE32-E72D297353CC}">
              <c16:uniqueId val="{00000009-E8A5-4D3B-B2D6-6A657BE5F554}"/>
            </c:ext>
          </c:extLst>
        </c:ser>
        <c:dLbls>
          <c:showLegendKey val="0"/>
          <c:showVal val="0"/>
          <c:showCatName val="0"/>
          <c:showSerName val="0"/>
          <c:showPercent val="0"/>
          <c:showBubbleSize val="0"/>
        </c:dLbls>
        <c:axId val="-1917914136"/>
        <c:axId val="-1147920680"/>
      </c:scatterChart>
      <c:valAx>
        <c:axId val="-1917914136"/>
        <c:scaling>
          <c:orientation val="minMax"/>
          <c:max val="56"/>
          <c:min val="0"/>
        </c:scaling>
        <c:delete val="0"/>
        <c:axPos val="b"/>
        <c:title>
          <c:tx>
            <c:rich>
              <a:bodyPr rot="0" vert="horz"/>
              <a:lstStyle/>
              <a:p>
                <a:pPr>
                  <a:defRPr sz="1500">
                    <a:solidFill>
                      <a:srgbClr val="0D4390"/>
                    </a:solidFill>
                  </a:defRPr>
                </a:pPr>
                <a:r>
                  <a:rPr lang="en-US" sz="1500" dirty="0">
                    <a:solidFill>
                      <a:srgbClr val="0D4390"/>
                    </a:solidFill>
                  </a:rPr>
                  <a:t>Days After Tumor Cell Implant</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sz="1100"/>
            </a:pPr>
            <a:endParaRPr lang="en-IL"/>
          </a:p>
        </c:txPr>
        <c:crossAx val="-1147920680"/>
        <c:crosses val="autoZero"/>
        <c:crossBetween val="midCat"/>
        <c:majorUnit val="7"/>
        <c:minorUnit val="1"/>
      </c:valAx>
      <c:valAx>
        <c:axId val="-1147920680"/>
        <c:scaling>
          <c:orientation val="minMax"/>
          <c:max val="4000"/>
        </c:scaling>
        <c:delete val="0"/>
        <c:axPos val="l"/>
        <c:title>
          <c:tx>
            <c:rich>
              <a:bodyPr rot="-5400000" vert="horz"/>
              <a:lstStyle/>
              <a:p>
                <a:pPr>
                  <a:defRPr sz="1500">
                    <a:solidFill>
                      <a:srgbClr val="0D4390"/>
                    </a:solidFill>
                  </a:defRPr>
                </a:pPr>
                <a:r>
                  <a:rPr lang="en-US" sz="1500" dirty="0">
                    <a:solidFill>
                      <a:srgbClr val="0D4390"/>
                    </a:solidFill>
                  </a:rPr>
                  <a:t>Tumor Volume (mm</a:t>
                </a:r>
                <a:r>
                  <a:rPr lang="en-US" sz="1500" baseline="30000" dirty="0">
                    <a:solidFill>
                      <a:srgbClr val="0D4390"/>
                    </a:solidFill>
                  </a:rPr>
                  <a:t>3</a:t>
                </a:r>
                <a:r>
                  <a:rPr lang="en-US" sz="1500" dirty="0">
                    <a:solidFill>
                      <a:srgbClr val="0D4390"/>
                    </a:solidFill>
                  </a:rPr>
                  <a:t>)</a:t>
                </a:r>
              </a:p>
            </c:rich>
          </c:tx>
          <c:layout>
            <c:manualLayout>
              <c:xMode val="edge"/>
              <c:yMode val="edge"/>
              <c:x val="2.1248940000000001E-2"/>
              <c:y val="0.18192334499999999"/>
            </c:manualLayout>
          </c:layout>
          <c:overlay val="0"/>
          <c:spPr>
            <a:noFill/>
            <a:ln>
              <a:noFill/>
            </a:ln>
            <a:effectLst/>
          </c:spPr>
        </c:title>
        <c:numFmt formatCode="#,##0" sourceLinked="0"/>
        <c:majorTickMark val="out"/>
        <c:minorTickMark val="out"/>
        <c:tickLblPos val="nextTo"/>
        <c:spPr>
          <a:noFill/>
          <a:ln w="9525" cap="flat" cmpd="sng" algn="ctr">
            <a:solidFill>
              <a:schemeClr val="tx1"/>
            </a:solidFill>
            <a:round/>
          </a:ln>
          <a:effectLst/>
        </c:spPr>
        <c:txPr>
          <a:bodyPr rot="-60000000" vert="horz"/>
          <a:lstStyle/>
          <a:p>
            <a:pPr>
              <a:defRPr sz="1100"/>
            </a:pPr>
            <a:endParaRPr lang="en-IL"/>
          </a:p>
        </c:txPr>
        <c:crossAx val="-1917914136"/>
        <c:crosses val="autoZero"/>
        <c:crossBetween val="midCat"/>
        <c:majorUnit val="1000"/>
        <c:minorUnit val="200"/>
      </c:valAx>
      <c:spPr>
        <a:noFill/>
        <a:ln>
          <a:noFill/>
        </a:ln>
        <a:effectLst/>
      </c:spPr>
    </c:plotArea>
    <c:plotVisOnly val="1"/>
    <c:dispBlanksAs val="gap"/>
    <c:showDLblsOverMax val="0"/>
  </c:chart>
  <c:spPr>
    <a:noFill/>
    <a:ln>
      <a:noFill/>
    </a:ln>
    <a:effectLst/>
  </c:spPr>
  <c:txPr>
    <a:bodyPr/>
    <a:lstStyle/>
    <a:p>
      <a:pPr>
        <a:defRPr>
          <a:latin typeface="Calibri"/>
          <a:cs typeface="Calibri"/>
        </a:defRPr>
      </a:pPr>
      <a:endParaRPr lang="en-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64156200000001"/>
          <c:y val="3.7499890000000001E-2"/>
          <c:w val="0.81493599999999999"/>
          <c:h val="0.79360030000000004"/>
        </c:manualLayout>
      </c:layout>
      <c:scatterChart>
        <c:scatterStyle val="lineMarker"/>
        <c:varyColors val="0"/>
        <c:ser>
          <c:idx val="0"/>
          <c:order val="0"/>
          <c:tx>
            <c:strRef>
              <c:f>Sheet1!$D$5</c:f>
              <c:strCache>
                <c:ptCount val="1"/>
                <c:pt idx="0">
                  <c:v>Control</c:v>
                </c:pt>
              </c:strCache>
            </c:strRef>
          </c:tx>
          <c:spPr>
            <a:ln>
              <a:solidFill>
                <a:srgbClr val="44546A">
                  <a:lumMod val="60000"/>
                  <a:lumOff val="40000"/>
                </a:srgbClr>
              </a:solidFill>
            </a:ln>
          </c:spPr>
          <c:marker>
            <c:symbol val="circle"/>
            <c:size val="7"/>
            <c:spPr>
              <a:solidFill>
                <a:srgbClr val="44546A">
                  <a:lumMod val="60000"/>
                  <a:lumOff val="40000"/>
                </a:srgbClr>
              </a:solidFill>
              <a:ln>
                <a:solidFill>
                  <a:srgbClr val="44546A">
                    <a:lumMod val="60000"/>
                    <a:lumOff val="40000"/>
                  </a:srgbClr>
                </a:solidFill>
              </a:ln>
            </c:spPr>
          </c:marker>
          <c:errBars>
            <c:errDir val="y"/>
            <c:errBarType val="both"/>
            <c:errValType val="cust"/>
            <c:noEndCap val="0"/>
            <c:plus>
              <c:numRef>
                <c:f>Sheet1!$C$55:$C$71</c:f>
                <c:numCache>
                  <c:formatCode>General</c:formatCode>
                  <c:ptCount val="17"/>
                  <c:pt idx="0">
                    <c:v>0</c:v>
                  </c:pt>
                  <c:pt idx="1">
                    <c:v>6</c:v>
                  </c:pt>
                  <c:pt idx="2">
                    <c:v>32</c:v>
                  </c:pt>
                  <c:pt idx="3">
                    <c:v>74</c:v>
                  </c:pt>
                  <c:pt idx="4">
                    <c:v>141</c:v>
                  </c:pt>
                  <c:pt idx="5">
                    <c:v>473</c:v>
                  </c:pt>
                  <c:pt idx="6">
                    <c:v>153</c:v>
                  </c:pt>
                </c:numCache>
              </c:numRef>
            </c:plus>
            <c:minus>
              <c:numRef>
                <c:f>Sheet1!$C$55:$C$70</c:f>
                <c:numCache>
                  <c:formatCode>General</c:formatCode>
                  <c:ptCount val="16"/>
                  <c:pt idx="0">
                    <c:v>0</c:v>
                  </c:pt>
                  <c:pt idx="1">
                    <c:v>6</c:v>
                  </c:pt>
                  <c:pt idx="2">
                    <c:v>32</c:v>
                  </c:pt>
                  <c:pt idx="3">
                    <c:v>74</c:v>
                  </c:pt>
                  <c:pt idx="4">
                    <c:v>141</c:v>
                  </c:pt>
                  <c:pt idx="5">
                    <c:v>473</c:v>
                  </c:pt>
                  <c:pt idx="6">
                    <c:v>153</c:v>
                  </c:pt>
                </c:numCache>
              </c:numRef>
            </c:minus>
          </c:errBars>
          <c:xVal>
            <c:numRef>
              <c:f>Sheet1!$C$6:$C$24</c:f>
              <c:numCache>
                <c:formatCode>General</c:formatCode>
                <c:ptCount val="19"/>
                <c:pt idx="0">
                  <c:v>0</c:v>
                </c:pt>
                <c:pt idx="1">
                  <c:v>13</c:v>
                </c:pt>
                <c:pt idx="2">
                  <c:v>16</c:v>
                </c:pt>
                <c:pt idx="3">
                  <c:v>20</c:v>
                </c:pt>
                <c:pt idx="4">
                  <c:v>23</c:v>
                </c:pt>
                <c:pt idx="5">
                  <c:v>27</c:v>
                </c:pt>
                <c:pt idx="6">
                  <c:v>30</c:v>
                </c:pt>
                <c:pt idx="7">
                  <c:v>34</c:v>
                </c:pt>
                <c:pt idx="8">
                  <c:v>37</c:v>
                </c:pt>
                <c:pt idx="9">
                  <c:v>41</c:v>
                </c:pt>
                <c:pt idx="10">
                  <c:v>44</c:v>
                </c:pt>
                <c:pt idx="11">
                  <c:v>48</c:v>
                </c:pt>
                <c:pt idx="12">
                  <c:v>50</c:v>
                </c:pt>
                <c:pt idx="13">
                  <c:v>60</c:v>
                </c:pt>
                <c:pt idx="14">
                  <c:v>63</c:v>
                </c:pt>
                <c:pt idx="15">
                  <c:v>66</c:v>
                </c:pt>
                <c:pt idx="16">
                  <c:v>70</c:v>
                </c:pt>
              </c:numCache>
            </c:numRef>
          </c:xVal>
          <c:yVal>
            <c:numRef>
              <c:f>Sheet1!$D$6:$D$24</c:f>
              <c:numCache>
                <c:formatCode>General</c:formatCode>
                <c:ptCount val="19"/>
                <c:pt idx="0">
                  <c:v>0</c:v>
                </c:pt>
                <c:pt idx="1">
                  <c:v>212</c:v>
                </c:pt>
                <c:pt idx="2">
                  <c:v>364</c:v>
                </c:pt>
                <c:pt idx="3">
                  <c:v>902</c:v>
                </c:pt>
                <c:pt idx="4">
                  <c:v>1557</c:v>
                </c:pt>
                <c:pt idx="5">
                  <c:v>3062</c:v>
                </c:pt>
                <c:pt idx="6">
                  <c:v>3757</c:v>
                </c:pt>
              </c:numCache>
            </c:numRef>
          </c:yVal>
          <c:smooth val="0"/>
          <c:extLst>
            <c:ext xmlns:c16="http://schemas.microsoft.com/office/drawing/2014/chart" uri="{C3380CC4-5D6E-409C-BE32-E72D297353CC}">
              <c16:uniqueId val="{00000000-DC97-1741-BAE8-B0342F3452A3}"/>
            </c:ext>
          </c:extLst>
        </c:ser>
        <c:ser>
          <c:idx val="1"/>
          <c:order val="1"/>
          <c:tx>
            <c:strRef>
              <c:f>Sheet1!$E$5</c:f>
              <c:strCache>
                <c:ptCount val="1"/>
                <c:pt idx="0">
                  <c:v>LDC (20 mg/kg)</c:v>
                </c:pt>
              </c:strCache>
            </c:strRef>
          </c:tx>
          <c:spPr>
            <a:ln>
              <a:solidFill>
                <a:srgbClr val="0D4390"/>
              </a:solidFill>
            </a:ln>
          </c:spPr>
          <c:marker>
            <c:symbol val="circle"/>
            <c:size val="7"/>
            <c:spPr>
              <a:solidFill>
                <a:srgbClr val="0D4390"/>
              </a:solidFill>
              <a:ln>
                <a:solidFill>
                  <a:srgbClr val="0D4390"/>
                </a:solidFill>
              </a:ln>
            </c:spPr>
          </c:marker>
          <c:errBars>
            <c:errDir val="y"/>
            <c:errBarType val="both"/>
            <c:errValType val="cust"/>
            <c:noEndCap val="0"/>
            <c:plus>
              <c:numRef>
                <c:f>Sheet1!$D$55:$D$71</c:f>
                <c:numCache>
                  <c:formatCode>General</c:formatCode>
                  <c:ptCount val="17"/>
                  <c:pt idx="0">
                    <c:v>0</c:v>
                  </c:pt>
                  <c:pt idx="1">
                    <c:v>8</c:v>
                  </c:pt>
                  <c:pt idx="2">
                    <c:v>47</c:v>
                  </c:pt>
                  <c:pt idx="3">
                    <c:v>50</c:v>
                  </c:pt>
                  <c:pt idx="4">
                    <c:v>62</c:v>
                  </c:pt>
                  <c:pt idx="5">
                    <c:v>128</c:v>
                  </c:pt>
                  <c:pt idx="6">
                    <c:v>372</c:v>
                  </c:pt>
                  <c:pt idx="7">
                    <c:v>541</c:v>
                  </c:pt>
                  <c:pt idx="8">
                    <c:v>529</c:v>
                  </c:pt>
                  <c:pt idx="9">
                    <c:v>446</c:v>
                  </c:pt>
                  <c:pt idx="10">
                    <c:v>405</c:v>
                  </c:pt>
                  <c:pt idx="11">
                    <c:v>153</c:v>
                  </c:pt>
                  <c:pt idx="12">
                    <c:v>129</c:v>
                  </c:pt>
                </c:numCache>
              </c:numRef>
            </c:plus>
            <c:minus>
              <c:numRef>
                <c:f>Sheet1!$D$55:$D$71</c:f>
                <c:numCache>
                  <c:formatCode>General</c:formatCode>
                  <c:ptCount val="17"/>
                  <c:pt idx="0">
                    <c:v>0</c:v>
                  </c:pt>
                  <c:pt idx="1">
                    <c:v>8</c:v>
                  </c:pt>
                  <c:pt idx="2">
                    <c:v>47</c:v>
                  </c:pt>
                  <c:pt idx="3">
                    <c:v>50</c:v>
                  </c:pt>
                  <c:pt idx="4">
                    <c:v>62</c:v>
                  </c:pt>
                  <c:pt idx="5">
                    <c:v>128</c:v>
                  </c:pt>
                  <c:pt idx="6">
                    <c:v>372</c:v>
                  </c:pt>
                  <c:pt idx="7">
                    <c:v>541</c:v>
                  </c:pt>
                  <c:pt idx="8">
                    <c:v>529</c:v>
                  </c:pt>
                  <c:pt idx="9">
                    <c:v>446</c:v>
                  </c:pt>
                  <c:pt idx="10">
                    <c:v>405</c:v>
                  </c:pt>
                  <c:pt idx="11">
                    <c:v>153</c:v>
                  </c:pt>
                  <c:pt idx="12">
                    <c:v>129</c:v>
                  </c:pt>
                </c:numCache>
              </c:numRef>
            </c:minus>
          </c:errBars>
          <c:xVal>
            <c:numRef>
              <c:f>Sheet1!$C$6:$C$24</c:f>
              <c:numCache>
                <c:formatCode>General</c:formatCode>
                <c:ptCount val="19"/>
                <c:pt idx="0">
                  <c:v>0</c:v>
                </c:pt>
                <c:pt idx="1">
                  <c:v>13</c:v>
                </c:pt>
                <c:pt idx="2">
                  <c:v>16</c:v>
                </c:pt>
                <c:pt idx="3">
                  <c:v>20</c:v>
                </c:pt>
                <c:pt idx="4">
                  <c:v>23</c:v>
                </c:pt>
                <c:pt idx="5">
                  <c:v>27</c:v>
                </c:pt>
                <c:pt idx="6">
                  <c:v>30</c:v>
                </c:pt>
                <c:pt idx="7">
                  <c:v>34</c:v>
                </c:pt>
                <c:pt idx="8">
                  <c:v>37</c:v>
                </c:pt>
                <c:pt idx="9">
                  <c:v>41</c:v>
                </c:pt>
                <c:pt idx="10">
                  <c:v>44</c:v>
                </c:pt>
                <c:pt idx="11">
                  <c:v>48</c:v>
                </c:pt>
                <c:pt idx="12">
                  <c:v>50</c:v>
                </c:pt>
                <c:pt idx="13">
                  <c:v>60</c:v>
                </c:pt>
                <c:pt idx="14">
                  <c:v>63</c:v>
                </c:pt>
                <c:pt idx="15">
                  <c:v>66</c:v>
                </c:pt>
                <c:pt idx="16">
                  <c:v>70</c:v>
                </c:pt>
              </c:numCache>
            </c:numRef>
          </c:xVal>
          <c:yVal>
            <c:numRef>
              <c:f>Sheet1!$E$6:$E$24</c:f>
              <c:numCache>
                <c:formatCode>General</c:formatCode>
                <c:ptCount val="19"/>
                <c:pt idx="0">
                  <c:v>0</c:v>
                </c:pt>
                <c:pt idx="1">
                  <c:v>210</c:v>
                </c:pt>
                <c:pt idx="2">
                  <c:v>323</c:v>
                </c:pt>
                <c:pt idx="3">
                  <c:v>363</c:v>
                </c:pt>
                <c:pt idx="4">
                  <c:v>452</c:v>
                </c:pt>
                <c:pt idx="5">
                  <c:v>670</c:v>
                </c:pt>
                <c:pt idx="6">
                  <c:v>1249</c:v>
                </c:pt>
                <c:pt idx="7">
                  <c:v>2078</c:v>
                </c:pt>
                <c:pt idx="8">
                  <c:v>2607</c:v>
                </c:pt>
                <c:pt idx="9">
                  <c:v>3063</c:v>
                </c:pt>
                <c:pt idx="10">
                  <c:v>3105</c:v>
                </c:pt>
                <c:pt idx="11">
                  <c:v>3386</c:v>
                </c:pt>
                <c:pt idx="12">
                  <c:v>3568</c:v>
                </c:pt>
              </c:numCache>
            </c:numRef>
          </c:yVal>
          <c:smooth val="0"/>
          <c:extLst>
            <c:ext xmlns:c16="http://schemas.microsoft.com/office/drawing/2014/chart" uri="{C3380CC4-5D6E-409C-BE32-E72D297353CC}">
              <c16:uniqueId val="{00000001-DC97-1741-BAE8-B0342F3452A3}"/>
            </c:ext>
          </c:extLst>
        </c:ser>
        <c:ser>
          <c:idx val="2"/>
          <c:order val="2"/>
          <c:tx>
            <c:strRef>
              <c:f>Sheet1!$F$5</c:f>
              <c:strCache>
                <c:ptCount val="1"/>
                <c:pt idx="0">
                  <c:v>Decoy10 (3x10^8)</c:v>
                </c:pt>
              </c:strCache>
            </c:strRef>
          </c:tx>
          <c:spPr>
            <a:ln>
              <a:solidFill>
                <a:srgbClr val="32C3B9"/>
              </a:solidFill>
            </a:ln>
          </c:spPr>
          <c:marker>
            <c:symbol val="circle"/>
            <c:size val="7"/>
            <c:spPr>
              <a:solidFill>
                <a:srgbClr val="32C3B9"/>
              </a:solidFill>
              <a:ln>
                <a:solidFill>
                  <a:srgbClr val="32C3B9"/>
                </a:solidFill>
              </a:ln>
            </c:spPr>
          </c:marker>
          <c:errBars>
            <c:errDir val="y"/>
            <c:errBarType val="both"/>
            <c:errValType val="cust"/>
            <c:noEndCap val="0"/>
            <c:plus>
              <c:numRef>
                <c:f>Sheet1!$E$55:$E$64</c:f>
                <c:numCache>
                  <c:formatCode>General</c:formatCode>
                  <c:ptCount val="10"/>
                  <c:pt idx="0">
                    <c:v>0</c:v>
                  </c:pt>
                  <c:pt idx="1">
                    <c:v>6</c:v>
                  </c:pt>
                  <c:pt idx="2">
                    <c:v>38</c:v>
                  </c:pt>
                  <c:pt idx="3">
                    <c:v>133</c:v>
                  </c:pt>
                  <c:pt idx="4">
                    <c:v>234</c:v>
                  </c:pt>
                  <c:pt idx="5">
                    <c:v>557</c:v>
                  </c:pt>
                  <c:pt idx="6">
                    <c:v>364</c:v>
                  </c:pt>
                </c:numCache>
              </c:numRef>
            </c:plus>
            <c:minus>
              <c:numRef>
                <c:f>Sheet1!$E$55:$E$61</c:f>
                <c:numCache>
                  <c:formatCode>General</c:formatCode>
                  <c:ptCount val="7"/>
                  <c:pt idx="0">
                    <c:v>0</c:v>
                  </c:pt>
                  <c:pt idx="1">
                    <c:v>6</c:v>
                  </c:pt>
                  <c:pt idx="2">
                    <c:v>38</c:v>
                  </c:pt>
                  <c:pt idx="3">
                    <c:v>133</c:v>
                  </c:pt>
                  <c:pt idx="4">
                    <c:v>234</c:v>
                  </c:pt>
                  <c:pt idx="5">
                    <c:v>557</c:v>
                  </c:pt>
                  <c:pt idx="6">
                    <c:v>364</c:v>
                  </c:pt>
                </c:numCache>
              </c:numRef>
            </c:minus>
          </c:errBars>
          <c:xVal>
            <c:numRef>
              <c:f>Sheet1!$C$6:$C$24</c:f>
              <c:numCache>
                <c:formatCode>General</c:formatCode>
                <c:ptCount val="19"/>
                <c:pt idx="0">
                  <c:v>0</c:v>
                </c:pt>
                <c:pt idx="1">
                  <c:v>13</c:v>
                </c:pt>
                <c:pt idx="2">
                  <c:v>16</c:v>
                </c:pt>
                <c:pt idx="3">
                  <c:v>20</c:v>
                </c:pt>
                <c:pt idx="4">
                  <c:v>23</c:v>
                </c:pt>
                <c:pt idx="5">
                  <c:v>27</c:v>
                </c:pt>
                <c:pt idx="6">
                  <c:v>30</c:v>
                </c:pt>
                <c:pt idx="7">
                  <c:v>34</c:v>
                </c:pt>
                <c:pt idx="8">
                  <c:v>37</c:v>
                </c:pt>
                <c:pt idx="9">
                  <c:v>41</c:v>
                </c:pt>
                <c:pt idx="10">
                  <c:v>44</c:v>
                </c:pt>
                <c:pt idx="11">
                  <c:v>48</c:v>
                </c:pt>
                <c:pt idx="12">
                  <c:v>50</c:v>
                </c:pt>
                <c:pt idx="13">
                  <c:v>60</c:v>
                </c:pt>
                <c:pt idx="14">
                  <c:v>63</c:v>
                </c:pt>
                <c:pt idx="15">
                  <c:v>66</c:v>
                </c:pt>
                <c:pt idx="16">
                  <c:v>70</c:v>
                </c:pt>
              </c:numCache>
            </c:numRef>
          </c:xVal>
          <c:yVal>
            <c:numRef>
              <c:f>Sheet1!$F$6:$F$24</c:f>
              <c:numCache>
                <c:formatCode>General</c:formatCode>
                <c:ptCount val="19"/>
                <c:pt idx="0">
                  <c:v>0</c:v>
                </c:pt>
                <c:pt idx="1">
                  <c:v>211</c:v>
                </c:pt>
                <c:pt idx="2">
                  <c:v>308</c:v>
                </c:pt>
                <c:pt idx="3">
                  <c:v>849</c:v>
                </c:pt>
                <c:pt idx="4">
                  <c:v>1555</c:v>
                </c:pt>
                <c:pt idx="5">
                  <c:v>3572</c:v>
                </c:pt>
                <c:pt idx="6">
                  <c:v>4205</c:v>
                </c:pt>
              </c:numCache>
            </c:numRef>
          </c:yVal>
          <c:smooth val="0"/>
          <c:extLst>
            <c:ext xmlns:c16="http://schemas.microsoft.com/office/drawing/2014/chart" uri="{C3380CC4-5D6E-409C-BE32-E72D297353CC}">
              <c16:uniqueId val="{00000002-DC97-1741-BAE8-B0342F3452A3}"/>
            </c:ext>
          </c:extLst>
        </c:ser>
        <c:ser>
          <c:idx val="3"/>
          <c:order val="3"/>
          <c:tx>
            <c:strRef>
              <c:f>Sheet1!$G$5</c:f>
              <c:strCache>
                <c:ptCount val="1"/>
                <c:pt idx="0">
                  <c:v>Decoy10 + LDC</c:v>
                </c:pt>
              </c:strCache>
            </c:strRef>
          </c:tx>
          <c:spPr>
            <a:ln>
              <a:solidFill>
                <a:srgbClr val="33B1F5"/>
              </a:solidFill>
            </a:ln>
          </c:spPr>
          <c:marker>
            <c:symbol val="circle"/>
            <c:size val="7"/>
            <c:spPr>
              <a:solidFill>
                <a:srgbClr val="33B1F5"/>
              </a:solidFill>
              <a:ln>
                <a:solidFill>
                  <a:srgbClr val="33B1F5"/>
                </a:solidFill>
              </a:ln>
            </c:spPr>
          </c:marker>
          <c:errBars>
            <c:errDir val="y"/>
            <c:errBarType val="both"/>
            <c:errValType val="cust"/>
            <c:noEndCap val="0"/>
            <c:plus>
              <c:numRef>
                <c:f>Sheet1!$F$55:$F$60</c:f>
                <c:numCache>
                  <c:formatCode>General</c:formatCode>
                  <c:ptCount val="6"/>
                  <c:pt idx="0">
                    <c:v>0</c:v>
                  </c:pt>
                  <c:pt idx="1">
                    <c:v>6</c:v>
                  </c:pt>
                  <c:pt idx="2">
                    <c:v>38</c:v>
                  </c:pt>
                  <c:pt idx="3">
                    <c:v>30</c:v>
                  </c:pt>
                  <c:pt idx="4">
                    <c:v>19</c:v>
                  </c:pt>
                  <c:pt idx="5">
                    <c:v>15</c:v>
                  </c:pt>
                </c:numCache>
              </c:numRef>
            </c:plus>
            <c:minus>
              <c:numRef>
                <c:f>Sheet1!$F$55:$F$60</c:f>
                <c:numCache>
                  <c:formatCode>General</c:formatCode>
                  <c:ptCount val="6"/>
                  <c:pt idx="0">
                    <c:v>0</c:v>
                  </c:pt>
                  <c:pt idx="1">
                    <c:v>6</c:v>
                  </c:pt>
                  <c:pt idx="2">
                    <c:v>38</c:v>
                  </c:pt>
                  <c:pt idx="3">
                    <c:v>30</c:v>
                  </c:pt>
                  <c:pt idx="4">
                    <c:v>19</c:v>
                  </c:pt>
                  <c:pt idx="5">
                    <c:v>15</c:v>
                  </c:pt>
                </c:numCache>
              </c:numRef>
            </c:minus>
          </c:errBars>
          <c:xVal>
            <c:numRef>
              <c:f>Sheet1!$C$6:$C$24</c:f>
              <c:numCache>
                <c:formatCode>General</c:formatCode>
                <c:ptCount val="19"/>
                <c:pt idx="0">
                  <c:v>0</c:v>
                </c:pt>
                <c:pt idx="1">
                  <c:v>13</c:v>
                </c:pt>
                <c:pt idx="2">
                  <c:v>16</c:v>
                </c:pt>
                <c:pt idx="3">
                  <c:v>20</c:v>
                </c:pt>
                <c:pt idx="4">
                  <c:v>23</c:v>
                </c:pt>
                <c:pt idx="5">
                  <c:v>27</c:v>
                </c:pt>
                <c:pt idx="6">
                  <c:v>30</c:v>
                </c:pt>
                <c:pt idx="7">
                  <c:v>34</c:v>
                </c:pt>
                <c:pt idx="8">
                  <c:v>37</c:v>
                </c:pt>
                <c:pt idx="9">
                  <c:v>41</c:v>
                </c:pt>
                <c:pt idx="10">
                  <c:v>44</c:v>
                </c:pt>
                <c:pt idx="11">
                  <c:v>48</c:v>
                </c:pt>
                <c:pt idx="12">
                  <c:v>50</c:v>
                </c:pt>
                <c:pt idx="13">
                  <c:v>60</c:v>
                </c:pt>
                <c:pt idx="14">
                  <c:v>63</c:v>
                </c:pt>
                <c:pt idx="15">
                  <c:v>66</c:v>
                </c:pt>
                <c:pt idx="16">
                  <c:v>70</c:v>
                </c:pt>
              </c:numCache>
            </c:numRef>
          </c:xVal>
          <c:yVal>
            <c:numRef>
              <c:f>Sheet1!$G$6:$G$24</c:f>
              <c:numCache>
                <c:formatCode>General</c:formatCode>
                <c:ptCount val="19"/>
                <c:pt idx="0">
                  <c:v>0</c:v>
                </c:pt>
                <c:pt idx="1">
                  <c:v>208</c:v>
                </c:pt>
                <c:pt idx="2">
                  <c:v>199</c:v>
                </c:pt>
                <c:pt idx="3">
                  <c:v>104</c:v>
                </c:pt>
                <c:pt idx="4">
                  <c:v>51</c:v>
                </c:pt>
                <c:pt idx="5">
                  <c:v>19</c:v>
                </c:pt>
                <c:pt idx="6">
                  <c:v>10</c:v>
                </c:pt>
                <c:pt idx="7">
                  <c:v>0</c:v>
                </c:pt>
                <c:pt idx="8">
                  <c:v>0</c:v>
                </c:pt>
                <c:pt idx="9">
                  <c:v>0</c:v>
                </c:pt>
                <c:pt idx="10">
                  <c:v>0</c:v>
                </c:pt>
                <c:pt idx="11">
                  <c:v>0</c:v>
                </c:pt>
                <c:pt idx="12">
                  <c:v>0</c:v>
                </c:pt>
                <c:pt idx="13">
                  <c:v>0</c:v>
                </c:pt>
                <c:pt idx="14">
                  <c:v>0</c:v>
                </c:pt>
                <c:pt idx="15">
                  <c:v>0</c:v>
                </c:pt>
                <c:pt idx="16">
                  <c:v>0</c:v>
                </c:pt>
              </c:numCache>
            </c:numRef>
          </c:yVal>
          <c:smooth val="0"/>
          <c:extLst>
            <c:ext xmlns:c16="http://schemas.microsoft.com/office/drawing/2014/chart" uri="{C3380CC4-5D6E-409C-BE32-E72D297353CC}">
              <c16:uniqueId val="{00000003-DC97-1741-BAE8-B0342F3452A3}"/>
            </c:ext>
          </c:extLst>
        </c:ser>
        <c:dLbls>
          <c:showLegendKey val="0"/>
          <c:showVal val="0"/>
          <c:showCatName val="0"/>
          <c:showSerName val="0"/>
          <c:showPercent val="0"/>
          <c:showBubbleSize val="0"/>
        </c:dLbls>
        <c:axId val="-1330194440"/>
        <c:axId val="-1330067912"/>
      </c:scatterChart>
      <c:valAx>
        <c:axId val="-1330194440"/>
        <c:scaling>
          <c:orientation val="minMax"/>
          <c:max val="76"/>
          <c:min val="13"/>
        </c:scaling>
        <c:delete val="0"/>
        <c:axPos val="b"/>
        <c:numFmt formatCode="General" sourceLinked="1"/>
        <c:majorTickMark val="out"/>
        <c:minorTickMark val="out"/>
        <c:tickLblPos val="nextTo"/>
        <c:spPr>
          <a:ln>
            <a:solidFill>
              <a:srgbClr val="000000"/>
            </a:solidFill>
          </a:ln>
        </c:spPr>
        <c:txPr>
          <a:bodyPr/>
          <a:lstStyle/>
          <a:p>
            <a:pPr>
              <a:defRPr sz="1200"/>
            </a:pPr>
            <a:endParaRPr lang="en-IL"/>
          </a:p>
        </c:txPr>
        <c:crossAx val="-1330067912"/>
        <c:crosses val="autoZero"/>
        <c:crossBetween val="midCat"/>
        <c:majorUnit val="7"/>
        <c:minorUnit val="1"/>
      </c:valAx>
      <c:valAx>
        <c:axId val="-1330067912"/>
        <c:scaling>
          <c:orientation val="minMax"/>
          <c:max val="5000"/>
          <c:min val="0"/>
        </c:scaling>
        <c:delete val="0"/>
        <c:axPos val="l"/>
        <c:majorGridlines>
          <c:spPr>
            <a:ln>
              <a:solidFill>
                <a:schemeClr val="bg1"/>
              </a:solidFill>
            </a:ln>
          </c:spPr>
        </c:majorGridlines>
        <c:numFmt formatCode="#,##0" sourceLinked="0"/>
        <c:majorTickMark val="out"/>
        <c:minorTickMark val="out"/>
        <c:tickLblPos val="nextTo"/>
        <c:spPr>
          <a:ln>
            <a:solidFill>
              <a:sysClr val="windowText" lastClr="000000"/>
            </a:solidFill>
          </a:ln>
        </c:spPr>
        <c:txPr>
          <a:bodyPr/>
          <a:lstStyle/>
          <a:p>
            <a:pPr>
              <a:defRPr sz="1200"/>
            </a:pPr>
            <a:endParaRPr lang="en-IL"/>
          </a:p>
        </c:txPr>
        <c:crossAx val="-1330194440"/>
        <c:crosses val="autoZero"/>
        <c:crossBetween val="midCat"/>
        <c:majorUnit val="1000"/>
        <c:minorUnit val="200"/>
      </c:valAx>
    </c:plotArea>
    <c:plotVisOnly val="1"/>
    <c:dispBlanksAs val="gap"/>
    <c:showDLblsOverMax val="0"/>
  </c:chart>
  <c:spPr>
    <a:ln>
      <a:noFill/>
    </a:ln>
  </c:spPr>
  <c:txPr>
    <a:bodyPr/>
    <a:lstStyle/>
    <a:p>
      <a:pPr>
        <a:defRPr>
          <a:latin typeface="Calibri"/>
          <a:cs typeface="Calibri"/>
        </a:defRPr>
      </a:pPr>
      <a:endParaRPr lang="en-I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8044700000001"/>
          <c:y val="2.5755730000000001E-2"/>
          <c:w val="0.84691625800000003"/>
          <c:h val="0.84631085399999995"/>
        </c:manualLayout>
      </c:layout>
      <c:scatterChart>
        <c:scatterStyle val="lineMarker"/>
        <c:varyColors val="0"/>
        <c:ser>
          <c:idx val="0"/>
          <c:order val="0"/>
          <c:tx>
            <c:strRef>
              <c:f>Sheet1!$D$6</c:f>
              <c:strCache>
                <c:ptCount val="1"/>
                <c:pt idx="0">
                  <c:v>Mouse 1</c:v>
                </c:pt>
              </c:strCache>
            </c:strRef>
          </c:tx>
          <c:spPr>
            <a:ln w="19050" cap="rnd">
              <a:solidFill>
                <a:srgbClr val="DA632D"/>
              </a:solidFill>
              <a:round/>
            </a:ln>
            <a:effectLst/>
          </c:spPr>
          <c:marker>
            <c:symbol val="circle"/>
            <c:size val="6"/>
            <c:spPr>
              <a:solidFill>
                <a:srgbClr val="DA632D"/>
              </a:solidFill>
              <a:ln w="9525">
                <a:solidFill>
                  <a:srgbClr val="DA632D"/>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Sheet1!$D$7:$D$52</c:f>
              <c:numCache>
                <c:formatCode>General</c:formatCode>
                <c:ptCount val="46"/>
                <c:pt idx="0">
                  <c:v>153</c:v>
                </c:pt>
                <c:pt idx="1">
                  <c:v>199</c:v>
                </c:pt>
                <c:pt idx="2">
                  <c:v>235</c:v>
                </c:pt>
                <c:pt idx="3">
                  <c:v>78</c:v>
                </c:pt>
                <c:pt idx="4">
                  <c:v>23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0-ED1F-9F4A-9774-386B8532B5EB}"/>
            </c:ext>
          </c:extLst>
        </c:ser>
        <c:ser>
          <c:idx val="1"/>
          <c:order val="1"/>
          <c:tx>
            <c:strRef>
              <c:f>Sheet1!$E$6</c:f>
              <c:strCache>
                <c:ptCount val="1"/>
                <c:pt idx="0">
                  <c:v>Mouse 2</c:v>
                </c:pt>
              </c:strCache>
            </c:strRef>
          </c:tx>
          <c:spPr>
            <a:ln w="19050" cap="rnd">
              <a:solidFill>
                <a:srgbClr val="498F3F"/>
              </a:solidFill>
              <a:round/>
            </a:ln>
            <a:effectLst/>
          </c:spPr>
          <c:marker>
            <c:symbol val="circle"/>
            <c:size val="6"/>
            <c:spPr>
              <a:solidFill>
                <a:srgbClr val="498F3F"/>
              </a:solidFill>
              <a:ln w="9525">
                <a:solidFill>
                  <a:srgbClr val="498F3F"/>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Sheet1!$E$7:$E$52</c:f>
              <c:numCache>
                <c:formatCode>General</c:formatCode>
                <c:ptCount val="46"/>
                <c:pt idx="0">
                  <c:v>139</c:v>
                </c:pt>
                <c:pt idx="1">
                  <c:v>70</c:v>
                </c:pt>
                <c:pt idx="2">
                  <c:v>58</c:v>
                </c:pt>
                <c:pt idx="3">
                  <c:v>41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1-ED1F-9F4A-9774-386B8532B5EB}"/>
            </c:ext>
          </c:extLst>
        </c:ser>
        <c:ser>
          <c:idx val="2"/>
          <c:order val="2"/>
          <c:tx>
            <c:strRef>
              <c:f>Sheet1!$F$6</c:f>
              <c:strCache>
                <c:ptCount val="1"/>
                <c:pt idx="0">
                  <c:v>Mouse 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Sheet1!$F$7:$F$52</c:f>
              <c:numCache>
                <c:formatCode>General</c:formatCode>
                <c:ptCount val="46"/>
                <c:pt idx="0">
                  <c:v>163</c:v>
                </c:pt>
                <c:pt idx="1">
                  <c:v>125</c:v>
                </c:pt>
                <c:pt idx="2">
                  <c:v>115</c:v>
                </c:pt>
                <c:pt idx="3">
                  <c:v>55</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2-ED1F-9F4A-9774-386B8532B5EB}"/>
            </c:ext>
          </c:extLst>
        </c:ser>
        <c:ser>
          <c:idx val="3"/>
          <c:order val="3"/>
          <c:tx>
            <c:strRef>
              <c:f>Sheet1!$G$6</c:f>
              <c:strCache>
                <c:ptCount val="1"/>
                <c:pt idx="0">
                  <c:v>Mouse 4</c:v>
                </c:pt>
              </c:strCache>
            </c:strRef>
          </c:tx>
          <c:spPr>
            <a:ln w="19050" cap="rnd">
              <a:solidFill>
                <a:schemeClr val="accent4"/>
              </a:solidFill>
              <a:round/>
            </a:ln>
            <a:effectLst/>
          </c:spPr>
          <c:marker>
            <c:symbol val="circle"/>
            <c:size val="6"/>
            <c:spPr>
              <a:solidFill>
                <a:schemeClr val="accent4"/>
              </a:solidFill>
              <a:ln w="9525">
                <a:solidFill>
                  <a:schemeClr val="accent4"/>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Sheet1!$G$7:$G$52</c:f>
              <c:numCache>
                <c:formatCode>General</c:formatCode>
                <c:ptCount val="46"/>
                <c:pt idx="0">
                  <c:v>175</c:v>
                </c:pt>
                <c:pt idx="1">
                  <c:v>164</c:v>
                </c:pt>
                <c:pt idx="2">
                  <c:v>102</c:v>
                </c:pt>
                <c:pt idx="3">
                  <c:v>76</c:v>
                </c:pt>
                <c:pt idx="4">
                  <c:v>17</c:v>
                </c:pt>
                <c:pt idx="5">
                  <c:v>11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3-ED1F-9F4A-9774-386B8532B5EB}"/>
            </c:ext>
          </c:extLst>
        </c:ser>
        <c:ser>
          <c:idx val="4"/>
          <c:order val="4"/>
          <c:tx>
            <c:strRef>
              <c:f>Sheet1!$H$6</c:f>
              <c:strCache>
                <c:ptCount val="1"/>
                <c:pt idx="0">
                  <c:v>Mouse 5</c:v>
                </c:pt>
              </c:strCache>
            </c:strRef>
          </c:tx>
          <c:spPr>
            <a:ln w="19050" cap="rnd">
              <a:solidFill>
                <a:srgbClr val="3E9FB9"/>
              </a:solidFill>
              <a:round/>
            </a:ln>
            <a:effectLst/>
          </c:spPr>
          <c:marker>
            <c:symbol val="circle"/>
            <c:size val="6"/>
            <c:spPr>
              <a:solidFill>
                <a:srgbClr val="3E9FB9"/>
              </a:solidFill>
              <a:ln w="9525">
                <a:solidFill>
                  <a:srgbClr val="3E9FB9"/>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Sheet1!$H$7:$H$52</c:f>
              <c:numCache>
                <c:formatCode>General</c:formatCode>
                <c:ptCount val="46"/>
                <c:pt idx="0">
                  <c:v>189</c:v>
                </c:pt>
                <c:pt idx="1">
                  <c:v>230</c:v>
                </c:pt>
                <c:pt idx="2">
                  <c:v>243</c:v>
                </c:pt>
                <c:pt idx="3">
                  <c:v>116</c:v>
                </c:pt>
                <c:pt idx="4">
                  <c:v>25</c:v>
                </c:pt>
                <c:pt idx="5">
                  <c:v>5</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4-ED1F-9F4A-9774-386B8532B5EB}"/>
            </c:ext>
          </c:extLst>
        </c:ser>
        <c:ser>
          <c:idx val="5"/>
          <c:order val="5"/>
          <c:tx>
            <c:strRef>
              <c:f>Sheet1!$I$6</c:f>
              <c:strCache>
                <c:ptCount val="1"/>
                <c:pt idx="0">
                  <c:v>Mouse 6</c:v>
                </c:pt>
              </c:strCache>
            </c:strRef>
          </c:tx>
          <c:spPr>
            <a:ln w="19050" cap="rnd">
              <a:solidFill>
                <a:srgbClr val="33B1F5"/>
              </a:solidFill>
              <a:round/>
            </a:ln>
            <a:effectLst/>
          </c:spPr>
          <c:marker>
            <c:symbol val="circle"/>
            <c:size val="6"/>
            <c:spPr>
              <a:solidFill>
                <a:srgbClr val="33B1F5"/>
              </a:solidFill>
              <a:ln w="9525">
                <a:solidFill>
                  <a:srgbClr val="33B1F5"/>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Sheet1!$I$7:$I$52</c:f>
              <c:numCache>
                <c:formatCode>General</c:formatCode>
                <c:ptCount val="46"/>
                <c:pt idx="0">
                  <c:v>127</c:v>
                </c:pt>
                <c:pt idx="1">
                  <c:v>104</c:v>
                </c:pt>
                <c:pt idx="2">
                  <c:v>48</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5-ED1F-9F4A-9774-386B8532B5EB}"/>
            </c:ext>
          </c:extLst>
        </c:ser>
        <c:ser>
          <c:idx val="6"/>
          <c:order val="6"/>
          <c:tx>
            <c:strRef>
              <c:f>Sheet1!$J$6</c:f>
              <c:strCache>
                <c:ptCount val="1"/>
                <c:pt idx="0">
                  <c:v>Mouse 7</c:v>
                </c:pt>
              </c:strCache>
            </c:strRef>
          </c:tx>
          <c:spPr>
            <a:ln w="19050" cap="rnd">
              <a:solidFill>
                <a:srgbClr val="0D4390"/>
              </a:solidFill>
              <a:round/>
            </a:ln>
            <a:effectLst/>
          </c:spPr>
          <c:marker>
            <c:symbol val="circle"/>
            <c:size val="6"/>
            <c:spPr>
              <a:solidFill>
                <a:srgbClr val="0D4390"/>
              </a:solidFill>
              <a:ln w="9525">
                <a:solidFill>
                  <a:srgbClr val="0D4390"/>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Sheet1!$J$7:$J$52</c:f>
              <c:numCache>
                <c:formatCode>General</c:formatCode>
                <c:ptCount val="46"/>
                <c:pt idx="0">
                  <c:v>152</c:v>
                </c:pt>
                <c:pt idx="1">
                  <c:v>203</c:v>
                </c:pt>
                <c:pt idx="2">
                  <c:v>132</c:v>
                </c:pt>
                <c:pt idx="3">
                  <c:v>75</c:v>
                </c:pt>
                <c:pt idx="4">
                  <c:v>17</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6-ED1F-9F4A-9774-386B8532B5EB}"/>
            </c:ext>
          </c:extLst>
        </c:ser>
        <c:ser>
          <c:idx val="7"/>
          <c:order val="7"/>
          <c:tx>
            <c:strRef>
              <c:f>Sheet1!$K$6</c:f>
              <c:strCache>
                <c:ptCount val="1"/>
                <c:pt idx="0">
                  <c:v>Mouse 8</c:v>
                </c:pt>
              </c:strCache>
            </c:strRef>
          </c:tx>
          <c:spPr>
            <a:ln w="19050" cap="rnd">
              <a:solidFill>
                <a:srgbClr val="32C3B9"/>
              </a:solidFill>
              <a:round/>
            </a:ln>
            <a:effectLst/>
          </c:spPr>
          <c:marker>
            <c:symbol val="circle"/>
            <c:size val="6"/>
            <c:spPr>
              <a:solidFill>
                <a:srgbClr val="32C3B9"/>
              </a:solidFill>
              <a:ln w="9525">
                <a:solidFill>
                  <a:srgbClr val="32C3B9"/>
                </a:solidFill>
              </a:ln>
              <a:effectLst/>
            </c:spPr>
          </c:marker>
          <c:xVal>
            <c:numRef>
              <c:f>Sheet1!$C$7:$C$52</c:f>
              <c:numCache>
                <c:formatCode>General</c:formatCode>
                <c:ptCount val="46"/>
                <c:pt idx="0">
                  <c:v>13</c:v>
                </c:pt>
                <c:pt idx="1">
                  <c:v>15</c:v>
                </c:pt>
                <c:pt idx="2">
                  <c:v>18</c:v>
                </c:pt>
                <c:pt idx="3">
                  <c:v>21</c:v>
                </c:pt>
                <c:pt idx="4">
                  <c:v>25</c:v>
                </c:pt>
                <c:pt idx="5">
                  <c:v>28</c:v>
                </c:pt>
                <c:pt idx="6">
                  <c:v>32</c:v>
                </c:pt>
                <c:pt idx="7">
                  <c:v>35</c:v>
                </c:pt>
                <c:pt idx="8">
                  <c:v>39</c:v>
                </c:pt>
                <c:pt idx="9">
                  <c:v>42</c:v>
                </c:pt>
                <c:pt idx="10">
                  <c:v>46</c:v>
                </c:pt>
                <c:pt idx="11">
                  <c:v>49</c:v>
                </c:pt>
                <c:pt idx="12">
                  <c:v>53</c:v>
                </c:pt>
                <c:pt idx="13">
                  <c:v>56</c:v>
                </c:pt>
                <c:pt idx="14">
                  <c:v>60</c:v>
                </c:pt>
                <c:pt idx="15">
                  <c:v>63</c:v>
                </c:pt>
                <c:pt idx="16">
                  <c:v>67</c:v>
                </c:pt>
                <c:pt idx="17">
                  <c:v>70</c:v>
                </c:pt>
                <c:pt idx="18">
                  <c:v>74</c:v>
                </c:pt>
                <c:pt idx="19">
                  <c:v>77</c:v>
                </c:pt>
                <c:pt idx="20">
                  <c:v>81</c:v>
                </c:pt>
                <c:pt idx="21">
                  <c:v>84</c:v>
                </c:pt>
                <c:pt idx="22">
                  <c:v>88</c:v>
                </c:pt>
                <c:pt idx="23">
                  <c:v>91</c:v>
                </c:pt>
                <c:pt idx="24">
                  <c:v>95</c:v>
                </c:pt>
                <c:pt idx="25">
                  <c:v>98</c:v>
                </c:pt>
                <c:pt idx="26">
                  <c:v>102</c:v>
                </c:pt>
                <c:pt idx="27">
                  <c:v>105</c:v>
                </c:pt>
                <c:pt idx="28">
                  <c:v>109</c:v>
                </c:pt>
                <c:pt idx="29">
                  <c:v>112</c:v>
                </c:pt>
                <c:pt idx="30">
                  <c:v>116</c:v>
                </c:pt>
                <c:pt idx="31">
                  <c:v>119</c:v>
                </c:pt>
                <c:pt idx="32">
                  <c:v>123</c:v>
                </c:pt>
              </c:numCache>
            </c:numRef>
          </c:xVal>
          <c:yVal>
            <c:numRef>
              <c:f>Sheet1!$K$7:$K$52</c:f>
              <c:numCache>
                <c:formatCode>General</c:formatCode>
                <c:ptCount val="46"/>
                <c:pt idx="0">
                  <c:v>164</c:v>
                </c:pt>
                <c:pt idx="1">
                  <c:v>139</c:v>
                </c:pt>
                <c:pt idx="2">
                  <c:v>56</c:v>
                </c:pt>
                <c:pt idx="3">
                  <c:v>62</c:v>
                </c:pt>
                <c:pt idx="4">
                  <c:v>17</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mooth val="0"/>
          <c:extLst>
            <c:ext xmlns:c16="http://schemas.microsoft.com/office/drawing/2014/chart" uri="{C3380CC4-5D6E-409C-BE32-E72D297353CC}">
              <c16:uniqueId val="{00000007-ED1F-9F4A-9774-386B8532B5EB}"/>
            </c:ext>
          </c:extLst>
        </c:ser>
        <c:dLbls>
          <c:showLegendKey val="0"/>
          <c:showVal val="0"/>
          <c:showCatName val="0"/>
          <c:showSerName val="0"/>
          <c:showPercent val="0"/>
          <c:showBubbleSize val="0"/>
        </c:dLbls>
        <c:axId val="-1963180456"/>
        <c:axId val="-1963114824"/>
      </c:scatterChart>
      <c:valAx>
        <c:axId val="-1963180456"/>
        <c:scaling>
          <c:orientation val="minMax"/>
          <c:max val="125"/>
          <c:min val="13"/>
        </c:scaling>
        <c:delete val="0"/>
        <c:axPos val="b"/>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a:ea typeface="+mn-ea"/>
                <a:cs typeface="Calibri"/>
              </a:defRPr>
            </a:pPr>
            <a:endParaRPr lang="en-IL"/>
          </a:p>
        </c:txPr>
        <c:crossAx val="-1963114824"/>
        <c:crosses val="autoZero"/>
        <c:crossBetween val="midCat"/>
        <c:majorUnit val="7"/>
        <c:minorUnit val="1"/>
      </c:valAx>
      <c:valAx>
        <c:axId val="-1963114824"/>
        <c:scaling>
          <c:orientation val="minMax"/>
          <c:max val="2000"/>
        </c:scaling>
        <c:delete val="0"/>
        <c:axPos val="l"/>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a:ea typeface="+mn-ea"/>
                <a:cs typeface="Calibri"/>
              </a:defRPr>
            </a:pPr>
            <a:endParaRPr lang="en-IL"/>
          </a:p>
        </c:txPr>
        <c:crossAx val="-1963180456"/>
        <c:crosses val="autoZero"/>
        <c:crossBetween val="midCat"/>
        <c:majorUnit val="500"/>
      </c:valAx>
      <c:spPr>
        <a:noFill/>
        <a:ln>
          <a:noFill/>
        </a:ln>
        <a:effectLst/>
      </c:spPr>
    </c:plotArea>
    <c:plotVisOnly val="1"/>
    <c:dispBlanksAs val="gap"/>
    <c:showDLblsOverMax val="0"/>
  </c:chart>
  <c:spPr>
    <a:noFill/>
    <a:ln>
      <a:noFill/>
    </a:ln>
    <a:effectLst/>
  </c:spPr>
  <c:txPr>
    <a:bodyPr/>
    <a:lstStyle/>
    <a:p>
      <a:pPr>
        <a:defRPr/>
      </a:pPr>
      <a:endParaRPr lang="en-I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Sheet1!$D$6</c:f>
              <c:strCache>
                <c:ptCount val="1"/>
                <c:pt idx="0">
                  <c:v>Mouse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Sheet1!$D$7:$D$26</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0-A396-0446-BAD3-D8E2E4E978CF}"/>
            </c:ext>
          </c:extLst>
        </c:ser>
        <c:ser>
          <c:idx val="1"/>
          <c:order val="1"/>
          <c:tx>
            <c:strRef>
              <c:f>Sheet1!$E$6</c:f>
              <c:strCache>
                <c:ptCount val="1"/>
                <c:pt idx="0">
                  <c:v>Mouse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Sheet1!$E$7:$E$26</c:f>
              <c:numCache>
                <c:formatCode>General</c:formatCode>
                <c:ptCount val="20"/>
                <c:pt idx="0">
                  <c:v>0</c:v>
                </c:pt>
                <c:pt idx="1">
                  <c:v>0</c:v>
                </c:pt>
                <c:pt idx="2">
                  <c:v>36</c:v>
                </c:pt>
                <c:pt idx="3">
                  <c:v>77</c:v>
                </c:pt>
                <c:pt idx="4">
                  <c:v>0</c:v>
                </c:pt>
                <c:pt idx="5">
                  <c:v>0</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1-A396-0446-BAD3-D8E2E4E978CF}"/>
            </c:ext>
          </c:extLst>
        </c:ser>
        <c:ser>
          <c:idx val="2"/>
          <c:order val="2"/>
          <c:tx>
            <c:strRef>
              <c:f>Sheet1!$F$6</c:f>
              <c:strCache>
                <c:ptCount val="1"/>
                <c:pt idx="0">
                  <c:v>Mouse 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Sheet1!$F$7:$F$26</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2-A396-0446-BAD3-D8E2E4E978CF}"/>
            </c:ext>
          </c:extLst>
        </c:ser>
        <c:ser>
          <c:idx val="3"/>
          <c:order val="3"/>
          <c:tx>
            <c:strRef>
              <c:f>Sheet1!$G$6</c:f>
              <c:strCache>
                <c:ptCount val="1"/>
                <c:pt idx="0">
                  <c:v>Mouse 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Sheet1!$G$7:$G$26</c:f>
              <c:numCache>
                <c:formatCode>General</c:formatCode>
                <c:ptCount val="20"/>
                <c:pt idx="0">
                  <c:v>0</c:v>
                </c:pt>
                <c:pt idx="1">
                  <c:v>0</c:v>
                </c:pt>
                <c:pt idx="2">
                  <c:v>33</c:v>
                </c:pt>
                <c:pt idx="3">
                  <c:v>35</c:v>
                </c:pt>
                <c:pt idx="4">
                  <c:v>0</c:v>
                </c:pt>
                <c:pt idx="5">
                  <c:v>145</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3-A396-0446-BAD3-D8E2E4E978CF}"/>
            </c:ext>
          </c:extLst>
        </c:ser>
        <c:ser>
          <c:idx val="4"/>
          <c:order val="4"/>
          <c:tx>
            <c:strRef>
              <c:f>Sheet1!$H$6</c:f>
              <c:strCache>
                <c:ptCount val="1"/>
                <c:pt idx="0">
                  <c:v>Mouse 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Sheet1!$H$7:$H$26</c:f>
              <c:numCache>
                <c:formatCode>General</c:formatCode>
                <c:ptCount val="20"/>
                <c:pt idx="0">
                  <c:v>0</c:v>
                </c:pt>
                <c:pt idx="1">
                  <c:v>0</c:v>
                </c:pt>
                <c:pt idx="2">
                  <c:v>0</c:v>
                </c:pt>
                <c:pt idx="3">
                  <c:v>0</c:v>
                </c:pt>
                <c:pt idx="4">
                  <c:v>0</c:v>
                </c:pt>
                <c:pt idx="5">
                  <c:v>116</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4-A396-0446-BAD3-D8E2E4E978CF}"/>
            </c:ext>
          </c:extLst>
        </c:ser>
        <c:ser>
          <c:idx val="5"/>
          <c:order val="5"/>
          <c:tx>
            <c:strRef>
              <c:f>Sheet1!$I$6</c:f>
              <c:strCache>
                <c:ptCount val="1"/>
                <c:pt idx="0">
                  <c:v>Mouse 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Sheet1!$I$7:$I$26</c:f>
              <c:numCache>
                <c:formatCode>General</c:formatCode>
                <c:ptCount val="20"/>
                <c:pt idx="0">
                  <c:v>0</c:v>
                </c:pt>
                <c:pt idx="1">
                  <c:v>0</c:v>
                </c:pt>
                <c:pt idx="2">
                  <c:v>0</c:v>
                </c:pt>
                <c:pt idx="3">
                  <c:v>0</c:v>
                </c:pt>
                <c:pt idx="4">
                  <c:v>0</c:v>
                </c:pt>
                <c:pt idx="5">
                  <c:v>111</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5-A396-0446-BAD3-D8E2E4E978CF}"/>
            </c:ext>
          </c:extLst>
        </c:ser>
        <c:ser>
          <c:idx val="6"/>
          <c:order val="6"/>
          <c:tx>
            <c:strRef>
              <c:f>Sheet1!$J$6</c:f>
              <c:strCache>
                <c:ptCount val="1"/>
                <c:pt idx="0">
                  <c:v>Mouse 7</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Sheet1!$J$7:$J$26</c:f>
              <c:numCache>
                <c:formatCode>General</c:formatCode>
                <c:ptCount val="20"/>
                <c:pt idx="0">
                  <c:v>0</c:v>
                </c:pt>
                <c:pt idx="1">
                  <c:v>0</c:v>
                </c:pt>
                <c:pt idx="2">
                  <c:v>0</c:v>
                </c:pt>
                <c:pt idx="3">
                  <c:v>0</c:v>
                </c:pt>
                <c:pt idx="4">
                  <c:v>0</c:v>
                </c:pt>
                <c:pt idx="5">
                  <c:v>111</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6-A396-0446-BAD3-D8E2E4E978CF}"/>
            </c:ext>
          </c:extLst>
        </c:ser>
        <c:ser>
          <c:idx val="7"/>
          <c:order val="7"/>
          <c:tx>
            <c:strRef>
              <c:f>Sheet1!$K$6</c:f>
              <c:strCache>
                <c:ptCount val="1"/>
                <c:pt idx="0">
                  <c:v>Mouse 8</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Sheet1!$C$7:$C$26</c:f>
              <c:numCache>
                <c:formatCode>General</c:formatCode>
                <c:ptCount val="20"/>
                <c:pt idx="0">
                  <c:v>0</c:v>
                </c:pt>
                <c:pt idx="1">
                  <c:v>4</c:v>
                </c:pt>
                <c:pt idx="2">
                  <c:v>7</c:v>
                </c:pt>
                <c:pt idx="3">
                  <c:v>11</c:v>
                </c:pt>
                <c:pt idx="4">
                  <c:v>14</c:v>
                </c:pt>
                <c:pt idx="5">
                  <c:v>18</c:v>
                </c:pt>
                <c:pt idx="6">
                  <c:v>21</c:v>
                </c:pt>
                <c:pt idx="7">
                  <c:v>25</c:v>
                </c:pt>
                <c:pt idx="8">
                  <c:v>28</c:v>
                </c:pt>
                <c:pt idx="9">
                  <c:v>32</c:v>
                </c:pt>
                <c:pt idx="10">
                  <c:v>35</c:v>
                </c:pt>
                <c:pt idx="11">
                  <c:v>39</c:v>
                </c:pt>
                <c:pt idx="12">
                  <c:v>42</c:v>
                </c:pt>
                <c:pt idx="13">
                  <c:v>46</c:v>
                </c:pt>
              </c:numCache>
            </c:numRef>
          </c:xVal>
          <c:yVal>
            <c:numRef>
              <c:f>Sheet1!$K$7:$K$26</c:f>
              <c:numCache>
                <c:formatCode>General</c:formatCode>
                <c:ptCount val="20"/>
                <c:pt idx="0">
                  <c:v>0</c:v>
                </c:pt>
                <c:pt idx="1">
                  <c:v>0</c:v>
                </c:pt>
                <c:pt idx="2">
                  <c:v>0</c:v>
                </c:pt>
                <c:pt idx="3">
                  <c:v>0</c:v>
                </c:pt>
                <c:pt idx="4">
                  <c:v>0</c:v>
                </c:pt>
                <c:pt idx="5">
                  <c:v>100</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7-A396-0446-BAD3-D8E2E4E978CF}"/>
            </c:ext>
          </c:extLst>
        </c:ser>
        <c:dLbls>
          <c:showLegendKey val="0"/>
          <c:showVal val="0"/>
          <c:showCatName val="0"/>
          <c:showSerName val="0"/>
          <c:showPercent val="0"/>
          <c:showBubbleSize val="0"/>
        </c:dLbls>
        <c:axId val="-1914973752"/>
        <c:axId val="-1914965768"/>
      </c:scatterChart>
      <c:valAx>
        <c:axId val="-1914973752"/>
        <c:scaling>
          <c:orientation val="minMax"/>
          <c:max val="49"/>
          <c:min val="0"/>
        </c:scaling>
        <c:delete val="0"/>
        <c:axPos val="b"/>
        <c:title>
          <c:tx>
            <c:rich>
              <a:bodyPr rot="0" spcFirstLastPara="1" vertOverflow="ellipsis" vert="horz" wrap="square" anchor="ctr" anchorCtr="1"/>
              <a:lstStyle/>
              <a:p>
                <a:pPr>
                  <a:defRPr sz="1000" b="0" i="0" u="none" strike="noStrike" kern="1200" baseline="0">
                    <a:solidFill>
                      <a:srgbClr val="0D4390"/>
                    </a:solidFill>
                    <a:latin typeface="Calibri"/>
                    <a:ea typeface="+mn-ea"/>
                    <a:cs typeface="Calibri"/>
                  </a:defRPr>
                </a:pPr>
                <a:r>
                  <a:rPr lang="en-US" b="1" dirty="0">
                    <a:solidFill>
                      <a:srgbClr val="0D4390"/>
                    </a:solidFill>
                    <a:latin typeface="Calibri"/>
                    <a:cs typeface="Calibri"/>
                  </a:rPr>
                  <a:t>Days</a:t>
                </a:r>
                <a:r>
                  <a:rPr lang="en-US" b="1" baseline="0" dirty="0">
                    <a:solidFill>
                      <a:srgbClr val="0D4390"/>
                    </a:solidFill>
                    <a:latin typeface="Calibri"/>
                    <a:cs typeface="Calibri"/>
                  </a:rPr>
                  <a:t> After 2</a:t>
                </a:r>
                <a:r>
                  <a:rPr lang="en-US" b="1" baseline="30000" dirty="0">
                    <a:solidFill>
                      <a:srgbClr val="0D4390"/>
                    </a:solidFill>
                    <a:latin typeface="Calibri"/>
                    <a:cs typeface="Calibri"/>
                  </a:rPr>
                  <a:t>nd</a:t>
                </a:r>
                <a:r>
                  <a:rPr lang="en-US" b="1" baseline="0" dirty="0">
                    <a:solidFill>
                      <a:srgbClr val="0D4390"/>
                    </a:solidFill>
                    <a:latin typeface="Calibri"/>
                    <a:cs typeface="Calibri"/>
                  </a:rPr>
                  <a:t> Tumor Cell Implant</a:t>
                </a:r>
                <a:endParaRPr lang="en-US" b="1" dirty="0">
                  <a:solidFill>
                    <a:srgbClr val="0D4390"/>
                  </a:solidFill>
                  <a:latin typeface="Calibri"/>
                  <a:cs typeface="Calibri"/>
                </a:endParaRP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libri"/>
                <a:ea typeface="+mn-ea"/>
                <a:cs typeface="Calibri"/>
              </a:defRPr>
            </a:pPr>
            <a:endParaRPr lang="en-IL"/>
          </a:p>
        </c:txPr>
        <c:crossAx val="-1914965768"/>
        <c:crosses val="autoZero"/>
        <c:crossBetween val="midCat"/>
        <c:majorUnit val="7"/>
        <c:minorUnit val="1"/>
      </c:valAx>
      <c:valAx>
        <c:axId val="-1914965768"/>
        <c:scaling>
          <c:orientation val="minMax"/>
          <c:max val="7000"/>
        </c:scaling>
        <c:delete val="0"/>
        <c:axPos val="l"/>
        <c:title>
          <c:tx>
            <c:rich>
              <a:bodyPr rot="-5400000" spcFirstLastPara="1" vertOverflow="ellipsis" vert="horz" wrap="square" anchor="ctr" anchorCtr="1"/>
              <a:lstStyle/>
              <a:p>
                <a:pPr>
                  <a:defRPr sz="1000" b="0" i="0" u="none" strike="noStrike" kern="1200" baseline="0">
                    <a:solidFill>
                      <a:srgbClr val="0D4390"/>
                    </a:solidFill>
                    <a:latin typeface="Calibri"/>
                    <a:ea typeface="+mn-ea"/>
                    <a:cs typeface="Calibri"/>
                  </a:defRPr>
                </a:pPr>
                <a:r>
                  <a:rPr lang="en-US" b="1" dirty="0">
                    <a:solidFill>
                      <a:srgbClr val="0D4390"/>
                    </a:solidFill>
                    <a:latin typeface="Calibri"/>
                    <a:cs typeface="Calibri"/>
                  </a:rPr>
                  <a:t>Tumor</a:t>
                </a:r>
                <a:r>
                  <a:rPr lang="en-US" b="1" baseline="0" dirty="0">
                    <a:solidFill>
                      <a:srgbClr val="0D4390"/>
                    </a:solidFill>
                    <a:latin typeface="Calibri"/>
                    <a:cs typeface="Calibri"/>
                  </a:rPr>
                  <a:t> Volume (mm</a:t>
                </a:r>
                <a:r>
                  <a:rPr lang="en-US" b="1" baseline="30000" dirty="0">
                    <a:solidFill>
                      <a:srgbClr val="0D4390"/>
                    </a:solidFill>
                    <a:latin typeface="Calibri"/>
                    <a:cs typeface="Calibri"/>
                  </a:rPr>
                  <a:t>3</a:t>
                </a:r>
                <a:r>
                  <a:rPr lang="en-US" b="1" baseline="0" dirty="0">
                    <a:solidFill>
                      <a:srgbClr val="0D4390"/>
                    </a:solidFill>
                    <a:latin typeface="Calibri"/>
                    <a:cs typeface="Calibri"/>
                  </a:rPr>
                  <a:t>)</a:t>
                </a:r>
                <a:endParaRPr lang="en-US" b="1" dirty="0">
                  <a:solidFill>
                    <a:srgbClr val="0D4390"/>
                  </a:solidFill>
                  <a:latin typeface="Calibri"/>
                  <a:cs typeface="Calibri"/>
                </a:endParaRPr>
              </a:p>
            </c:rich>
          </c:tx>
          <c:layout>
            <c:manualLayout>
              <c:xMode val="edge"/>
              <c:yMode val="edge"/>
              <c:x val="3.2402876800000001E-2"/>
              <c:y val="0.27300324999999998"/>
            </c:manualLayout>
          </c:layout>
          <c:overlay val="0"/>
          <c:spPr>
            <a:noFill/>
            <a:ln>
              <a:noFill/>
            </a:ln>
            <a:effectLst/>
          </c:sp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libri"/>
                <a:ea typeface="+mn-ea"/>
                <a:cs typeface="Calibri"/>
              </a:defRPr>
            </a:pPr>
            <a:endParaRPr lang="en-IL"/>
          </a:p>
        </c:txPr>
        <c:crossAx val="-1914973752"/>
        <c:crosses val="autoZero"/>
        <c:crossBetween val="midCat"/>
        <c:majorUnit val="1000"/>
        <c:minorUnit val="200"/>
      </c:valAx>
      <c:spPr>
        <a:noFill/>
        <a:ln>
          <a:noFill/>
        </a:ln>
        <a:effectLst/>
      </c:spPr>
    </c:plotArea>
    <c:plotVisOnly val="1"/>
    <c:dispBlanksAs val="gap"/>
    <c:showDLblsOverMax val="0"/>
  </c:chart>
  <c:spPr>
    <a:noFill/>
    <a:ln>
      <a:noFill/>
    </a:ln>
    <a:effectLst/>
  </c:spPr>
  <c:txPr>
    <a:bodyPr/>
    <a:lstStyle/>
    <a:p>
      <a:pPr>
        <a:defRPr/>
      </a:pPr>
      <a:endParaRPr lang="en-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0.79388</cdr:x>
      <cdr:y>0.69727</cdr:y>
    </cdr:from>
    <cdr:to>
      <cdr:x>0.89659</cdr:x>
      <cdr:y>0.88042</cdr:y>
    </cdr:to>
    <cdr:sp macro="" textlink="">
      <cdr:nvSpPr>
        <cdr:cNvPr id="3" name="TextBox 2"/>
        <cdr:cNvSpPr txBox="1"/>
      </cdr:nvSpPr>
      <cdr:spPr>
        <a:xfrm xmlns:a="http://schemas.openxmlformats.org/drawingml/2006/main">
          <a:off x="7067384" y="34812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63" tIns="48332" rIns="96663" bIns="48332" rtlCol="0"/>
          <a:lstStyle>
            <a:lvl1pPr algn="r">
              <a:defRPr sz="1300"/>
            </a:lvl1pPr>
          </a:lstStyle>
          <a:p>
            <a:fld id="{B1AF466A-A572-6A41-940F-A6EA1437C42C}" type="datetimeFigureOut">
              <a:rPr lang="en-US" smtClean="0"/>
              <a:t>4/27/2022</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3" tIns="48332" rIns="96663" bIns="48332" rtlCol="0" anchor="b"/>
          <a:lstStyle>
            <a:lvl1pPr algn="r">
              <a:defRPr sz="1300"/>
            </a:lvl1pPr>
          </a:lstStyle>
          <a:p>
            <a:fld id="{6662990E-1359-F145-A914-6F7A238D423D}" type="slidenum">
              <a:rPr lang="en-US" smtClean="0"/>
              <a:t>‹#›</a:t>
            </a:fld>
            <a:endParaRPr lang="en-US" dirty="0"/>
          </a:p>
        </p:txBody>
      </p:sp>
    </p:spTree>
    <p:extLst>
      <p:ext uri="{BB962C8B-B14F-4D97-AF65-F5344CB8AC3E}">
        <p14:creationId xmlns:p14="http://schemas.microsoft.com/office/powerpoint/2010/main" val="6516316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D7A7A6A8-0326-704A-A9E7-7822FFB5630D}" type="datetimeFigureOut">
              <a:rPr lang="en-US" smtClean="0"/>
              <a:t>4/27/2022</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8BCFB5F0-9248-6A41-9E89-A08972D844F5}" type="slidenum">
              <a:rPr lang="en-US" smtClean="0"/>
              <a:t>‹#›</a:t>
            </a:fld>
            <a:endParaRPr lang="en-US" dirty="0"/>
          </a:p>
        </p:txBody>
      </p:sp>
    </p:spTree>
    <p:extLst>
      <p:ext uri="{BB962C8B-B14F-4D97-AF65-F5344CB8AC3E}">
        <p14:creationId xmlns:p14="http://schemas.microsoft.com/office/powerpoint/2010/main" val="19545455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7881B-278B-41A9-8CDC-36CA058701AA}" type="slidenum">
              <a:rPr lang="en-US" smtClean="0"/>
              <a:pPr/>
              <a:t>4</a:t>
            </a:fld>
            <a:endParaRPr lang="en-US" dirty="0"/>
          </a:p>
        </p:txBody>
      </p:sp>
    </p:spTree>
    <p:extLst>
      <p:ext uri="{BB962C8B-B14F-4D97-AF65-F5344CB8AC3E}">
        <p14:creationId xmlns:p14="http://schemas.microsoft.com/office/powerpoint/2010/main" val="414298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FB5F0-9248-6A41-9E89-A08972D844F5}" type="slidenum">
              <a:rPr lang="en-US" smtClean="0"/>
              <a:t>23</a:t>
            </a:fld>
            <a:endParaRPr lang="en-US" dirty="0"/>
          </a:p>
        </p:txBody>
      </p:sp>
    </p:spTree>
    <p:extLst>
      <p:ext uri="{BB962C8B-B14F-4D97-AF65-F5344CB8AC3E}">
        <p14:creationId xmlns:p14="http://schemas.microsoft.com/office/powerpoint/2010/main" val="303269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0A05-8CDA-E94C-BD7F-41E15807EB4C}"/>
              </a:ext>
            </a:extLst>
          </p:cNvPr>
          <p:cNvSpPr>
            <a:spLocks noGrp="1"/>
          </p:cNvSpPr>
          <p:nvPr>
            <p:ph type="ctrTitle"/>
          </p:nvPr>
        </p:nvSpPr>
        <p:spPr>
          <a:xfrm>
            <a:off x="685800" y="2133600"/>
            <a:ext cx="8077200" cy="2514600"/>
          </a:xfrm>
        </p:spPr>
        <p:txBody>
          <a:bodyPr wrap="square" anchor="ctr">
            <a:noAutofit/>
          </a:bodyPr>
          <a:lstStyle>
            <a:lvl1pPr algn="r">
              <a:defRPr sz="4000"/>
            </a:lvl1pPr>
          </a:lstStyle>
          <a:p>
            <a:r>
              <a:rPr lang="en-US"/>
              <a:t>Click to edit Master title style</a:t>
            </a:r>
          </a:p>
        </p:txBody>
      </p:sp>
      <p:sp>
        <p:nvSpPr>
          <p:cNvPr id="3" name="Subtitle 2">
            <a:extLst>
              <a:ext uri="{FF2B5EF4-FFF2-40B4-BE49-F238E27FC236}">
                <a16:creationId xmlns:a16="http://schemas.microsoft.com/office/drawing/2014/main" id="{6B90DF53-8C61-3245-84D3-3E214C26C5DB}"/>
              </a:ext>
            </a:extLst>
          </p:cNvPr>
          <p:cNvSpPr>
            <a:spLocks noGrp="1"/>
          </p:cNvSpPr>
          <p:nvPr>
            <p:ph type="subTitle" idx="1" hasCustomPrompt="1"/>
          </p:nvPr>
        </p:nvSpPr>
        <p:spPr>
          <a:xfrm>
            <a:off x="9067800" y="2133600"/>
            <a:ext cx="2819400" cy="2514600"/>
          </a:xfrm>
        </p:spPr>
        <p:txBody>
          <a:bodyPr wrap="square" anchor="ctr">
            <a:noAutofit/>
          </a:bodyPr>
          <a:lstStyle>
            <a:lvl1pPr marL="0" indent="0" algn="l">
              <a:spcBef>
                <a:spcPts val="800"/>
              </a:spcBef>
              <a:buNone/>
              <a:defRPr sz="2400" spc="50">
                <a:solidFill>
                  <a:schemeClr val="bg1">
                    <a:alpha val="90000"/>
                  </a:schemeClr>
                </a:solidFill>
                <a:latin typeface="Calibri Light"/>
                <a:cs typeface="Calibri Ligh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 here</a:t>
            </a:r>
          </a:p>
        </p:txBody>
      </p:sp>
      <p:sp>
        <p:nvSpPr>
          <p:cNvPr id="4" name="Date Placeholder 3">
            <a:extLst>
              <a:ext uri="{FF2B5EF4-FFF2-40B4-BE49-F238E27FC236}">
                <a16:creationId xmlns:a16="http://schemas.microsoft.com/office/drawing/2014/main" id="{1D3A2DCC-93E0-544F-B034-F1BE331EF6A9}"/>
              </a:ext>
            </a:extLst>
          </p:cNvPr>
          <p:cNvSpPr>
            <a:spLocks noGrp="1"/>
          </p:cNvSpPr>
          <p:nvPr>
            <p:ph type="dt" sz="half" idx="10"/>
          </p:nvPr>
        </p:nvSpPr>
        <p:spPr/>
        <p:txBody>
          <a:bodyPr/>
          <a:lstStyle>
            <a:lvl1pPr>
              <a:defRPr>
                <a:solidFill>
                  <a:schemeClr val="bg1">
                    <a:alpha val="0"/>
                  </a:schemeClr>
                </a:solidFill>
              </a:defRPr>
            </a:lvl1pPr>
          </a:lstStyle>
          <a:p>
            <a:fld id="{BAF3AAD2-FCD8-D747-912E-0792CE426CD1}" type="datetime1">
              <a:rPr lang="en-US" smtClean="0"/>
              <a:t>4/27/2022</a:t>
            </a:fld>
            <a:endParaRPr lang="en-US" dirty="0"/>
          </a:p>
        </p:txBody>
      </p:sp>
      <p:sp>
        <p:nvSpPr>
          <p:cNvPr id="5" name="Footer Placeholder 4">
            <a:extLst>
              <a:ext uri="{FF2B5EF4-FFF2-40B4-BE49-F238E27FC236}">
                <a16:creationId xmlns:a16="http://schemas.microsoft.com/office/drawing/2014/main" id="{6032A949-871D-6D46-9A12-2EA64C8D512F}"/>
              </a:ext>
            </a:extLst>
          </p:cNvPr>
          <p:cNvSpPr>
            <a:spLocks noGrp="1"/>
          </p:cNvSpPr>
          <p:nvPr>
            <p:ph type="ftr" sz="quarter" idx="11"/>
          </p:nvPr>
        </p:nvSpPr>
        <p:spPr/>
        <p:txBody>
          <a:bodyPr/>
          <a:lstStyle>
            <a:lvl1pPr>
              <a:defRPr>
                <a:solidFill>
                  <a:schemeClr val="bg1">
                    <a:alpha val="40000"/>
                  </a:schemeClr>
                </a:solidFill>
              </a:defRPr>
            </a:lvl1pPr>
          </a:lstStyle>
          <a:p>
            <a:r>
              <a:rPr lang="en-US" dirty="0"/>
              <a:t>© Decoy Biosystems, Inc.  C O N F I D E N T I A L</a:t>
            </a:r>
          </a:p>
        </p:txBody>
      </p:sp>
      <p:sp>
        <p:nvSpPr>
          <p:cNvPr id="6" name="Slide Number Placeholder 5">
            <a:extLst>
              <a:ext uri="{FF2B5EF4-FFF2-40B4-BE49-F238E27FC236}">
                <a16:creationId xmlns:a16="http://schemas.microsoft.com/office/drawing/2014/main" id="{017B75BD-0FF1-CB4F-8E8C-C26D93295600}"/>
              </a:ext>
            </a:extLst>
          </p:cNvPr>
          <p:cNvSpPr>
            <a:spLocks noGrp="1"/>
          </p:cNvSpPr>
          <p:nvPr>
            <p:ph type="sldNum" sz="quarter" idx="12"/>
          </p:nvPr>
        </p:nvSpPr>
        <p:spPr/>
        <p:txBody>
          <a:bodyPr/>
          <a:lstStyle>
            <a:lvl1pPr>
              <a:defRPr>
                <a:solidFill>
                  <a:schemeClr val="bg1">
                    <a:alpha val="0"/>
                  </a:schemeClr>
                </a:solidFill>
              </a:defRPr>
            </a:lvl1pPr>
          </a:lstStyle>
          <a:p>
            <a:fld id="{87967375-F131-5441-AB57-07E88210F69D}" type="slidenum">
              <a:rPr lang="en-US" smtClean="0"/>
              <a:t>‹#›</a:t>
            </a:fld>
            <a:endParaRPr lang="en-US" dirty="0"/>
          </a:p>
        </p:txBody>
      </p:sp>
      <p:cxnSp>
        <p:nvCxnSpPr>
          <p:cNvPr id="10" name="Straight Connector 9"/>
          <p:cNvCxnSpPr/>
          <p:nvPr userDrawn="1"/>
        </p:nvCxnSpPr>
        <p:spPr>
          <a:xfrm>
            <a:off x="8915400" y="2743200"/>
            <a:ext cx="0" cy="137160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0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9C90-C709-9248-92DF-EB17A8AA8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0A821-8D38-2643-BEA7-4B58FFC0D7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8445F-74B9-AD4A-A656-A17EC0F04492}"/>
              </a:ext>
            </a:extLst>
          </p:cNvPr>
          <p:cNvSpPr>
            <a:spLocks noGrp="1"/>
          </p:cNvSpPr>
          <p:nvPr>
            <p:ph type="dt" sz="half" idx="10"/>
          </p:nvPr>
        </p:nvSpPr>
        <p:spPr/>
        <p:txBody>
          <a:bodyPr/>
          <a:lstStyle/>
          <a:p>
            <a:fld id="{41987A47-14F4-8E43-A0ED-DE07063A3568}" type="datetime1">
              <a:rPr lang="en-US" smtClean="0"/>
              <a:t>4/27/2022</a:t>
            </a:fld>
            <a:endParaRPr lang="en-US" dirty="0"/>
          </a:p>
        </p:txBody>
      </p:sp>
      <p:sp>
        <p:nvSpPr>
          <p:cNvPr id="6" name="Slide Number Placeholder 5">
            <a:extLst>
              <a:ext uri="{FF2B5EF4-FFF2-40B4-BE49-F238E27FC236}">
                <a16:creationId xmlns:a16="http://schemas.microsoft.com/office/drawing/2014/main" id="{1CD07C21-7522-FE4A-A2C5-2A1DB1C32B76}"/>
              </a:ext>
            </a:extLst>
          </p:cNvPr>
          <p:cNvSpPr>
            <a:spLocks noGrp="1"/>
          </p:cNvSpPr>
          <p:nvPr>
            <p:ph type="sldNum" sz="quarter" idx="12"/>
          </p:nvPr>
        </p:nvSpPr>
        <p:spPr/>
        <p:txBody>
          <a:bodyPr/>
          <a:lstStyle/>
          <a:p>
            <a:fld id="{87967375-F131-5441-AB57-07E88210F69D}" type="slidenum">
              <a:rPr lang="en-US" smtClean="0"/>
              <a:t>‹#›</a:t>
            </a:fld>
            <a:endParaRPr lang="en-US" dirty="0"/>
          </a:p>
        </p:txBody>
      </p:sp>
    </p:spTree>
    <p:extLst>
      <p:ext uri="{BB962C8B-B14F-4D97-AF65-F5344CB8AC3E}">
        <p14:creationId xmlns:p14="http://schemas.microsoft.com/office/powerpoint/2010/main" val="393631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9440-7B84-BF47-8841-3224080EF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4691F-020F-F847-B219-9A2E9276FCC1}"/>
              </a:ext>
            </a:extLst>
          </p:cNvPr>
          <p:cNvSpPr>
            <a:spLocks noGrp="1"/>
          </p:cNvSpPr>
          <p:nvPr>
            <p:ph sz="half" idx="1"/>
          </p:nvPr>
        </p:nvSpPr>
        <p:spPr>
          <a:xfrm>
            <a:off x="457200" y="1524000"/>
            <a:ext cx="5562600" cy="4953000"/>
          </a:xfrm>
        </p:spPr>
        <p:txBody>
          <a:bodyPr/>
          <a:lstStyle>
            <a:lvl1pPr>
              <a:spcBef>
                <a:spcPts val="800"/>
              </a:spcBef>
              <a:defRPr sz="2200"/>
            </a:lvl1pPr>
            <a:lvl2pPr>
              <a:spcBef>
                <a:spcPts val="400"/>
              </a:spcBef>
              <a:spcAft>
                <a:spcPts val="100"/>
              </a:spcAft>
              <a:defRPr/>
            </a:lvl2pPr>
            <a:lvl3pPr>
              <a:spcBef>
                <a:spcPts val="300"/>
              </a:spcBef>
              <a:defRPr/>
            </a:lvl3pPr>
            <a:lvl4pPr>
              <a:spcBef>
                <a:spcPts val="300"/>
              </a:spcBef>
              <a:defRPr/>
            </a:lvl4pPr>
            <a:lvl5pPr>
              <a:lnSpc>
                <a:spcPct val="85000"/>
              </a:lnSpc>
              <a:spcBef>
                <a:spcPts val="1000"/>
              </a:spcBef>
              <a:defRPr sz="2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B4457-ED47-A544-A909-32A21D4FC495}"/>
              </a:ext>
            </a:extLst>
          </p:cNvPr>
          <p:cNvSpPr>
            <a:spLocks noGrp="1"/>
          </p:cNvSpPr>
          <p:nvPr>
            <p:ph sz="half" idx="2"/>
          </p:nvPr>
        </p:nvSpPr>
        <p:spPr>
          <a:xfrm>
            <a:off x="6248400" y="1524000"/>
            <a:ext cx="5562600" cy="4953000"/>
          </a:xfrm>
        </p:spPr>
        <p:txBody>
          <a:bodyPr/>
          <a:lstStyle>
            <a:lvl1pPr>
              <a:spcBef>
                <a:spcPts val="800"/>
              </a:spcBef>
              <a:defRPr sz="2200"/>
            </a:lvl1pPr>
            <a:lvl2pPr>
              <a:spcBef>
                <a:spcPts val="400"/>
              </a:spcBef>
              <a:spcAft>
                <a:spcPts val="100"/>
              </a:spcAft>
              <a:defRPr/>
            </a:lvl2pPr>
            <a:lvl3pPr>
              <a:spcBef>
                <a:spcPts val="200"/>
              </a:spcBef>
              <a:defRPr/>
            </a:lvl3pPr>
            <a:lvl4pPr>
              <a:spcBef>
                <a:spcPts val="200"/>
              </a:spcBef>
              <a:defRPr/>
            </a:lvl4pPr>
            <a:lvl5pPr>
              <a:lnSpc>
                <a:spcPct val="85000"/>
              </a:lnSpc>
              <a:spcBef>
                <a:spcPts val="1000"/>
              </a:spcBef>
              <a:defRPr sz="2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371F7F-664F-9146-8783-236790333D8B}"/>
              </a:ext>
            </a:extLst>
          </p:cNvPr>
          <p:cNvSpPr>
            <a:spLocks noGrp="1"/>
          </p:cNvSpPr>
          <p:nvPr>
            <p:ph type="dt" sz="half" idx="10"/>
          </p:nvPr>
        </p:nvSpPr>
        <p:spPr/>
        <p:txBody>
          <a:bodyPr/>
          <a:lstStyle/>
          <a:p>
            <a:fld id="{8F1A731E-7C86-FE4C-A8F7-0EE974AF1526}" type="datetime1">
              <a:rPr lang="en-US" smtClean="0"/>
              <a:t>4/27/2022</a:t>
            </a:fld>
            <a:endParaRPr lang="en-US" dirty="0"/>
          </a:p>
        </p:txBody>
      </p:sp>
      <p:sp>
        <p:nvSpPr>
          <p:cNvPr id="7" name="Slide Number Placeholder 6">
            <a:extLst>
              <a:ext uri="{FF2B5EF4-FFF2-40B4-BE49-F238E27FC236}">
                <a16:creationId xmlns:a16="http://schemas.microsoft.com/office/drawing/2014/main" id="{E8F29BC4-45CC-F44C-8785-76B2783373A5}"/>
              </a:ext>
            </a:extLst>
          </p:cNvPr>
          <p:cNvSpPr>
            <a:spLocks noGrp="1"/>
          </p:cNvSpPr>
          <p:nvPr>
            <p:ph type="sldNum" sz="quarter" idx="12"/>
          </p:nvPr>
        </p:nvSpPr>
        <p:spPr/>
        <p:txBody>
          <a:bodyPr/>
          <a:lstStyle/>
          <a:p>
            <a:fld id="{87967375-F131-5441-AB57-07E88210F69D}" type="slidenum">
              <a:rPr lang="en-US" smtClean="0"/>
              <a:t>‹#›</a:t>
            </a:fld>
            <a:endParaRPr lang="en-US" dirty="0"/>
          </a:p>
        </p:txBody>
      </p:sp>
    </p:spTree>
    <p:extLst>
      <p:ext uri="{BB962C8B-B14F-4D97-AF65-F5344CB8AC3E}">
        <p14:creationId xmlns:p14="http://schemas.microsoft.com/office/powerpoint/2010/main" val="192722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F7F8-8466-B540-B935-6F0C446CD0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DCA371-358D-1049-B215-682F7EF7A405}"/>
              </a:ext>
            </a:extLst>
          </p:cNvPr>
          <p:cNvSpPr>
            <a:spLocks noGrp="1"/>
          </p:cNvSpPr>
          <p:nvPr>
            <p:ph type="dt" sz="half" idx="10"/>
          </p:nvPr>
        </p:nvSpPr>
        <p:spPr/>
        <p:txBody>
          <a:bodyPr/>
          <a:lstStyle/>
          <a:p>
            <a:fld id="{7546F152-D22E-F443-9D0E-8CA2743F1272}" type="datetime1">
              <a:rPr lang="en-US" smtClean="0"/>
              <a:t>4/27/2022</a:t>
            </a:fld>
            <a:endParaRPr lang="en-US" dirty="0"/>
          </a:p>
        </p:txBody>
      </p:sp>
      <p:sp>
        <p:nvSpPr>
          <p:cNvPr id="5" name="Slide Number Placeholder 4">
            <a:extLst>
              <a:ext uri="{FF2B5EF4-FFF2-40B4-BE49-F238E27FC236}">
                <a16:creationId xmlns:a16="http://schemas.microsoft.com/office/drawing/2014/main" id="{B1EE2B24-65CD-8C4E-95B4-AAF6038DB676}"/>
              </a:ext>
            </a:extLst>
          </p:cNvPr>
          <p:cNvSpPr>
            <a:spLocks noGrp="1"/>
          </p:cNvSpPr>
          <p:nvPr>
            <p:ph type="sldNum" sz="quarter" idx="12"/>
          </p:nvPr>
        </p:nvSpPr>
        <p:spPr/>
        <p:txBody>
          <a:bodyPr/>
          <a:lstStyle/>
          <a:p>
            <a:fld id="{87967375-F131-5441-AB57-07E88210F69D}" type="slidenum">
              <a:rPr lang="en-US" smtClean="0"/>
              <a:t>‹#›</a:t>
            </a:fld>
            <a:endParaRPr lang="en-US" dirty="0"/>
          </a:p>
        </p:txBody>
      </p:sp>
    </p:spTree>
    <p:extLst>
      <p:ext uri="{BB962C8B-B14F-4D97-AF65-F5344CB8AC3E}">
        <p14:creationId xmlns:p14="http://schemas.microsoft.com/office/powerpoint/2010/main" val="58394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46C5-E811-9049-B92E-DE183ABDA6B2}"/>
              </a:ext>
            </a:extLst>
          </p:cNvPr>
          <p:cNvSpPr>
            <a:spLocks noGrp="1"/>
          </p:cNvSpPr>
          <p:nvPr>
            <p:ph type="title"/>
          </p:nvPr>
        </p:nvSpPr>
        <p:spPr>
          <a:xfrm>
            <a:off x="838200" y="1828801"/>
            <a:ext cx="10515600" cy="1904999"/>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C3AE448B-D209-B545-A4F7-97D569EE5E62}"/>
              </a:ext>
            </a:extLst>
          </p:cNvPr>
          <p:cNvSpPr>
            <a:spLocks noGrp="1"/>
          </p:cNvSpPr>
          <p:nvPr>
            <p:ph type="body" idx="1"/>
          </p:nvPr>
        </p:nvSpPr>
        <p:spPr>
          <a:xfrm>
            <a:off x="838200" y="3962400"/>
            <a:ext cx="10515600" cy="1524000"/>
          </a:xfrm>
        </p:spPr>
        <p:txBody>
          <a:bodyPr/>
          <a:lstStyle>
            <a:lvl1pPr marL="0" indent="0">
              <a:spcBef>
                <a:spcPts val="800"/>
              </a:spcBef>
              <a:buNone/>
              <a:defRPr sz="2400" spc="50">
                <a:solidFill>
                  <a:schemeClr val="bg1">
                    <a:alpha val="90000"/>
                  </a:schemeClr>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682742-5AD9-4A40-848B-786B86CA50D5}"/>
              </a:ext>
            </a:extLst>
          </p:cNvPr>
          <p:cNvSpPr>
            <a:spLocks noGrp="1"/>
          </p:cNvSpPr>
          <p:nvPr>
            <p:ph type="dt" sz="half" idx="10"/>
          </p:nvPr>
        </p:nvSpPr>
        <p:spPr/>
        <p:txBody>
          <a:bodyPr/>
          <a:lstStyle>
            <a:lvl1pPr>
              <a:defRPr>
                <a:solidFill>
                  <a:schemeClr val="bg1">
                    <a:alpha val="40000"/>
                  </a:schemeClr>
                </a:solidFill>
              </a:defRPr>
            </a:lvl1pPr>
          </a:lstStyle>
          <a:p>
            <a:fld id="{509D7A62-CD46-4C4E-A5E9-4E73B4C8B9A1}" type="datetime1">
              <a:rPr lang="en-US" smtClean="0"/>
              <a:t>4/27/2022</a:t>
            </a:fld>
            <a:endParaRPr lang="en-US" dirty="0"/>
          </a:p>
        </p:txBody>
      </p:sp>
      <p:sp>
        <p:nvSpPr>
          <p:cNvPr id="6" name="Slide Number Placeholder 5">
            <a:extLst>
              <a:ext uri="{FF2B5EF4-FFF2-40B4-BE49-F238E27FC236}">
                <a16:creationId xmlns:a16="http://schemas.microsoft.com/office/drawing/2014/main" id="{DE8D7613-AC2F-B84C-8ECF-3E631BF14E3B}"/>
              </a:ext>
            </a:extLst>
          </p:cNvPr>
          <p:cNvSpPr>
            <a:spLocks noGrp="1"/>
          </p:cNvSpPr>
          <p:nvPr>
            <p:ph type="sldNum" sz="quarter" idx="12"/>
          </p:nvPr>
        </p:nvSpPr>
        <p:spPr/>
        <p:txBody>
          <a:bodyPr/>
          <a:lstStyle>
            <a:lvl1pPr>
              <a:defRPr>
                <a:solidFill>
                  <a:srgbClr val="FFFFFF"/>
                </a:solidFill>
              </a:defRPr>
            </a:lvl1pPr>
          </a:lstStyle>
          <a:p>
            <a:fld id="{87967375-F131-5441-AB57-07E88210F69D}" type="slidenum">
              <a:rPr lang="en-US" smtClean="0"/>
              <a:t>‹#›</a:t>
            </a:fld>
            <a:endParaRPr lang="en-US" dirty="0"/>
          </a:p>
        </p:txBody>
      </p:sp>
      <p:cxnSp>
        <p:nvCxnSpPr>
          <p:cNvPr id="7" name="Straight Connector 6"/>
          <p:cNvCxnSpPr/>
          <p:nvPr userDrawn="1"/>
        </p:nvCxnSpPr>
        <p:spPr>
          <a:xfrm>
            <a:off x="914400" y="3886200"/>
            <a:ext cx="1752600" cy="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925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890C4-9EC5-834F-82DC-30995A013E95}"/>
              </a:ext>
            </a:extLst>
          </p:cNvPr>
          <p:cNvSpPr>
            <a:spLocks noGrp="1"/>
          </p:cNvSpPr>
          <p:nvPr>
            <p:ph type="dt" sz="half" idx="10"/>
          </p:nvPr>
        </p:nvSpPr>
        <p:spPr/>
        <p:txBody>
          <a:bodyPr/>
          <a:lstStyle/>
          <a:p>
            <a:fld id="{E123B93B-BF5D-0949-94C2-18606CCDA969}" type="datetime1">
              <a:rPr lang="en-US" smtClean="0"/>
              <a:t>4/27/2022</a:t>
            </a:fld>
            <a:endParaRPr lang="en-US" dirty="0"/>
          </a:p>
        </p:txBody>
      </p:sp>
      <p:sp>
        <p:nvSpPr>
          <p:cNvPr id="3" name="Footer Placeholder 2">
            <a:extLst>
              <a:ext uri="{FF2B5EF4-FFF2-40B4-BE49-F238E27FC236}">
                <a16:creationId xmlns:a16="http://schemas.microsoft.com/office/drawing/2014/main" id="{32569A45-61EA-4646-AA37-91F6DB5630C9}"/>
              </a:ext>
            </a:extLst>
          </p:cNvPr>
          <p:cNvSpPr>
            <a:spLocks noGrp="1"/>
          </p:cNvSpPr>
          <p:nvPr>
            <p:ph type="ftr" sz="quarter" idx="11"/>
          </p:nvPr>
        </p:nvSpPr>
        <p:spPr/>
        <p:txBody>
          <a:bodyPr/>
          <a:lstStyle/>
          <a:p>
            <a:r>
              <a:rPr lang="en-US" dirty="0"/>
              <a:t>© Decoy Biosystems, Inc.  C O N F I D E N T I A L</a:t>
            </a:r>
          </a:p>
        </p:txBody>
      </p:sp>
      <p:sp>
        <p:nvSpPr>
          <p:cNvPr id="4" name="Slide Number Placeholder 3">
            <a:extLst>
              <a:ext uri="{FF2B5EF4-FFF2-40B4-BE49-F238E27FC236}">
                <a16:creationId xmlns:a16="http://schemas.microsoft.com/office/drawing/2014/main" id="{1B5A9174-7F0C-B04F-A605-FB6E45EDE68E}"/>
              </a:ext>
            </a:extLst>
          </p:cNvPr>
          <p:cNvSpPr>
            <a:spLocks noGrp="1"/>
          </p:cNvSpPr>
          <p:nvPr>
            <p:ph type="sldNum" sz="quarter" idx="12"/>
          </p:nvPr>
        </p:nvSpPr>
        <p:spPr/>
        <p:txBody>
          <a:bodyPr/>
          <a:lstStyle/>
          <a:p>
            <a:fld id="{87967375-F131-5441-AB57-07E88210F69D}" type="slidenum">
              <a:rPr lang="en-US" smtClean="0"/>
              <a:t>‹#›</a:t>
            </a:fld>
            <a:endParaRPr lang="en-US" dirty="0"/>
          </a:p>
        </p:txBody>
      </p:sp>
    </p:spTree>
    <p:extLst>
      <p:ext uri="{BB962C8B-B14F-4D97-AF65-F5344CB8AC3E}">
        <p14:creationId xmlns:p14="http://schemas.microsoft.com/office/powerpoint/2010/main" val="371084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ecoy-TitleBG.jpg"/>
          <p:cNvPicPr>
            <a:picLocks noChangeAspect="1"/>
          </p:cNvPicPr>
          <p:nvPr userDrawn="1"/>
        </p:nvPicPr>
        <p:blipFill>
          <a:blip r:embed="rId8"/>
          <a:srcRect b="81756"/>
          <a:stretch>
            <a:fillRect/>
          </a:stretch>
        </p:blipFill>
        <p:spPr>
          <a:xfrm>
            <a:off x="0" y="0"/>
            <a:ext cx="12188952" cy="1251185"/>
          </a:xfrm>
          <a:prstGeom prst="rect">
            <a:avLst/>
          </a:prstGeom>
        </p:spPr>
      </p:pic>
      <p:sp>
        <p:nvSpPr>
          <p:cNvPr id="2" name="Title Placeholder 1">
            <a:extLst>
              <a:ext uri="{FF2B5EF4-FFF2-40B4-BE49-F238E27FC236}">
                <a16:creationId xmlns:a16="http://schemas.microsoft.com/office/drawing/2014/main" id="{D9C955C2-8897-124F-939D-3187BD19A3B7}"/>
              </a:ext>
            </a:extLst>
          </p:cNvPr>
          <p:cNvSpPr>
            <a:spLocks noGrp="1"/>
          </p:cNvSpPr>
          <p:nvPr>
            <p:ph type="title"/>
          </p:nvPr>
        </p:nvSpPr>
        <p:spPr>
          <a:xfrm>
            <a:off x="457200" y="1"/>
            <a:ext cx="11582400" cy="12191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29AC23-1969-3448-9E64-0D8F2B374ED7}"/>
              </a:ext>
            </a:extLst>
          </p:cNvPr>
          <p:cNvSpPr>
            <a:spLocks noGrp="1"/>
          </p:cNvSpPr>
          <p:nvPr>
            <p:ph type="body" idx="1"/>
          </p:nvPr>
        </p:nvSpPr>
        <p:spPr>
          <a:xfrm>
            <a:off x="457200" y="1524000"/>
            <a:ext cx="11353800" cy="4953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Alternate top level bullet</a:t>
            </a:r>
          </a:p>
        </p:txBody>
      </p:sp>
      <p:sp>
        <p:nvSpPr>
          <p:cNvPr id="4" name="Date Placeholder 3">
            <a:extLst>
              <a:ext uri="{FF2B5EF4-FFF2-40B4-BE49-F238E27FC236}">
                <a16:creationId xmlns:a16="http://schemas.microsoft.com/office/drawing/2014/main" id="{98D26EEA-519F-374E-8EB2-52DB200603D5}"/>
              </a:ext>
            </a:extLst>
          </p:cNvPr>
          <p:cNvSpPr>
            <a:spLocks noGrp="1"/>
          </p:cNvSpPr>
          <p:nvPr>
            <p:ph type="dt" sz="half" idx="2"/>
          </p:nvPr>
        </p:nvSpPr>
        <p:spPr>
          <a:xfrm>
            <a:off x="9448800" y="6537325"/>
            <a:ext cx="2133600" cy="244475"/>
          </a:xfrm>
          <a:prstGeom prst="rect">
            <a:avLst/>
          </a:prstGeom>
        </p:spPr>
        <p:txBody>
          <a:bodyPr vert="horz" lIns="91440" tIns="45720" rIns="91440" bIns="45720" rtlCol="0" anchor="ctr"/>
          <a:lstStyle>
            <a:lvl1pPr algn="r">
              <a:defRPr sz="1100">
                <a:solidFill>
                  <a:schemeClr val="bg1">
                    <a:lumMod val="75000"/>
                  </a:schemeClr>
                </a:solidFill>
              </a:defRPr>
            </a:lvl1pPr>
          </a:lstStyle>
          <a:p>
            <a:fld id="{73CD1F2F-85DA-D244-94FE-D6916E7534E1}" type="datetime1">
              <a:rPr lang="en-US" smtClean="0"/>
              <a:t>4/27/2022</a:t>
            </a:fld>
            <a:endParaRPr lang="en-US" dirty="0"/>
          </a:p>
        </p:txBody>
      </p:sp>
      <p:sp>
        <p:nvSpPr>
          <p:cNvPr id="5" name="Footer Placeholder 4">
            <a:extLst>
              <a:ext uri="{FF2B5EF4-FFF2-40B4-BE49-F238E27FC236}">
                <a16:creationId xmlns:a16="http://schemas.microsoft.com/office/drawing/2014/main" id="{0C15D9FC-CEED-984F-957B-E97D6E4F6895}"/>
              </a:ext>
            </a:extLst>
          </p:cNvPr>
          <p:cNvSpPr>
            <a:spLocks noGrp="1"/>
          </p:cNvSpPr>
          <p:nvPr>
            <p:ph type="ftr" sz="quarter" idx="3"/>
          </p:nvPr>
        </p:nvSpPr>
        <p:spPr>
          <a:xfrm>
            <a:off x="228600" y="6537325"/>
            <a:ext cx="9220200" cy="244475"/>
          </a:xfrm>
          <a:prstGeom prst="rect">
            <a:avLst/>
          </a:prstGeom>
        </p:spPr>
        <p:txBody>
          <a:bodyPr vert="horz" lIns="91440" tIns="45720" rIns="91440" bIns="45720" rtlCol="0" anchor="ctr"/>
          <a:lstStyle>
            <a:lvl1pPr algn="l">
              <a:defRPr sz="1100">
                <a:solidFill>
                  <a:schemeClr val="bg1">
                    <a:lumMod val="75000"/>
                  </a:schemeClr>
                </a:solidFill>
              </a:defRPr>
            </a:lvl1pPr>
          </a:lstStyle>
          <a:p>
            <a:r>
              <a:rPr lang="en-US" dirty="0"/>
              <a:t>© Decoy Biosystems, Inc.  C O N F I D E N T I A L</a:t>
            </a:r>
          </a:p>
        </p:txBody>
      </p:sp>
      <p:sp>
        <p:nvSpPr>
          <p:cNvPr id="6" name="Slide Number Placeholder 5">
            <a:extLst>
              <a:ext uri="{FF2B5EF4-FFF2-40B4-BE49-F238E27FC236}">
                <a16:creationId xmlns:a16="http://schemas.microsoft.com/office/drawing/2014/main" id="{9028CAF8-C8B3-C04B-92AE-4170CD9E8ACF}"/>
              </a:ext>
            </a:extLst>
          </p:cNvPr>
          <p:cNvSpPr>
            <a:spLocks noGrp="1"/>
          </p:cNvSpPr>
          <p:nvPr>
            <p:ph type="sldNum" sz="quarter" idx="4"/>
          </p:nvPr>
        </p:nvSpPr>
        <p:spPr>
          <a:xfrm>
            <a:off x="11582400" y="6537325"/>
            <a:ext cx="457200" cy="244475"/>
          </a:xfrm>
          <a:prstGeom prst="rect">
            <a:avLst/>
          </a:prstGeom>
        </p:spPr>
        <p:txBody>
          <a:bodyPr vert="horz" lIns="91440" tIns="45720" rIns="91440" bIns="45720" rtlCol="0" anchor="ctr"/>
          <a:lstStyle>
            <a:lvl1pPr algn="r">
              <a:defRPr sz="1400" b="1">
                <a:solidFill>
                  <a:schemeClr val="accent1"/>
                </a:solidFill>
              </a:defRPr>
            </a:lvl1pPr>
          </a:lstStyle>
          <a:p>
            <a:fld id="{87967375-F131-5441-AB57-07E88210F69D}" type="slidenum">
              <a:rPr lang="en-US" smtClean="0"/>
              <a:t>‹#›</a:t>
            </a:fld>
            <a:endParaRPr lang="en-US" dirty="0"/>
          </a:p>
        </p:txBody>
      </p:sp>
      <p:cxnSp>
        <p:nvCxnSpPr>
          <p:cNvPr id="12" name="Straight Connector 11"/>
          <p:cNvCxnSpPr/>
          <p:nvPr userDrawn="1"/>
        </p:nvCxnSpPr>
        <p:spPr>
          <a:xfrm>
            <a:off x="304800" y="228600"/>
            <a:ext cx="0" cy="76200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653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5" r:id="rId5"/>
    <p:sldLayoutId id="2147483679" r:id="rId6"/>
  </p:sldLayoutIdLst>
  <p:hf hdr="0" dt="0"/>
  <p:txStyles>
    <p:titleStyle>
      <a:lvl1pPr algn="l" defTabSz="914400" rtl="0" eaLnBrk="1" latinLnBrk="0" hangingPunct="1">
        <a:lnSpc>
          <a:spcPct val="85000"/>
        </a:lnSpc>
        <a:spcBef>
          <a:spcPct val="0"/>
        </a:spcBef>
        <a:buNone/>
        <a:defRPr sz="3400" kern="1200">
          <a:solidFill>
            <a:schemeClr val="bg1"/>
          </a:solidFill>
          <a:latin typeface="Calibri"/>
          <a:ea typeface="+mj-ea"/>
          <a:cs typeface="Calibri"/>
        </a:defRPr>
      </a:lvl1pPr>
    </p:titleStyle>
    <p:body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png"/><Relationship Id="rId2" Type="http://schemas.openxmlformats.org/officeDocument/2006/relationships/chart" Target="../charts/chart7.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10.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3.tiff"/><Relationship Id="rId13" Type="http://schemas.openxmlformats.org/officeDocument/2006/relationships/image" Target="../media/image28.jpeg"/><Relationship Id="rId18" Type="http://schemas.openxmlformats.org/officeDocument/2006/relationships/image" Target="../media/image33.png"/><Relationship Id="rId26" Type="http://schemas.openxmlformats.org/officeDocument/2006/relationships/image" Target="../media/image40.jpe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jpeg"/><Relationship Id="rId29"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jpeg"/><Relationship Id="rId28" Type="http://schemas.openxmlformats.org/officeDocument/2006/relationships/image" Target="../media/image42.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1.png"/><Relationship Id="rId30" Type="http://schemas.openxmlformats.org/officeDocument/2006/relationships/image" Target="../media/image44.jpe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2.jpg"/><Relationship Id="rId18" Type="http://schemas.openxmlformats.org/officeDocument/2006/relationships/image" Target="../media/image57.jpg"/><Relationship Id="rId3" Type="http://schemas.openxmlformats.org/officeDocument/2006/relationships/image" Target="../media/image2.png"/><Relationship Id="rId21" Type="http://schemas.openxmlformats.org/officeDocument/2006/relationships/image" Target="../media/image59.jpeg"/><Relationship Id="rId7" Type="http://schemas.openxmlformats.org/officeDocument/2006/relationships/image" Target="../media/image49.jpeg"/><Relationship Id="rId12" Type="http://schemas.openxmlformats.org/officeDocument/2006/relationships/image" Target="../media/image51.jpeg"/><Relationship Id="rId17" Type="http://schemas.openxmlformats.org/officeDocument/2006/relationships/image" Target="../media/image56.png"/><Relationship Id="rId2" Type="http://schemas.openxmlformats.org/officeDocument/2006/relationships/image" Target="../media/image45.jpeg"/><Relationship Id="rId16" Type="http://schemas.openxmlformats.org/officeDocument/2006/relationships/image" Target="../media/image55.jpeg"/><Relationship Id="rId20" Type="http://schemas.openxmlformats.org/officeDocument/2006/relationships/hyperlink" Target="https://www.bing.com/images/search?view=detailV2&amp;ccid=tOwfHGdV&amp;id=1CE4CEA8EF09941F6B469E1DDC6EB664B8A0B440&amp;thid=OIP.tOwfHGdVgjbbNrhJyLNcSgHaJa&amp;mediaurl=https://image4.owler.com/feedenclosure/qlt-inc-qlti-announces-earnings-results_20160505_130015_original.jpg&amp;exph=671&amp;expw=528&amp;q=qlt+logo&amp;simid=608027222354693923&amp;selectedIndex=0" TargetMode="External"/><Relationship Id="rId1" Type="http://schemas.openxmlformats.org/officeDocument/2006/relationships/slideLayout" Target="../slideLayouts/slideLayout4.xml"/><Relationship Id="rId6" Type="http://schemas.openxmlformats.org/officeDocument/2006/relationships/image" Target="../media/image48.jpeg"/><Relationship Id="rId11" Type="http://schemas.openxmlformats.org/officeDocument/2006/relationships/image" Target="../media/image50.jpeg"/><Relationship Id="rId5" Type="http://schemas.openxmlformats.org/officeDocument/2006/relationships/image" Target="../media/image47.jpeg"/><Relationship Id="rId15" Type="http://schemas.openxmlformats.org/officeDocument/2006/relationships/image" Target="../media/image54.jpg"/><Relationship Id="rId10" Type="http://schemas.openxmlformats.org/officeDocument/2006/relationships/image" Target="../media/image34.png"/><Relationship Id="rId19" Type="http://schemas.openxmlformats.org/officeDocument/2006/relationships/image" Target="../media/image58.png"/><Relationship Id="rId4" Type="http://schemas.openxmlformats.org/officeDocument/2006/relationships/image" Target="../media/image46.jpeg"/><Relationship Id="rId9" Type="http://schemas.openxmlformats.org/officeDocument/2006/relationships/image" Target="../media/image32.png"/><Relationship Id="rId14" Type="http://schemas.openxmlformats.org/officeDocument/2006/relationships/image" Target="../media/image53.jpg"/><Relationship Id="rId22"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114800"/>
            <a:ext cx="8077200" cy="1066800"/>
          </a:xfrm>
        </p:spPr>
        <p:txBody>
          <a:bodyPr/>
          <a:lstStyle/>
          <a:p>
            <a:br>
              <a:rPr lang="en-US" sz="3600" dirty="0"/>
            </a:br>
            <a:r>
              <a:rPr lang="en-US" dirty="0"/>
              <a:t>Investor Presentation </a:t>
            </a:r>
            <a:br>
              <a:rPr lang="en-US" sz="3200" dirty="0"/>
            </a:br>
            <a:endParaRPr lang="en-US" sz="3200" dirty="0"/>
          </a:p>
        </p:txBody>
      </p:sp>
      <p:sp>
        <p:nvSpPr>
          <p:cNvPr id="8" name="Rectangle 7">
            <a:extLst>
              <a:ext uri="{FF2B5EF4-FFF2-40B4-BE49-F238E27FC236}">
                <a16:creationId xmlns:a16="http://schemas.microsoft.com/office/drawing/2014/main" id="{F3182A35-78CE-5847-B45F-8128E4C4BC36}"/>
              </a:ext>
            </a:extLst>
          </p:cNvPr>
          <p:cNvSpPr/>
          <p:nvPr/>
        </p:nvSpPr>
        <p:spPr>
          <a:xfrm>
            <a:off x="0" y="2667000"/>
            <a:ext cx="12192000"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p:txBody>
          <a:bodyPr/>
          <a:lstStyle/>
          <a:p>
            <a:r>
              <a:rPr lang="en-US" dirty="0">
                <a:solidFill>
                  <a:schemeClr val="tx1">
                    <a:alpha val="90000"/>
                  </a:schemeClr>
                </a:solidFill>
              </a:rPr>
              <a:t>March 2022</a:t>
            </a:r>
            <a:endParaRPr lang="en-US" spc="50" dirty="0">
              <a:solidFill>
                <a:schemeClr val="tx1">
                  <a:alpha val="90000"/>
                </a:schemeClr>
              </a:solidFill>
            </a:endParaRPr>
          </a:p>
        </p:txBody>
      </p:sp>
      <p:sp>
        <p:nvSpPr>
          <p:cNvPr id="7" name="Slide Number Placeholder 6"/>
          <p:cNvSpPr>
            <a:spLocks noGrp="1"/>
          </p:cNvSpPr>
          <p:nvPr>
            <p:ph type="sldNum" sz="quarter" idx="12"/>
          </p:nvPr>
        </p:nvSpPr>
        <p:spPr/>
        <p:txBody>
          <a:bodyPr/>
          <a:lstStyle/>
          <a:p>
            <a:fld id="{87967375-F131-5441-AB57-07E88210F69D}" type="slidenum">
              <a:rPr lang="en-US" smtClean="0"/>
              <a:t>1</a:t>
            </a:fld>
            <a:endParaRPr lang="en-US" dirty="0"/>
          </a:p>
        </p:txBody>
      </p:sp>
      <p:pic>
        <p:nvPicPr>
          <p:cNvPr id="6" name="Picture 5">
            <a:extLst>
              <a:ext uri="{FF2B5EF4-FFF2-40B4-BE49-F238E27FC236}">
                <a16:creationId xmlns:a16="http://schemas.microsoft.com/office/drawing/2014/main" id="{FF70D13E-799F-2443-B3F7-463389035669}"/>
              </a:ext>
            </a:extLst>
          </p:cNvPr>
          <p:cNvPicPr>
            <a:picLocks noChangeAspect="1"/>
          </p:cNvPicPr>
          <p:nvPr/>
        </p:nvPicPr>
        <p:blipFill>
          <a:blip r:embed="rId2">
            <a:alphaModFix/>
          </a:blip>
          <a:stretch>
            <a:fillRect/>
          </a:stretch>
        </p:blipFill>
        <p:spPr>
          <a:xfrm>
            <a:off x="3715969" y="2819400"/>
            <a:ext cx="4925112" cy="1200318"/>
          </a:xfrm>
          <a:prstGeom prst="rect">
            <a:avLst/>
          </a:prstGeom>
        </p:spPr>
      </p:pic>
      <p:cxnSp>
        <p:nvCxnSpPr>
          <p:cNvPr id="10" name="Straight Connector 9">
            <a:extLst>
              <a:ext uri="{FF2B5EF4-FFF2-40B4-BE49-F238E27FC236}">
                <a16:creationId xmlns:a16="http://schemas.microsoft.com/office/drawing/2014/main" id="{F268046A-64BF-334F-8E4E-AAFD7F188437}"/>
              </a:ext>
            </a:extLst>
          </p:cNvPr>
          <p:cNvCxnSpPr/>
          <p:nvPr/>
        </p:nvCxnSpPr>
        <p:spPr>
          <a:xfrm>
            <a:off x="8839200" y="2819400"/>
            <a:ext cx="0" cy="121920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61769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1582400" cy="1290113"/>
          </a:xfrm>
        </p:spPr>
        <p:txBody>
          <a:bodyPr>
            <a:normAutofit/>
          </a:bodyPr>
          <a:lstStyle/>
          <a:p>
            <a:pPr marL="55563"/>
            <a:r>
              <a:rPr lang="en-US" sz="3200" dirty="0"/>
              <a:t>Single Agent Activity - Orthotopic Mouse Colorectal Carcinoma</a:t>
            </a:r>
          </a:p>
        </p:txBody>
      </p:sp>
      <p:sp>
        <p:nvSpPr>
          <p:cNvPr id="4" name="Slide Number Placeholder 3"/>
          <p:cNvSpPr>
            <a:spLocks noGrp="1"/>
          </p:cNvSpPr>
          <p:nvPr>
            <p:ph type="sldNum" sz="quarter" idx="12"/>
          </p:nvPr>
        </p:nvSpPr>
        <p:spPr/>
        <p:txBody>
          <a:bodyPr/>
          <a:lstStyle/>
          <a:p>
            <a:fld id="{87967375-F131-5441-AB57-07E88210F69D}" type="slidenum">
              <a:rPr lang="en-US" smtClean="0"/>
              <a:t>10</a:t>
            </a:fld>
            <a:endParaRPr lang="en-US" dirty="0"/>
          </a:p>
        </p:txBody>
      </p:sp>
      <p:graphicFrame>
        <p:nvGraphicFramePr>
          <p:cNvPr id="6" name="Object 5">
            <a:extLst>
              <a:ext uri="{FF2B5EF4-FFF2-40B4-BE49-F238E27FC236}">
                <a16:creationId xmlns:a16="http://schemas.microsoft.com/office/drawing/2014/main" id="{9CFC09E8-BBD3-4258-A6A3-3A8C8F47F3CA}"/>
              </a:ext>
            </a:extLst>
          </p:cNvPr>
          <p:cNvGraphicFramePr>
            <a:graphicFrameLocks noChangeAspect="1"/>
          </p:cNvGraphicFramePr>
          <p:nvPr/>
        </p:nvGraphicFramePr>
        <p:xfrm>
          <a:off x="2242344" y="1066800"/>
          <a:ext cx="7707312" cy="5538788"/>
        </p:xfrm>
        <a:graphic>
          <a:graphicData uri="http://schemas.openxmlformats.org/presentationml/2006/ole">
            <mc:AlternateContent xmlns:mc="http://schemas.openxmlformats.org/markup-compatibility/2006">
              <mc:Choice xmlns:v="urn:schemas-microsoft-com:vml" Requires="v">
                <p:oleObj spid="_x0000_s1074" name="Prism 7" r:id="rId3" imgW="0" imgH="0" progId="Prism7.Document">
                  <p:embed/>
                </p:oleObj>
              </mc:Choice>
              <mc:Fallback>
                <p:oleObj name="Prism 7" r:id="rId3" imgW="0" imgH="0" progId="Prism7.Document">
                  <p:embed/>
                  <p:pic>
                    <p:nvPicPr>
                      <p:cNvPr id="6" name="Object 5">
                        <a:extLst>
                          <a:ext uri="{FF2B5EF4-FFF2-40B4-BE49-F238E27FC236}">
                            <a16:creationId xmlns:a16="http://schemas.microsoft.com/office/drawing/2014/main" id="{9CFC09E8-BBD3-4258-A6A3-3A8C8F47F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344" y="1066800"/>
                        <a:ext cx="7707312"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D5B71757-8692-4709-B6EF-908A6B0EA692}"/>
              </a:ext>
            </a:extLst>
          </p:cNvPr>
          <p:cNvSpPr txBox="1"/>
          <p:nvPr/>
        </p:nvSpPr>
        <p:spPr>
          <a:xfrm>
            <a:off x="6553200" y="1524000"/>
            <a:ext cx="3810000" cy="539635"/>
          </a:xfrm>
          <a:prstGeom prst="rect">
            <a:avLst/>
          </a:prstGeom>
          <a:noFill/>
        </p:spPr>
        <p:txBody>
          <a:bodyPr wrap="square" rtlCol="0">
            <a:spAutoFit/>
          </a:bodyPr>
          <a:lstStyle/>
          <a:p>
            <a:pPr>
              <a:lnSpc>
                <a:spcPct val="90000"/>
              </a:lnSpc>
            </a:pPr>
            <a:r>
              <a:rPr lang="en-US" sz="1600" dirty="0">
                <a:latin typeface="Calibri"/>
                <a:cs typeface="Calibri"/>
              </a:rPr>
              <a:t>Tumor fragments were sewn onto the cecum wall on Day 0 (7 mice/group)</a:t>
            </a:r>
            <a:endParaRPr lang="en-US" dirty="0">
              <a:latin typeface="Calibri"/>
              <a:cs typeface="Calibri"/>
            </a:endParaRPr>
          </a:p>
        </p:txBody>
      </p:sp>
      <p:sp>
        <p:nvSpPr>
          <p:cNvPr id="11" name="TextBox 10">
            <a:extLst>
              <a:ext uri="{FF2B5EF4-FFF2-40B4-BE49-F238E27FC236}">
                <a16:creationId xmlns:a16="http://schemas.microsoft.com/office/drawing/2014/main" id="{CDC84050-BD44-4C2E-A646-BA566224FB85}"/>
              </a:ext>
            </a:extLst>
          </p:cNvPr>
          <p:cNvSpPr txBox="1"/>
          <p:nvPr/>
        </p:nvSpPr>
        <p:spPr>
          <a:xfrm>
            <a:off x="7800892" y="4643349"/>
            <a:ext cx="1417576" cy="261610"/>
          </a:xfrm>
          <a:prstGeom prst="rect">
            <a:avLst/>
          </a:prstGeom>
          <a:noFill/>
        </p:spPr>
        <p:txBody>
          <a:bodyPr wrap="none" rtlCol="0">
            <a:spAutoFit/>
          </a:bodyPr>
          <a:lstStyle/>
          <a:p>
            <a:pPr>
              <a:lnSpc>
                <a:spcPct val="90000"/>
              </a:lnSpc>
            </a:pPr>
            <a:r>
              <a:rPr lang="en-US" sz="1200" dirty="0">
                <a:latin typeface="Calibri"/>
                <a:cs typeface="Calibri"/>
              </a:rPr>
              <a:t>Log-rank P = 0.0004</a:t>
            </a:r>
          </a:p>
        </p:txBody>
      </p:sp>
      <p:sp>
        <p:nvSpPr>
          <p:cNvPr id="12" name="Rectangle 11">
            <a:extLst>
              <a:ext uri="{FF2B5EF4-FFF2-40B4-BE49-F238E27FC236}">
                <a16:creationId xmlns:a16="http://schemas.microsoft.com/office/drawing/2014/main" id="{B285B1A2-D4FC-47D9-8014-2D904CFB392D}"/>
              </a:ext>
            </a:extLst>
          </p:cNvPr>
          <p:cNvSpPr/>
          <p:nvPr/>
        </p:nvSpPr>
        <p:spPr>
          <a:xfrm>
            <a:off x="5943600" y="3024188"/>
            <a:ext cx="1618132" cy="43352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latin typeface="Calibri"/>
              <a:cs typeface="Calibri"/>
            </a:endParaRPr>
          </a:p>
        </p:txBody>
      </p:sp>
      <p:sp>
        <p:nvSpPr>
          <p:cNvPr id="14" name="Rectangle 13">
            <a:extLst>
              <a:ext uri="{FF2B5EF4-FFF2-40B4-BE49-F238E27FC236}">
                <a16:creationId xmlns:a16="http://schemas.microsoft.com/office/drawing/2014/main" id="{6E8F0989-58F4-4BBB-B873-AA6BA84AA287}"/>
              </a:ext>
            </a:extLst>
          </p:cNvPr>
          <p:cNvSpPr/>
          <p:nvPr/>
        </p:nvSpPr>
        <p:spPr>
          <a:xfrm>
            <a:off x="3276600" y="4237936"/>
            <a:ext cx="1055243" cy="381072"/>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latin typeface="Calibri"/>
              <a:cs typeface="Calibri"/>
            </a:endParaRPr>
          </a:p>
        </p:txBody>
      </p:sp>
      <p:sp>
        <p:nvSpPr>
          <p:cNvPr id="16" name="TextBox 15">
            <a:extLst>
              <a:ext uri="{FF2B5EF4-FFF2-40B4-BE49-F238E27FC236}">
                <a16:creationId xmlns:a16="http://schemas.microsoft.com/office/drawing/2014/main" id="{8A41B07B-8ABB-4937-BF66-C5D9D30B7B8C}"/>
              </a:ext>
            </a:extLst>
          </p:cNvPr>
          <p:cNvSpPr txBox="1"/>
          <p:nvPr/>
        </p:nvSpPr>
        <p:spPr>
          <a:xfrm>
            <a:off x="6553200" y="2132598"/>
            <a:ext cx="2910472" cy="318036"/>
          </a:xfrm>
          <a:prstGeom prst="rect">
            <a:avLst/>
          </a:prstGeom>
          <a:noFill/>
        </p:spPr>
        <p:txBody>
          <a:bodyPr wrap="none" rtlCol="0">
            <a:spAutoFit/>
          </a:bodyPr>
          <a:lstStyle/>
          <a:p>
            <a:pPr>
              <a:lnSpc>
                <a:spcPct val="90000"/>
              </a:lnSpc>
            </a:pPr>
            <a:r>
              <a:rPr lang="en-US" sz="1600" dirty="0">
                <a:latin typeface="Calibri"/>
                <a:cs typeface="Calibri"/>
              </a:rPr>
              <a:t>Dose and regimen not optimized</a:t>
            </a:r>
          </a:p>
        </p:txBody>
      </p:sp>
      <p:sp>
        <p:nvSpPr>
          <p:cNvPr id="17" name="TextBox 16">
            <a:extLst>
              <a:ext uri="{FF2B5EF4-FFF2-40B4-BE49-F238E27FC236}">
                <a16:creationId xmlns:a16="http://schemas.microsoft.com/office/drawing/2014/main" id="{6950BF47-7680-4D3B-888D-4C0FB631AD56}"/>
              </a:ext>
            </a:extLst>
          </p:cNvPr>
          <p:cNvSpPr txBox="1"/>
          <p:nvPr/>
        </p:nvSpPr>
        <p:spPr>
          <a:xfrm>
            <a:off x="4354592" y="6443673"/>
            <a:ext cx="3570208" cy="276999"/>
          </a:xfrm>
          <a:prstGeom prst="rect">
            <a:avLst/>
          </a:prstGeom>
          <a:noFill/>
        </p:spPr>
        <p:txBody>
          <a:bodyPr wrap="none" rtlCol="0">
            <a:spAutoFit/>
          </a:bodyPr>
          <a:lstStyle/>
          <a:p>
            <a:pPr algn="ctr"/>
            <a:r>
              <a:rPr lang="en-US" sz="1200" dirty="0">
                <a:latin typeface="Calibri"/>
                <a:cs typeface="Calibri"/>
              </a:rPr>
              <a:t>Also, combination-based eradications with s.c. tumors </a:t>
            </a:r>
          </a:p>
        </p:txBody>
      </p:sp>
      <p:grpSp>
        <p:nvGrpSpPr>
          <p:cNvPr id="26" name="Group 25"/>
          <p:cNvGrpSpPr/>
          <p:nvPr/>
        </p:nvGrpSpPr>
        <p:grpSpPr>
          <a:xfrm>
            <a:off x="6553200" y="2742198"/>
            <a:ext cx="228600" cy="96206"/>
            <a:chOff x="5640599" y="3377089"/>
            <a:chExt cx="228600" cy="96206"/>
          </a:xfrm>
        </p:grpSpPr>
        <p:cxnSp>
          <p:nvCxnSpPr>
            <p:cNvPr id="20" name="Straight Connector 19"/>
            <p:cNvCxnSpPr/>
            <p:nvPr/>
          </p:nvCxnSpPr>
          <p:spPr>
            <a:xfrm>
              <a:off x="5640599" y="3425192"/>
              <a:ext cx="228600" cy="0"/>
            </a:xfrm>
            <a:prstGeom prst="line">
              <a:avLst/>
            </a:prstGeom>
            <a:ln w="19050" cap="flat" cmpd="sng" algn="ctr">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706795" y="3377089"/>
              <a:ext cx="96208" cy="96206"/>
            </a:xfrm>
            <a:prstGeom prst="rect">
              <a:avLst/>
            </a:prstGeom>
            <a:noFill/>
            <a:ln w="9525" cap="flat" cmpd="sng" algn="ctr">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2C0D3CB1-6B5C-4D69-90C2-E3EBDEAEFB42}"/>
              </a:ext>
            </a:extLst>
          </p:cNvPr>
          <p:cNvSpPr txBox="1"/>
          <p:nvPr/>
        </p:nvSpPr>
        <p:spPr>
          <a:xfrm>
            <a:off x="6781800" y="2894598"/>
            <a:ext cx="3425534" cy="674031"/>
          </a:xfrm>
          <a:prstGeom prst="rect">
            <a:avLst/>
          </a:prstGeom>
          <a:noFill/>
        </p:spPr>
        <p:txBody>
          <a:bodyPr wrap="square" rtlCol="0">
            <a:spAutoFit/>
          </a:bodyPr>
          <a:lstStyle/>
          <a:p>
            <a:pPr>
              <a:lnSpc>
                <a:spcPct val="90000"/>
              </a:lnSpc>
            </a:pPr>
            <a:r>
              <a:rPr lang="en-US" sz="1400" b="1" dirty="0">
                <a:solidFill>
                  <a:srgbClr val="0D4390"/>
                </a:solidFill>
                <a:latin typeface="Calibri"/>
                <a:cs typeface="Calibri"/>
              </a:rPr>
              <a:t>Metastasis</a:t>
            </a:r>
          </a:p>
          <a:p>
            <a:pPr marL="117475" indent="-117475">
              <a:lnSpc>
                <a:spcPct val="90000"/>
              </a:lnSpc>
              <a:buClr>
                <a:schemeClr val="accent3"/>
              </a:buClr>
              <a:buFont typeface="Arial"/>
              <a:buChar char="•"/>
            </a:pPr>
            <a:r>
              <a:rPr lang="en-US" sz="1400" dirty="0">
                <a:latin typeface="Calibri"/>
                <a:cs typeface="Calibri"/>
              </a:rPr>
              <a:t>11 total in 5 sacrificed mice</a:t>
            </a:r>
          </a:p>
          <a:p>
            <a:pPr marL="117475" indent="-117475">
              <a:lnSpc>
                <a:spcPct val="90000"/>
              </a:lnSpc>
              <a:buClr>
                <a:schemeClr val="accent3"/>
              </a:buClr>
              <a:buFont typeface="Arial"/>
              <a:buChar char="•"/>
            </a:pPr>
            <a:r>
              <a:rPr lang="en-US" sz="1400" dirty="0">
                <a:latin typeface="Calibri"/>
                <a:cs typeface="Calibri"/>
              </a:rPr>
              <a:t>0 in mouse sacrificed on Day 118</a:t>
            </a:r>
          </a:p>
        </p:txBody>
      </p:sp>
      <p:sp>
        <p:nvSpPr>
          <p:cNvPr id="13" name="TextBox 12">
            <a:extLst>
              <a:ext uri="{FF2B5EF4-FFF2-40B4-BE49-F238E27FC236}">
                <a16:creationId xmlns:a16="http://schemas.microsoft.com/office/drawing/2014/main" id="{A2C21E4F-B425-481C-8F80-D3A0223E7ECE}"/>
              </a:ext>
            </a:extLst>
          </p:cNvPr>
          <p:cNvSpPr txBox="1"/>
          <p:nvPr/>
        </p:nvSpPr>
        <p:spPr>
          <a:xfrm>
            <a:off x="6781800" y="2647336"/>
            <a:ext cx="3274123" cy="289823"/>
          </a:xfrm>
          <a:prstGeom prst="rect">
            <a:avLst/>
          </a:prstGeom>
          <a:noFill/>
        </p:spPr>
        <p:txBody>
          <a:bodyPr wrap="square" rtlCol="0">
            <a:spAutoFit/>
          </a:bodyPr>
          <a:lstStyle/>
          <a:p>
            <a:pPr>
              <a:lnSpc>
                <a:spcPct val="90000"/>
              </a:lnSpc>
            </a:pPr>
            <a:r>
              <a:rPr lang="en-US" sz="1400" dirty="0">
                <a:latin typeface="Calibri"/>
                <a:cs typeface="Calibri"/>
              </a:rPr>
              <a:t>Decoy 2x10^8 (i.v. 2x per week x 3)</a:t>
            </a:r>
          </a:p>
        </p:txBody>
      </p:sp>
      <p:sp>
        <p:nvSpPr>
          <p:cNvPr id="8" name="TextBox 7">
            <a:extLst>
              <a:ext uri="{FF2B5EF4-FFF2-40B4-BE49-F238E27FC236}">
                <a16:creationId xmlns:a16="http://schemas.microsoft.com/office/drawing/2014/main" id="{73C56953-38A0-4F26-8836-94CFCC688B61}"/>
              </a:ext>
            </a:extLst>
          </p:cNvPr>
          <p:cNvSpPr txBox="1"/>
          <p:nvPr/>
        </p:nvSpPr>
        <p:spPr>
          <a:xfrm>
            <a:off x="6791131" y="3846322"/>
            <a:ext cx="2590800" cy="483722"/>
          </a:xfrm>
          <a:prstGeom prst="rect">
            <a:avLst/>
          </a:prstGeom>
          <a:noFill/>
        </p:spPr>
        <p:txBody>
          <a:bodyPr wrap="square" rtlCol="0">
            <a:spAutoFit/>
          </a:bodyPr>
          <a:lstStyle/>
          <a:p>
            <a:pPr>
              <a:lnSpc>
                <a:spcPct val="90000"/>
              </a:lnSpc>
            </a:pPr>
            <a:r>
              <a:rPr lang="en-US" sz="1400" b="1" dirty="0">
                <a:solidFill>
                  <a:srgbClr val="0D4390"/>
                </a:solidFill>
                <a:latin typeface="Calibri"/>
                <a:cs typeface="Calibri"/>
              </a:rPr>
              <a:t>Metastasis</a:t>
            </a:r>
          </a:p>
          <a:p>
            <a:pPr marL="117475" indent="-117475">
              <a:lnSpc>
                <a:spcPct val="90000"/>
              </a:lnSpc>
              <a:buClr>
                <a:schemeClr val="accent3"/>
              </a:buClr>
              <a:buFont typeface="Arial"/>
              <a:buChar char="•"/>
            </a:pPr>
            <a:r>
              <a:rPr lang="en-US" sz="1400" dirty="0">
                <a:latin typeface="Calibri"/>
                <a:cs typeface="Calibri"/>
              </a:rPr>
              <a:t>&gt;41 total in 6 sacrificed mice</a:t>
            </a:r>
          </a:p>
        </p:txBody>
      </p:sp>
      <p:sp>
        <p:nvSpPr>
          <p:cNvPr id="15" name="TextBox 14">
            <a:extLst>
              <a:ext uri="{FF2B5EF4-FFF2-40B4-BE49-F238E27FC236}">
                <a16:creationId xmlns:a16="http://schemas.microsoft.com/office/drawing/2014/main" id="{4485214D-5D26-49C4-B7A2-6E845404D968}"/>
              </a:ext>
            </a:extLst>
          </p:cNvPr>
          <p:cNvSpPr txBox="1"/>
          <p:nvPr/>
        </p:nvSpPr>
        <p:spPr>
          <a:xfrm>
            <a:off x="6781800" y="3617722"/>
            <a:ext cx="1981200" cy="289823"/>
          </a:xfrm>
          <a:prstGeom prst="rect">
            <a:avLst/>
          </a:prstGeom>
          <a:noFill/>
        </p:spPr>
        <p:txBody>
          <a:bodyPr wrap="square" rtlCol="0">
            <a:spAutoFit/>
          </a:bodyPr>
          <a:lstStyle/>
          <a:p>
            <a:pPr>
              <a:lnSpc>
                <a:spcPct val="90000"/>
              </a:lnSpc>
            </a:pPr>
            <a:r>
              <a:rPr lang="en-US" sz="1400" dirty="0">
                <a:latin typeface="Calibri"/>
                <a:cs typeface="Calibri"/>
              </a:rPr>
              <a:t>Decoy Vehicle</a:t>
            </a:r>
          </a:p>
        </p:txBody>
      </p:sp>
      <p:grpSp>
        <p:nvGrpSpPr>
          <p:cNvPr id="25" name="Group 24"/>
          <p:cNvGrpSpPr/>
          <p:nvPr/>
        </p:nvGrpSpPr>
        <p:grpSpPr>
          <a:xfrm>
            <a:off x="6553200" y="3718619"/>
            <a:ext cx="228600" cy="109041"/>
            <a:chOff x="5640599" y="3643275"/>
            <a:chExt cx="228600" cy="109041"/>
          </a:xfrm>
        </p:grpSpPr>
        <p:cxnSp>
          <p:nvCxnSpPr>
            <p:cNvPr id="22" name="Straight Connector 21"/>
            <p:cNvCxnSpPr/>
            <p:nvPr/>
          </p:nvCxnSpPr>
          <p:spPr>
            <a:xfrm>
              <a:off x="5640599" y="3697796"/>
              <a:ext cx="228600" cy="0"/>
            </a:xfrm>
            <a:prstGeom prst="line">
              <a:avLst/>
            </a:prstGeom>
            <a:ln w="19050" cap="flat" cmpd="sng" algn="ctr">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5698927" y="3643275"/>
              <a:ext cx="109041" cy="109041"/>
            </a:xfrm>
            <a:prstGeom prst="ellipse">
              <a:avLst/>
            </a:prstGeom>
            <a:noFill/>
            <a:ln w="9525" cap="flat" cmpd="sng" algn="ctr">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C03E30EE-F609-0048-B894-6FA010858056}"/>
              </a:ext>
            </a:extLst>
          </p:cNvPr>
          <p:cNvPicPr>
            <a:picLocks noChangeAspect="1"/>
          </p:cNvPicPr>
          <p:nvPr/>
        </p:nvPicPr>
        <p:blipFill>
          <a:blip r:embed="rId5"/>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23530396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1372"/>
            <a:ext cx="8991600" cy="1478829"/>
          </a:xfrm>
        </p:spPr>
        <p:txBody>
          <a:bodyPr>
            <a:noAutofit/>
          </a:bodyPr>
          <a:lstStyle/>
          <a:p>
            <a:br>
              <a:rPr lang="en-US" sz="1600" dirty="0"/>
            </a:br>
            <a:r>
              <a:rPr lang="en-US" sz="1600" dirty="0"/>
              <a:t>  </a:t>
            </a:r>
            <a:br>
              <a:rPr lang="en-US" sz="1600" dirty="0"/>
            </a:br>
            <a:endParaRPr lang="en-US" sz="1400" b="0" baseline="30000" dirty="0"/>
          </a:p>
        </p:txBody>
      </p:sp>
      <p:sp>
        <p:nvSpPr>
          <p:cNvPr id="15" name="Title 1">
            <a:extLst>
              <a:ext uri="{FF2B5EF4-FFF2-40B4-BE49-F238E27FC236}">
                <a16:creationId xmlns:a16="http://schemas.microsoft.com/office/drawing/2014/main" id="{6DDA5473-3F0C-4BD8-8012-D8C066C27627}"/>
              </a:ext>
            </a:extLst>
          </p:cNvPr>
          <p:cNvSpPr txBox="1">
            <a:spLocks/>
          </p:cNvSpPr>
          <p:nvPr/>
        </p:nvSpPr>
        <p:spPr>
          <a:xfrm>
            <a:off x="457200" y="140987"/>
            <a:ext cx="10972800" cy="96897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Decoy Synergizes </a:t>
            </a:r>
            <a:r>
              <a:rPr lang="en-US" b="0" dirty="0">
                <a:solidFill>
                  <a:schemeClr val="bg1"/>
                </a:solidFill>
                <a:latin typeface="Calibri" panose="020F0502020204030204" pitchFamily="34" charset="0"/>
                <a:cs typeface="Calibri" panose="020F0502020204030204" pitchFamily="34" charset="0"/>
              </a:rPr>
              <a:t>With a Non-Steroidal Anti-Inflammatory Drug (NSAID)</a:t>
            </a:r>
            <a:br>
              <a:rPr lang="en-US" b="0" dirty="0">
                <a:solidFill>
                  <a:schemeClr val="bg1"/>
                </a:solidFill>
                <a:latin typeface="Calibri" panose="020F0502020204030204" pitchFamily="34" charset="0"/>
                <a:cs typeface="Calibri" panose="020F0502020204030204" pitchFamily="34" charset="0"/>
              </a:rPr>
            </a:br>
            <a:r>
              <a:rPr kumimoji="0" lang="en-US"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to Safely Eradicate Subcutaneous Mouse Hepatocellular Carcinomas (HCC)</a:t>
            </a:r>
            <a:endParaRPr kumimoji="0" lang="en-US"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6079BBB0-48C4-4B41-8238-42171E400D4A}"/>
              </a:ext>
            </a:extLst>
          </p:cNvPr>
          <p:cNvGrpSpPr/>
          <p:nvPr/>
        </p:nvGrpSpPr>
        <p:grpSpPr>
          <a:xfrm>
            <a:off x="1866192" y="1278466"/>
            <a:ext cx="8801808" cy="5503334"/>
            <a:chOff x="1695096" y="1084234"/>
            <a:chExt cx="8801808" cy="5503334"/>
          </a:xfrm>
        </p:grpSpPr>
        <p:graphicFrame>
          <p:nvGraphicFramePr>
            <p:cNvPr id="25" name="Chart 24">
              <a:extLst>
                <a:ext uri="{FF2B5EF4-FFF2-40B4-BE49-F238E27FC236}">
                  <a16:creationId xmlns:a16="http://schemas.microsoft.com/office/drawing/2014/main" id="{00000000-0008-0000-0000-000005000000}"/>
                </a:ext>
              </a:extLst>
            </p:cNvPr>
            <p:cNvGraphicFramePr>
              <a:graphicFrameLocks/>
            </p:cNvGraphicFramePr>
            <p:nvPr/>
          </p:nvGraphicFramePr>
          <p:xfrm>
            <a:off x="1900989" y="4011206"/>
            <a:ext cx="4114800" cy="256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00000000-0008-0000-0000-000005000000}"/>
                </a:ext>
              </a:extLst>
            </p:cNvPr>
            <p:cNvGraphicFramePr>
              <a:graphicFrameLocks/>
            </p:cNvGraphicFramePr>
            <p:nvPr/>
          </p:nvGraphicFramePr>
          <p:xfrm>
            <a:off x="1900989" y="1480564"/>
            <a:ext cx="4114800"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00000000-0008-0000-0000-000005000000}"/>
                </a:ext>
              </a:extLst>
            </p:cNvPr>
            <p:cNvGraphicFramePr>
              <a:graphicFrameLocks/>
            </p:cNvGraphicFramePr>
            <p:nvPr/>
          </p:nvGraphicFramePr>
          <p:xfrm>
            <a:off x="6168189" y="1480564"/>
            <a:ext cx="4114800"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00000000-0008-0000-0000-000005000000}"/>
                </a:ext>
              </a:extLst>
            </p:cNvPr>
            <p:cNvGraphicFramePr>
              <a:graphicFrameLocks/>
            </p:cNvGraphicFramePr>
            <p:nvPr/>
          </p:nvGraphicFramePr>
          <p:xfrm>
            <a:off x="6168189" y="4027248"/>
            <a:ext cx="4114800" cy="256032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B19F673-05DF-4166-B2B2-056439BC8037}"/>
                </a:ext>
              </a:extLst>
            </p:cNvPr>
            <p:cNvSpPr txBox="1"/>
            <p:nvPr/>
          </p:nvSpPr>
          <p:spPr>
            <a:xfrm>
              <a:off x="4174688" y="1757377"/>
              <a:ext cx="70403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Decoy</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Vehicle</a:t>
              </a:r>
            </a:p>
          </p:txBody>
        </p:sp>
        <p:sp>
          <p:nvSpPr>
            <p:cNvPr id="21" name="TextBox 20">
              <a:extLst>
                <a:ext uri="{FF2B5EF4-FFF2-40B4-BE49-F238E27FC236}">
                  <a16:creationId xmlns:a16="http://schemas.microsoft.com/office/drawing/2014/main" id="{4E7AB1E6-4A6E-4762-9D7C-E5CA87F12EAA}"/>
                </a:ext>
              </a:extLst>
            </p:cNvPr>
            <p:cNvSpPr txBox="1"/>
            <p:nvPr/>
          </p:nvSpPr>
          <p:spPr>
            <a:xfrm>
              <a:off x="3826342" y="5493519"/>
              <a:ext cx="1947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NSAID (Indomethacin)</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 dose in drinking water</a:t>
              </a:r>
            </a:p>
          </p:txBody>
        </p:sp>
        <p:sp>
          <p:nvSpPr>
            <p:cNvPr id="22" name="TextBox 21">
              <a:extLst>
                <a:ext uri="{FF2B5EF4-FFF2-40B4-BE49-F238E27FC236}">
                  <a16:creationId xmlns:a16="http://schemas.microsoft.com/office/drawing/2014/main" id="{80C814C3-BBC5-44BA-97C4-7093F36FE81C}"/>
                </a:ext>
              </a:extLst>
            </p:cNvPr>
            <p:cNvSpPr txBox="1"/>
            <p:nvPr/>
          </p:nvSpPr>
          <p:spPr>
            <a:xfrm>
              <a:off x="8301809" y="1757377"/>
              <a:ext cx="110959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Decoy</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2x10^8 2x/wk</a:t>
              </a:r>
            </a:p>
          </p:txBody>
        </p:sp>
        <p:sp>
          <p:nvSpPr>
            <p:cNvPr id="23" name="TextBox 22">
              <a:extLst>
                <a:ext uri="{FF2B5EF4-FFF2-40B4-BE49-F238E27FC236}">
                  <a16:creationId xmlns:a16="http://schemas.microsoft.com/office/drawing/2014/main" id="{F97F744A-EB28-49EF-986A-FF6217831ABB}"/>
                </a:ext>
              </a:extLst>
            </p:cNvPr>
            <p:cNvSpPr txBox="1"/>
            <p:nvPr/>
          </p:nvSpPr>
          <p:spPr>
            <a:xfrm>
              <a:off x="7040936" y="4780690"/>
              <a:ext cx="75212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Decoy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NSAID</a:t>
              </a:r>
            </a:p>
          </p:txBody>
        </p:sp>
        <p:sp>
          <p:nvSpPr>
            <p:cNvPr id="14" name="TextBox 13">
              <a:extLst>
                <a:ext uri="{FF2B5EF4-FFF2-40B4-BE49-F238E27FC236}">
                  <a16:creationId xmlns:a16="http://schemas.microsoft.com/office/drawing/2014/main" id="{0BBB7A41-97F2-47F5-A727-39A78EFA24D1}"/>
                </a:ext>
              </a:extLst>
            </p:cNvPr>
            <p:cNvSpPr txBox="1"/>
            <p:nvPr/>
          </p:nvSpPr>
          <p:spPr>
            <a:xfrm>
              <a:off x="6928764" y="3999116"/>
              <a:ext cx="2379177"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Toxicity = transient 2-day weight</a:t>
              </a:r>
              <a:b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loss during first 3 weeks of treatment</a:t>
              </a:r>
              <a:b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Max</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below</a:t>
              </a:r>
            </a:p>
          </p:txBody>
        </p:sp>
        <p:sp>
          <p:nvSpPr>
            <p:cNvPr id="18" name="TextBox 17">
              <a:extLst>
                <a:ext uri="{FF2B5EF4-FFF2-40B4-BE49-F238E27FC236}">
                  <a16:creationId xmlns:a16="http://schemas.microsoft.com/office/drawing/2014/main" id="{57DB77F7-6AF6-4F8C-BF20-AAD97DDCCC53}"/>
                </a:ext>
              </a:extLst>
            </p:cNvPr>
            <p:cNvSpPr txBox="1"/>
            <p:nvPr/>
          </p:nvSpPr>
          <p:spPr>
            <a:xfrm>
              <a:off x="6953638" y="6027257"/>
              <a:ext cx="219483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9       8       7       2       1       0       0</a:t>
              </a:r>
            </a:p>
          </p:txBody>
        </p:sp>
        <p:sp>
          <p:nvSpPr>
            <p:cNvPr id="3" name="TextBox 2">
              <a:extLst>
                <a:ext uri="{FF2B5EF4-FFF2-40B4-BE49-F238E27FC236}">
                  <a16:creationId xmlns:a16="http://schemas.microsoft.com/office/drawing/2014/main" id="{DA246155-8009-4D58-BF5E-48D7D4789B30}"/>
                </a:ext>
              </a:extLst>
            </p:cNvPr>
            <p:cNvSpPr txBox="1"/>
            <p:nvPr/>
          </p:nvSpPr>
          <p:spPr>
            <a:xfrm>
              <a:off x="9144001" y="5598246"/>
              <a:ext cx="7425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 CR</a:t>
              </a:r>
            </a:p>
          </p:txBody>
        </p:sp>
        <p:sp>
          <p:nvSpPr>
            <p:cNvPr id="4" name="Rectangle 3">
              <a:extLst>
                <a:ext uri="{FF2B5EF4-FFF2-40B4-BE49-F238E27FC236}">
                  <a16:creationId xmlns:a16="http://schemas.microsoft.com/office/drawing/2014/main" id="{D781AC54-4FD1-4C21-96F1-2F84B36E62B1}"/>
                </a:ext>
              </a:extLst>
            </p:cNvPr>
            <p:cNvSpPr/>
            <p:nvPr/>
          </p:nvSpPr>
          <p:spPr>
            <a:xfrm>
              <a:off x="1695096" y="1084234"/>
              <a:ext cx="880180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Treat 6 mice per group with Decoy 2x per week i.v. for 7 weeks / Start treatment at 103 mm</a:t>
              </a:r>
              <a:r>
                <a:rPr kumimoji="0" lang="en-US" sz="1800" b="0" i="0" u="none" strike="noStrike" kern="1200" cap="none" spc="0" normalizeH="0" baseline="30000" noProof="0" dirty="0">
                  <a:ln>
                    <a:noFill/>
                  </a:ln>
                  <a:solidFill>
                    <a:prstClr val="black"/>
                  </a:solidFill>
                  <a:effectLst/>
                  <a:uLnTx/>
                  <a:uFillTx/>
                  <a:latin typeface="Calibri"/>
                  <a:ea typeface="+mn-ea"/>
                  <a:cs typeface="+mn-cs"/>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26" name="Slide Number Placeholder 4">
            <a:extLst>
              <a:ext uri="{FF2B5EF4-FFF2-40B4-BE49-F238E27FC236}">
                <a16:creationId xmlns:a16="http://schemas.microsoft.com/office/drawing/2014/main" id="{8346976B-A988-4BB0-994C-2185F38C7FC2}"/>
              </a:ext>
            </a:extLst>
          </p:cNvPr>
          <p:cNvSpPr>
            <a:spLocks noGrp="1"/>
          </p:cNvSpPr>
          <p:nvPr>
            <p:ph type="sldNum" sz="quarter" idx="12"/>
          </p:nvPr>
        </p:nvSpPr>
        <p:spPr>
          <a:xfrm>
            <a:off x="11582400" y="6537325"/>
            <a:ext cx="457200" cy="244475"/>
          </a:xfrm>
        </p:spPr>
        <p:txBody>
          <a:bodyPr/>
          <a:lstStyle/>
          <a:p>
            <a:fld id="{87967375-F131-5441-AB57-07E88210F69D}" type="slidenum">
              <a:rPr lang="en-US" smtClean="0">
                <a:solidFill>
                  <a:schemeClr val="accent1"/>
                </a:solidFill>
              </a:rPr>
              <a:t>11</a:t>
            </a:fld>
            <a:endParaRPr lang="en-US" dirty="0">
              <a:solidFill>
                <a:schemeClr val="accent1"/>
              </a:solidFill>
            </a:endParaRPr>
          </a:p>
        </p:txBody>
      </p:sp>
      <p:sp>
        <p:nvSpPr>
          <p:cNvPr id="6" name="TextBox 5">
            <a:extLst>
              <a:ext uri="{FF2B5EF4-FFF2-40B4-BE49-F238E27FC236}">
                <a16:creationId xmlns:a16="http://schemas.microsoft.com/office/drawing/2014/main" id="{3A2C126C-FB1D-423B-A69A-C78B6AAC67D8}"/>
              </a:ext>
            </a:extLst>
          </p:cNvPr>
          <p:cNvSpPr txBox="1"/>
          <p:nvPr/>
        </p:nvSpPr>
        <p:spPr>
          <a:xfrm>
            <a:off x="457200" y="3885893"/>
            <a:ext cx="1703375" cy="1107996"/>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NSAIDS reduce</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myeloid-derived</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immune suppressive cells </a:t>
            </a:r>
          </a:p>
          <a:p>
            <a:endParaRPr lang="en-US" sz="1400" dirty="0"/>
          </a:p>
        </p:txBody>
      </p:sp>
      <p:pic>
        <p:nvPicPr>
          <p:cNvPr id="24" name="Picture 23">
            <a:extLst>
              <a:ext uri="{FF2B5EF4-FFF2-40B4-BE49-F238E27FC236}">
                <a16:creationId xmlns:a16="http://schemas.microsoft.com/office/drawing/2014/main" id="{5CEA35F6-76E5-474B-90D4-EA1D891A464B}"/>
              </a:ext>
            </a:extLst>
          </p:cNvPr>
          <p:cNvPicPr>
            <a:picLocks noChangeAspect="1"/>
          </p:cNvPicPr>
          <p:nvPr/>
        </p:nvPicPr>
        <p:blipFill>
          <a:blip r:embed="rId6"/>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421894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1582400" cy="1261323"/>
          </a:xfrm>
        </p:spPr>
        <p:txBody>
          <a:bodyPr>
            <a:normAutofit/>
          </a:bodyPr>
          <a:lstStyle/>
          <a:p>
            <a:r>
              <a:rPr lang="en-US" sz="3000" dirty="0"/>
              <a:t>Combination With Anti-PD-1 Checkpoint Therapy Produces</a:t>
            </a:r>
            <a:br>
              <a:rPr lang="en-US" sz="3000" dirty="0"/>
            </a:br>
            <a:r>
              <a:rPr lang="en-US" sz="3000" dirty="0"/>
              <a:t>100% Complete Responses With Hepatocellular Carcinoma</a:t>
            </a:r>
          </a:p>
        </p:txBody>
      </p:sp>
      <p:sp>
        <p:nvSpPr>
          <p:cNvPr id="4" name="Slide Number Placeholder 3"/>
          <p:cNvSpPr>
            <a:spLocks noGrp="1"/>
          </p:cNvSpPr>
          <p:nvPr>
            <p:ph type="sldNum" sz="quarter" idx="12"/>
          </p:nvPr>
        </p:nvSpPr>
        <p:spPr/>
        <p:txBody>
          <a:bodyPr/>
          <a:lstStyle/>
          <a:p>
            <a:fld id="{87967375-F131-5441-AB57-07E88210F69D}" type="slidenum">
              <a:rPr lang="en-US" smtClean="0"/>
              <a:t>12</a:t>
            </a:fld>
            <a:endParaRPr lang="en-US" dirty="0"/>
          </a:p>
        </p:txBody>
      </p:sp>
      <p:sp>
        <p:nvSpPr>
          <p:cNvPr id="13" name="TextBox 12"/>
          <p:cNvSpPr txBox="1"/>
          <p:nvPr/>
        </p:nvSpPr>
        <p:spPr>
          <a:xfrm>
            <a:off x="4808888" y="6012806"/>
            <a:ext cx="2755682" cy="338554"/>
          </a:xfrm>
          <a:prstGeom prst="rect">
            <a:avLst/>
          </a:prstGeom>
          <a:noFill/>
        </p:spPr>
        <p:txBody>
          <a:bodyPr wrap="none" rtlCol="0">
            <a:spAutoFit/>
          </a:bodyPr>
          <a:lstStyle/>
          <a:p>
            <a:pPr algn="ctr"/>
            <a:r>
              <a:rPr lang="en-US" sz="1600" b="1" dirty="0">
                <a:solidFill>
                  <a:srgbClr val="0D4390"/>
                </a:solidFill>
              </a:rPr>
              <a:t>Days After Tumor Cell Implant</a:t>
            </a:r>
          </a:p>
        </p:txBody>
      </p:sp>
      <p:sp>
        <p:nvSpPr>
          <p:cNvPr id="15" name="TextBox 14">
            <a:extLst>
              <a:ext uri="{FF2B5EF4-FFF2-40B4-BE49-F238E27FC236}">
                <a16:creationId xmlns:a16="http://schemas.microsoft.com/office/drawing/2014/main" id="{60912BCC-5F06-47DF-98ED-8EC575358726}"/>
              </a:ext>
            </a:extLst>
          </p:cNvPr>
          <p:cNvSpPr txBox="1"/>
          <p:nvPr/>
        </p:nvSpPr>
        <p:spPr>
          <a:xfrm>
            <a:off x="513803" y="6080387"/>
            <a:ext cx="4191000" cy="427809"/>
          </a:xfrm>
          <a:prstGeom prst="rect">
            <a:avLst/>
          </a:prstGeom>
          <a:noFill/>
        </p:spPr>
        <p:txBody>
          <a:bodyPr wrap="square" rtlCol="0">
            <a:spAutoFit/>
          </a:bodyPr>
          <a:lstStyle/>
          <a:p>
            <a:pPr marL="112713" indent="-112713">
              <a:lnSpc>
                <a:spcPct val="90000"/>
              </a:lnSpc>
            </a:pPr>
            <a:r>
              <a:rPr lang="en-US" sz="1200" dirty="0">
                <a:latin typeface="Calibri"/>
                <a:cs typeface="Calibri"/>
              </a:rPr>
              <a:t>*	Max % transient weight loss each week for combo treatment No increase in toxicity with triple combo</a:t>
            </a:r>
          </a:p>
        </p:txBody>
      </p:sp>
      <p:grpSp>
        <p:nvGrpSpPr>
          <p:cNvPr id="3" name="Group 2">
            <a:extLst>
              <a:ext uri="{FF2B5EF4-FFF2-40B4-BE49-F238E27FC236}">
                <a16:creationId xmlns:a16="http://schemas.microsoft.com/office/drawing/2014/main" id="{15B13471-BB5F-4ADB-A2E1-3AA66D93FB36}"/>
              </a:ext>
            </a:extLst>
          </p:cNvPr>
          <p:cNvGrpSpPr/>
          <p:nvPr/>
        </p:nvGrpSpPr>
        <p:grpSpPr>
          <a:xfrm>
            <a:off x="1913394" y="1314003"/>
            <a:ext cx="9688056" cy="4766384"/>
            <a:chOff x="1913394" y="1314003"/>
            <a:chExt cx="9688056" cy="4766384"/>
          </a:xfrm>
        </p:grpSpPr>
        <p:pic>
          <p:nvPicPr>
            <p:cNvPr id="24" name="Picture 23">
              <a:extLst>
                <a:ext uri="{FF2B5EF4-FFF2-40B4-BE49-F238E27FC236}">
                  <a16:creationId xmlns:a16="http://schemas.microsoft.com/office/drawing/2014/main" id="{15941F68-DB93-4540-867A-EE0BE167571B}"/>
                </a:ext>
              </a:extLst>
            </p:cNvPr>
            <p:cNvPicPr>
              <a:picLocks noChangeAspect="1"/>
            </p:cNvPicPr>
            <p:nvPr/>
          </p:nvPicPr>
          <p:blipFill>
            <a:blip r:embed="rId2"/>
            <a:srcRect l="7319" b="9215"/>
            <a:stretch>
              <a:fillRect/>
            </a:stretch>
          </p:blipFill>
          <p:spPr>
            <a:xfrm>
              <a:off x="2314222" y="1314003"/>
              <a:ext cx="8212046" cy="4766384"/>
            </a:xfrm>
            <a:prstGeom prst="rect">
              <a:avLst/>
            </a:prstGeom>
          </p:spPr>
        </p:pic>
        <p:sp>
          <p:nvSpPr>
            <p:cNvPr id="25" name="TextBox 24">
              <a:extLst>
                <a:ext uri="{FF2B5EF4-FFF2-40B4-BE49-F238E27FC236}">
                  <a16:creationId xmlns:a16="http://schemas.microsoft.com/office/drawing/2014/main" id="{FE139ED5-B9B1-448C-8408-83EF2CE43F19}"/>
                </a:ext>
              </a:extLst>
            </p:cNvPr>
            <p:cNvSpPr txBox="1"/>
            <p:nvPr/>
          </p:nvSpPr>
          <p:spPr>
            <a:xfrm>
              <a:off x="3324225" y="5698014"/>
              <a:ext cx="264816" cy="338554"/>
            </a:xfrm>
            <a:prstGeom prst="rect">
              <a:avLst/>
            </a:prstGeom>
            <a:noFill/>
          </p:spPr>
          <p:txBody>
            <a:bodyPr wrap="none" rtlCol="0">
              <a:spAutoFit/>
            </a:bodyPr>
            <a:lstStyle/>
            <a:p>
              <a:r>
                <a:rPr lang="en-US" sz="1600" dirty="0">
                  <a:solidFill>
                    <a:srgbClr val="FF0000"/>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C42C1BD9-C210-4B6B-8D9F-538EEAC4803D}"/>
                </a:ext>
              </a:extLst>
            </p:cNvPr>
            <p:cNvSpPr txBox="1"/>
            <p:nvPr/>
          </p:nvSpPr>
          <p:spPr>
            <a:xfrm>
              <a:off x="9645205" y="3403176"/>
              <a:ext cx="1956245"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Twice per week</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Decoy produced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3-4/6 full regressions</a:t>
              </a:r>
            </a:p>
          </p:txBody>
        </p:sp>
        <p:sp>
          <p:nvSpPr>
            <p:cNvPr id="14" name="TextBox 13"/>
            <p:cNvSpPr txBox="1"/>
            <p:nvPr/>
          </p:nvSpPr>
          <p:spPr>
            <a:xfrm rot="16200000">
              <a:off x="510466" y="3384129"/>
              <a:ext cx="3144410" cy="338554"/>
            </a:xfrm>
            <a:prstGeom prst="rect">
              <a:avLst/>
            </a:prstGeom>
            <a:noFill/>
          </p:spPr>
          <p:txBody>
            <a:bodyPr wrap="none" rtlCol="0">
              <a:spAutoFit/>
            </a:bodyPr>
            <a:lstStyle/>
            <a:p>
              <a:pPr algn="ctr"/>
              <a:r>
                <a:rPr lang="en-US" sz="1600" b="1" dirty="0">
                  <a:solidFill>
                    <a:srgbClr val="0D4390"/>
                  </a:solidFill>
                </a:rPr>
                <a:t>Mean Tumor Volume (mm</a:t>
              </a:r>
              <a:r>
                <a:rPr lang="en-US" sz="1600" b="1" baseline="30000" dirty="0">
                  <a:solidFill>
                    <a:srgbClr val="0D4390"/>
                  </a:solidFill>
                </a:rPr>
                <a:t>3</a:t>
              </a:r>
              <a:r>
                <a:rPr lang="en-US" sz="1600" b="1" dirty="0">
                  <a:solidFill>
                    <a:srgbClr val="0D4390"/>
                  </a:solidFill>
                </a:rPr>
                <a:t> ± SEM)</a:t>
              </a:r>
            </a:p>
          </p:txBody>
        </p:sp>
        <p:sp>
          <p:nvSpPr>
            <p:cNvPr id="5" name="TextBox 4">
              <a:extLst>
                <a:ext uri="{FF2B5EF4-FFF2-40B4-BE49-F238E27FC236}">
                  <a16:creationId xmlns:a16="http://schemas.microsoft.com/office/drawing/2014/main" id="{18B8E5A3-B9A6-4B4D-BA0F-40BE6E4ECC92}"/>
                </a:ext>
              </a:extLst>
            </p:cNvPr>
            <p:cNvSpPr txBox="1"/>
            <p:nvPr/>
          </p:nvSpPr>
          <p:spPr>
            <a:xfrm>
              <a:off x="4686300" y="1600200"/>
              <a:ext cx="2819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All animals also received NSAID </a:t>
              </a:r>
            </a:p>
          </p:txBody>
        </p:sp>
      </p:grpSp>
      <p:pic>
        <p:nvPicPr>
          <p:cNvPr id="16" name="Picture 15">
            <a:extLst>
              <a:ext uri="{FF2B5EF4-FFF2-40B4-BE49-F238E27FC236}">
                <a16:creationId xmlns:a16="http://schemas.microsoft.com/office/drawing/2014/main" id="{514D82AB-81EE-1944-BF77-FB656ED0A523}"/>
              </a:ext>
            </a:extLst>
          </p:cNvPr>
          <p:cNvPicPr>
            <a:picLocks noChangeAspect="1"/>
          </p:cNvPicPr>
          <p:nvPr/>
        </p:nvPicPr>
        <p:blipFill>
          <a:blip r:embed="rId3"/>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21174368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65"/>
            <a:ext cx="11734800" cy="1204625"/>
          </a:xfrm>
        </p:spPr>
        <p:txBody>
          <a:bodyPr>
            <a:normAutofit/>
          </a:bodyPr>
          <a:lstStyle/>
          <a:p>
            <a:pPr marL="55563"/>
            <a:r>
              <a:rPr lang="en-US" sz="3000" dirty="0"/>
              <a:t>Synergistic Eradication of Murine HCC</a:t>
            </a:r>
            <a:br>
              <a:rPr lang="en-US" sz="3000" dirty="0"/>
            </a:br>
            <a:r>
              <a:rPr lang="en-US" sz="3000" dirty="0"/>
              <a:t>Exhibits a Very Wide Decoy Therapeutic Index (≥33-fold)</a:t>
            </a:r>
            <a:endParaRPr lang="en-US" sz="3000" dirty="0">
              <a:solidFill>
                <a:schemeClr val="accent6">
                  <a:lumMod val="60000"/>
                  <a:lumOff val="40000"/>
                </a:schemeClr>
              </a:solidFill>
              <a:latin typeface="Calibri Light"/>
              <a:cs typeface="Calibri Light"/>
            </a:endParaRPr>
          </a:p>
        </p:txBody>
      </p:sp>
      <p:sp>
        <p:nvSpPr>
          <p:cNvPr id="4" name="Slide Number Placeholder 3"/>
          <p:cNvSpPr>
            <a:spLocks noGrp="1"/>
          </p:cNvSpPr>
          <p:nvPr>
            <p:ph type="sldNum" sz="quarter" idx="12"/>
          </p:nvPr>
        </p:nvSpPr>
        <p:spPr/>
        <p:txBody>
          <a:bodyPr/>
          <a:lstStyle/>
          <a:p>
            <a:fld id="{87967375-F131-5441-AB57-07E88210F69D}" type="slidenum">
              <a:rPr lang="en-US" smtClean="0"/>
              <a:t>13</a:t>
            </a:fld>
            <a:endParaRPr lang="en-US" dirty="0"/>
          </a:p>
        </p:txBody>
      </p:sp>
      <p:pic>
        <p:nvPicPr>
          <p:cNvPr id="5" name="Picture 4">
            <a:extLst>
              <a:ext uri="{FF2B5EF4-FFF2-40B4-BE49-F238E27FC236}">
                <a16:creationId xmlns:a16="http://schemas.microsoft.com/office/drawing/2014/main" id="{DD278712-B20A-41DA-ACEC-60A5EBAB4510}"/>
              </a:ext>
            </a:extLst>
          </p:cNvPr>
          <p:cNvPicPr>
            <a:picLocks noChangeAspect="1"/>
          </p:cNvPicPr>
          <p:nvPr/>
        </p:nvPicPr>
        <p:blipFill>
          <a:blip r:embed="rId2"/>
          <a:srcRect t="6847"/>
          <a:stretch>
            <a:fillRect/>
          </a:stretch>
        </p:blipFill>
        <p:spPr>
          <a:xfrm>
            <a:off x="1538478" y="1680686"/>
            <a:ext cx="9115044" cy="5044051"/>
          </a:xfrm>
          <a:prstGeom prst="rect">
            <a:avLst/>
          </a:prstGeom>
        </p:spPr>
      </p:pic>
      <p:sp>
        <p:nvSpPr>
          <p:cNvPr id="6" name="TextBox 5">
            <a:extLst>
              <a:ext uri="{FF2B5EF4-FFF2-40B4-BE49-F238E27FC236}">
                <a16:creationId xmlns:a16="http://schemas.microsoft.com/office/drawing/2014/main" id="{EA52CA95-C37E-4080-A353-A8F54FB26FDF}"/>
              </a:ext>
            </a:extLst>
          </p:cNvPr>
          <p:cNvSpPr txBox="1"/>
          <p:nvPr/>
        </p:nvSpPr>
        <p:spPr>
          <a:xfrm>
            <a:off x="3390900" y="1337890"/>
            <a:ext cx="5410200" cy="307777"/>
          </a:xfrm>
          <a:prstGeom prst="rect">
            <a:avLst/>
          </a:prstGeom>
          <a:noFill/>
        </p:spPr>
        <p:txBody>
          <a:bodyPr wrap="square" rtlCol="0">
            <a:spAutoFit/>
          </a:bodyPr>
          <a:lstStyle/>
          <a:p>
            <a:r>
              <a:rPr lang="en-US" sz="1400" dirty="0"/>
              <a:t>All animals also received a non-steroidal anti-inflammatory drug (NSAID) </a:t>
            </a:r>
          </a:p>
        </p:txBody>
      </p:sp>
      <p:pic>
        <p:nvPicPr>
          <p:cNvPr id="8" name="Picture 7">
            <a:extLst>
              <a:ext uri="{FF2B5EF4-FFF2-40B4-BE49-F238E27FC236}">
                <a16:creationId xmlns:a16="http://schemas.microsoft.com/office/drawing/2014/main" id="{245B73F3-D02D-2444-958F-578917099DC3}"/>
              </a:ext>
            </a:extLst>
          </p:cNvPr>
          <p:cNvPicPr>
            <a:picLocks noChangeAspect="1"/>
          </p:cNvPicPr>
          <p:nvPr/>
        </p:nvPicPr>
        <p:blipFill>
          <a:blip r:embed="rId3"/>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189239348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1582400" cy="1295399"/>
          </a:xfrm>
        </p:spPr>
        <p:txBody>
          <a:bodyPr>
            <a:normAutofit/>
          </a:bodyPr>
          <a:lstStyle/>
          <a:p>
            <a:pPr marL="55563"/>
            <a:r>
              <a:rPr lang="en-US" sz="3000" dirty="0"/>
              <a:t>Mice Cured by Decoy + NSAID + Anti-PD-1 and Re-Challenged</a:t>
            </a:r>
            <a:br>
              <a:rPr lang="en-US" sz="3000" dirty="0"/>
            </a:br>
            <a:r>
              <a:rPr lang="en-US" sz="3000" dirty="0"/>
              <a:t>with Fresh HCC Tumor Cells Reject the Tumors (Immunological Memory)</a:t>
            </a:r>
          </a:p>
        </p:txBody>
      </p:sp>
      <p:sp>
        <p:nvSpPr>
          <p:cNvPr id="5" name="Content Placeholder 4"/>
          <p:cNvSpPr>
            <a:spLocks noGrp="1"/>
          </p:cNvSpPr>
          <p:nvPr>
            <p:ph sz="half" idx="1"/>
          </p:nvPr>
        </p:nvSpPr>
        <p:spPr>
          <a:xfrm>
            <a:off x="1105676" y="1600200"/>
            <a:ext cx="4953000" cy="914400"/>
          </a:xfrm>
          <a:ln>
            <a:noFill/>
          </a:ln>
        </p:spPr>
        <p:txBody>
          <a:bodyPr/>
          <a:lstStyle/>
          <a:p>
            <a:pPr marL="0" indent="0" algn="ctr">
              <a:buNone/>
            </a:pPr>
            <a:r>
              <a:rPr lang="en-US" sz="1800" b="1" dirty="0">
                <a:solidFill>
                  <a:srgbClr val="0D4390"/>
                </a:solidFill>
              </a:rPr>
              <a:t>Eleven Cured Mice were Re-Challenged with Fresh HCC Tumor Cells on Day 91 on the Opposite Flank from the First Challenge </a:t>
            </a:r>
          </a:p>
        </p:txBody>
      </p:sp>
      <p:sp>
        <p:nvSpPr>
          <p:cNvPr id="6" name="Content Placeholder 5"/>
          <p:cNvSpPr>
            <a:spLocks noGrp="1"/>
          </p:cNvSpPr>
          <p:nvPr>
            <p:ph sz="half" idx="2"/>
          </p:nvPr>
        </p:nvSpPr>
        <p:spPr>
          <a:xfrm>
            <a:off x="6819124" y="1600200"/>
            <a:ext cx="4038600" cy="914400"/>
          </a:xfrm>
          <a:ln>
            <a:noFill/>
          </a:ln>
        </p:spPr>
        <p:txBody>
          <a:bodyPr>
            <a:normAutofit/>
          </a:bodyPr>
          <a:lstStyle/>
          <a:p>
            <a:pPr marL="0" indent="0" algn="ctr">
              <a:buNone/>
            </a:pPr>
            <a:r>
              <a:rPr lang="en-US" sz="1800" b="1" dirty="0">
                <a:solidFill>
                  <a:srgbClr val="0D4390"/>
                </a:solidFill>
              </a:rPr>
              <a:t>Six Naïve Mice were Challenged </a:t>
            </a:r>
            <a:br>
              <a:rPr lang="en-US" sz="1800" b="1" dirty="0">
                <a:solidFill>
                  <a:srgbClr val="0D4390"/>
                </a:solidFill>
              </a:rPr>
            </a:br>
            <a:r>
              <a:rPr lang="en-US" sz="1800" b="1" dirty="0">
                <a:solidFill>
                  <a:srgbClr val="0D4390"/>
                </a:solidFill>
              </a:rPr>
              <a:t>with the Same Tumor Cells as the Cured Mice on the Same Day</a:t>
            </a:r>
          </a:p>
        </p:txBody>
      </p:sp>
      <p:sp>
        <p:nvSpPr>
          <p:cNvPr id="4" name="Slide Number Placeholder 3"/>
          <p:cNvSpPr>
            <a:spLocks noGrp="1"/>
          </p:cNvSpPr>
          <p:nvPr>
            <p:ph type="sldNum" sz="quarter" idx="12"/>
          </p:nvPr>
        </p:nvSpPr>
        <p:spPr/>
        <p:txBody>
          <a:bodyPr/>
          <a:lstStyle/>
          <a:p>
            <a:fld id="{87967375-F131-5441-AB57-07E88210F69D}" type="slidenum">
              <a:rPr lang="en-US" smtClean="0"/>
              <a:t>14</a:t>
            </a:fld>
            <a:endParaRPr lang="en-US" dirty="0"/>
          </a:p>
        </p:txBody>
      </p:sp>
      <p:graphicFrame>
        <p:nvGraphicFramePr>
          <p:cNvPr id="8" name="Chart 7">
            <a:extLst>
              <a:ext uri="{FF2B5EF4-FFF2-40B4-BE49-F238E27FC236}">
                <a16:creationId xmlns:a16="http://schemas.microsoft.com/office/drawing/2014/main" id="{00000000-0008-0000-0000-000005000000}"/>
              </a:ext>
            </a:extLst>
          </p:cNvPr>
          <p:cNvGraphicFramePr>
            <a:graphicFrameLocks noChangeAspect="1"/>
          </p:cNvGraphicFramePr>
          <p:nvPr>
            <p:extLst>
              <p:ext uri="{D42A27DB-BD31-4B8C-83A1-F6EECF244321}">
                <p14:modId xmlns:p14="http://schemas.microsoft.com/office/powerpoint/2010/main" val="4232163344"/>
              </p:ext>
            </p:extLst>
          </p:nvPr>
        </p:nvGraphicFramePr>
        <p:xfrm>
          <a:off x="868250" y="2590800"/>
          <a:ext cx="4809426" cy="35259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946C58D-081D-4541-A3A5-B26B12605BF8}"/>
              </a:ext>
            </a:extLst>
          </p:cNvPr>
          <p:cNvSpPr txBox="1"/>
          <p:nvPr/>
        </p:nvSpPr>
        <p:spPr>
          <a:xfrm>
            <a:off x="1486676" y="6047600"/>
            <a:ext cx="4661789" cy="307777"/>
          </a:xfrm>
          <a:prstGeom prst="rect">
            <a:avLst/>
          </a:prstGeom>
          <a:noFill/>
        </p:spPr>
        <p:txBody>
          <a:bodyPr wrap="square" rtlCol="0">
            <a:spAutoFit/>
          </a:bodyPr>
          <a:lstStyle/>
          <a:p>
            <a:r>
              <a:rPr lang="en-US" sz="1400" dirty="0">
                <a:latin typeface="Calibri"/>
                <a:cs typeface="Calibri"/>
              </a:rPr>
              <a:t>*All 1</a:t>
            </a:r>
            <a:r>
              <a:rPr lang="en-US" sz="1400" baseline="30000" dirty="0">
                <a:latin typeface="Calibri"/>
                <a:cs typeface="Calibri"/>
              </a:rPr>
              <a:t>st</a:t>
            </a:r>
            <a:r>
              <a:rPr lang="en-US" sz="1400" dirty="0">
                <a:latin typeface="Calibri"/>
                <a:cs typeface="Calibri"/>
              </a:rPr>
              <a:t> challenge tumor sites remained tumor-free</a:t>
            </a:r>
          </a:p>
        </p:txBody>
      </p:sp>
      <p:sp>
        <p:nvSpPr>
          <p:cNvPr id="11" name="TextBox 10">
            <a:extLst>
              <a:ext uri="{FF2B5EF4-FFF2-40B4-BE49-F238E27FC236}">
                <a16:creationId xmlns:a16="http://schemas.microsoft.com/office/drawing/2014/main" id="{C710C90F-7560-402C-80BE-B56EFE5BB1C6}"/>
              </a:ext>
            </a:extLst>
          </p:cNvPr>
          <p:cNvSpPr txBox="1"/>
          <p:nvPr/>
        </p:nvSpPr>
        <p:spPr>
          <a:xfrm>
            <a:off x="1706450" y="2667000"/>
            <a:ext cx="1506951" cy="369332"/>
          </a:xfrm>
          <a:prstGeom prst="rect">
            <a:avLst/>
          </a:prstGeom>
          <a:noFill/>
        </p:spPr>
        <p:txBody>
          <a:bodyPr wrap="none" rtlCol="0">
            <a:spAutoFit/>
          </a:bodyPr>
          <a:lstStyle/>
          <a:p>
            <a:pPr>
              <a:lnSpc>
                <a:spcPct val="90000"/>
              </a:lnSpc>
            </a:pPr>
            <a:r>
              <a:rPr lang="en-US" sz="2000" dirty="0">
                <a:latin typeface="Calibri"/>
                <a:cs typeface="Calibri"/>
              </a:rPr>
              <a:t>Cured Mice*</a:t>
            </a:r>
          </a:p>
        </p:txBody>
      </p:sp>
      <p:graphicFrame>
        <p:nvGraphicFramePr>
          <p:cNvPr id="15" name="Chart 14">
            <a:extLst>
              <a:ext uri="{FF2B5EF4-FFF2-40B4-BE49-F238E27FC236}">
                <a16:creationId xmlns:a16="http://schemas.microsoft.com/office/drawing/2014/main" id="{00000000-0008-0000-0000-000005000000}"/>
              </a:ext>
            </a:extLst>
          </p:cNvPr>
          <p:cNvGraphicFramePr>
            <a:graphicFrameLocks noChangeAspect="1"/>
          </p:cNvGraphicFramePr>
          <p:nvPr>
            <p:extLst>
              <p:ext uri="{D42A27DB-BD31-4B8C-83A1-F6EECF244321}">
                <p14:modId xmlns:p14="http://schemas.microsoft.com/office/powerpoint/2010/main" val="3672621452"/>
              </p:ext>
            </p:extLst>
          </p:nvPr>
        </p:nvGraphicFramePr>
        <p:xfrm>
          <a:off x="6209524" y="2590799"/>
          <a:ext cx="4953000" cy="36576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44302D1-8233-4199-8138-25A9A639BBED}"/>
              </a:ext>
            </a:extLst>
          </p:cNvPr>
          <p:cNvSpPr txBox="1"/>
          <p:nvPr/>
        </p:nvSpPr>
        <p:spPr>
          <a:xfrm>
            <a:off x="7200124" y="2667000"/>
            <a:ext cx="1347594" cy="374461"/>
          </a:xfrm>
          <a:prstGeom prst="rect">
            <a:avLst/>
          </a:prstGeom>
          <a:noFill/>
        </p:spPr>
        <p:txBody>
          <a:bodyPr wrap="none" rtlCol="0">
            <a:spAutoFit/>
          </a:bodyPr>
          <a:lstStyle/>
          <a:p>
            <a:pPr>
              <a:lnSpc>
                <a:spcPct val="90000"/>
              </a:lnSpc>
            </a:pPr>
            <a:r>
              <a:rPr lang="en-US" sz="2000" dirty="0">
                <a:latin typeface="Calibri"/>
                <a:cs typeface="Calibri"/>
              </a:rPr>
              <a:t>Naïve Mice</a:t>
            </a:r>
          </a:p>
        </p:txBody>
      </p:sp>
      <p:pic>
        <p:nvPicPr>
          <p:cNvPr id="13" name="Picture 12">
            <a:extLst>
              <a:ext uri="{FF2B5EF4-FFF2-40B4-BE49-F238E27FC236}">
                <a16:creationId xmlns:a16="http://schemas.microsoft.com/office/drawing/2014/main" id="{F3041C30-238B-BE42-A8A9-9132725051A2}"/>
              </a:ext>
            </a:extLst>
          </p:cNvPr>
          <p:cNvPicPr>
            <a:picLocks noChangeAspect="1"/>
          </p:cNvPicPr>
          <p:nvPr/>
        </p:nvPicPr>
        <p:blipFill>
          <a:blip r:embed="rId4"/>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289128498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5563"/>
            <a:r>
              <a:rPr lang="en-US" dirty="0"/>
              <a:t>Decoy Produces Similar Results in Multiple Mouse Models</a:t>
            </a:r>
            <a:endParaRPr lang="en-US" sz="2600" dirty="0">
              <a:solidFill>
                <a:schemeClr val="accent6">
                  <a:lumMod val="60000"/>
                  <a:lumOff val="40000"/>
                </a:schemeClr>
              </a:solidFill>
              <a:latin typeface="Calibri Light"/>
              <a:cs typeface="Calibri Light"/>
            </a:endParaRPr>
          </a:p>
        </p:txBody>
      </p:sp>
      <p:sp>
        <p:nvSpPr>
          <p:cNvPr id="4" name="Slide Number Placeholder 3"/>
          <p:cNvSpPr>
            <a:spLocks noGrp="1"/>
          </p:cNvSpPr>
          <p:nvPr>
            <p:ph type="sldNum" sz="quarter" idx="12"/>
          </p:nvPr>
        </p:nvSpPr>
        <p:spPr/>
        <p:txBody>
          <a:bodyPr/>
          <a:lstStyle/>
          <a:p>
            <a:fld id="{87967375-F131-5441-AB57-07E88210F69D}" type="slidenum">
              <a:rPr lang="en-US" smtClean="0"/>
              <a:t>15</a:t>
            </a:fld>
            <a:endParaRPr lang="en-US" dirty="0"/>
          </a:p>
        </p:txBody>
      </p:sp>
      <p:graphicFrame>
        <p:nvGraphicFramePr>
          <p:cNvPr id="7" name="Chart 6">
            <a:extLst>
              <a:ext uri="{FF2B5EF4-FFF2-40B4-BE49-F238E27FC236}">
                <a16:creationId xmlns:a16="http://schemas.microsoft.com/office/drawing/2014/main" id="{3FEDE13B-418C-B44C-83BA-D08A6CE7A511}"/>
              </a:ext>
            </a:extLst>
          </p:cNvPr>
          <p:cNvGraphicFramePr/>
          <p:nvPr>
            <p:extLst>
              <p:ext uri="{D42A27DB-BD31-4B8C-83A1-F6EECF244321}">
                <p14:modId xmlns:p14="http://schemas.microsoft.com/office/powerpoint/2010/main" val="67341389"/>
              </p:ext>
            </p:extLst>
          </p:nvPr>
        </p:nvGraphicFramePr>
        <p:xfrm>
          <a:off x="152400" y="2726627"/>
          <a:ext cx="57912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1F1079-0C14-7F4B-BC8A-192C19B9E82F}"/>
              </a:ext>
            </a:extLst>
          </p:cNvPr>
          <p:cNvSpPr txBox="1"/>
          <p:nvPr/>
        </p:nvSpPr>
        <p:spPr>
          <a:xfrm>
            <a:off x="2382189" y="2879027"/>
            <a:ext cx="570477" cy="276999"/>
          </a:xfrm>
          <a:prstGeom prst="rect">
            <a:avLst/>
          </a:prstGeom>
          <a:noFill/>
        </p:spPr>
        <p:txBody>
          <a:bodyPr wrap="none" rtlCol="0">
            <a:spAutoFit/>
          </a:bodyPr>
          <a:lstStyle/>
          <a:p>
            <a:r>
              <a:rPr lang="en-US" sz="1200" dirty="0"/>
              <a:t>Decoy</a:t>
            </a:r>
          </a:p>
        </p:txBody>
      </p:sp>
      <p:sp>
        <p:nvSpPr>
          <p:cNvPr id="9" name="TextBox 8">
            <a:extLst>
              <a:ext uri="{FF2B5EF4-FFF2-40B4-BE49-F238E27FC236}">
                <a16:creationId xmlns:a16="http://schemas.microsoft.com/office/drawing/2014/main" id="{B620D99D-47F2-D648-9DBD-F9884D8660AE}"/>
              </a:ext>
            </a:extLst>
          </p:cNvPr>
          <p:cNvSpPr txBox="1"/>
          <p:nvPr/>
        </p:nvSpPr>
        <p:spPr>
          <a:xfrm>
            <a:off x="2383240" y="3336227"/>
            <a:ext cx="645626" cy="276999"/>
          </a:xfrm>
          <a:prstGeom prst="rect">
            <a:avLst/>
          </a:prstGeom>
          <a:noFill/>
        </p:spPr>
        <p:txBody>
          <a:bodyPr wrap="none" rtlCol="0">
            <a:spAutoFit/>
          </a:bodyPr>
          <a:lstStyle/>
          <a:p>
            <a:r>
              <a:rPr lang="en-US" sz="1200" dirty="0"/>
              <a:t>Control</a:t>
            </a:r>
          </a:p>
        </p:txBody>
      </p:sp>
      <p:sp>
        <p:nvSpPr>
          <p:cNvPr id="8" name="TextBox 7">
            <a:extLst>
              <a:ext uri="{FF2B5EF4-FFF2-40B4-BE49-F238E27FC236}">
                <a16:creationId xmlns:a16="http://schemas.microsoft.com/office/drawing/2014/main" id="{7FE41923-E6AB-A640-A067-B37AE50C19AB}"/>
              </a:ext>
            </a:extLst>
          </p:cNvPr>
          <p:cNvSpPr txBox="1"/>
          <p:nvPr/>
        </p:nvSpPr>
        <p:spPr>
          <a:xfrm>
            <a:off x="3912175" y="3364028"/>
            <a:ext cx="1389226" cy="276999"/>
          </a:xfrm>
          <a:prstGeom prst="rect">
            <a:avLst/>
          </a:prstGeom>
          <a:noFill/>
        </p:spPr>
        <p:txBody>
          <a:bodyPr wrap="none" rtlCol="0">
            <a:spAutoFit/>
          </a:bodyPr>
          <a:lstStyle/>
          <a:p>
            <a:r>
              <a:rPr lang="en-US" sz="1200" dirty="0"/>
              <a:t>LDC/no regressions</a:t>
            </a:r>
          </a:p>
        </p:txBody>
      </p:sp>
      <p:sp>
        <p:nvSpPr>
          <p:cNvPr id="10" name="TextBox 9">
            <a:extLst>
              <a:ext uri="{FF2B5EF4-FFF2-40B4-BE49-F238E27FC236}">
                <a16:creationId xmlns:a16="http://schemas.microsoft.com/office/drawing/2014/main" id="{98EF33D4-A7B1-CD4E-AE3F-CB499AFA8133}"/>
              </a:ext>
            </a:extLst>
          </p:cNvPr>
          <p:cNvSpPr txBox="1"/>
          <p:nvPr/>
        </p:nvSpPr>
        <p:spPr>
          <a:xfrm>
            <a:off x="2758625" y="5040428"/>
            <a:ext cx="2220673" cy="276999"/>
          </a:xfrm>
          <a:prstGeom prst="rect">
            <a:avLst/>
          </a:prstGeom>
          <a:noFill/>
        </p:spPr>
        <p:txBody>
          <a:bodyPr wrap="none" rtlCol="0">
            <a:spAutoFit/>
          </a:bodyPr>
          <a:lstStyle/>
          <a:p>
            <a:r>
              <a:rPr lang="en-US" sz="1200" dirty="0"/>
              <a:t>Decoy + LDC  6/6 full regressions</a:t>
            </a:r>
          </a:p>
        </p:txBody>
      </p:sp>
      <p:graphicFrame>
        <p:nvGraphicFramePr>
          <p:cNvPr id="13" name="Chart 12">
            <a:extLst>
              <a:ext uri="{FF2B5EF4-FFF2-40B4-BE49-F238E27FC236}">
                <a16:creationId xmlns:a16="http://schemas.microsoft.com/office/drawing/2014/main" id="{44D9CEAA-62AE-7341-A173-14F5ACD1E653}"/>
              </a:ext>
            </a:extLst>
          </p:cNvPr>
          <p:cNvGraphicFramePr>
            <a:graphicFrameLocks noChangeAspect="1"/>
          </p:cNvGraphicFramePr>
          <p:nvPr>
            <p:extLst>
              <p:ext uri="{D42A27DB-BD31-4B8C-83A1-F6EECF244321}">
                <p14:modId xmlns:p14="http://schemas.microsoft.com/office/powerpoint/2010/main" val="1485753329"/>
              </p:ext>
            </p:extLst>
          </p:nvPr>
        </p:nvGraphicFramePr>
        <p:xfrm>
          <a:off x="6256887" y="2401237"/>
          <a:ext cx="5933563" cy="3525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775C186-847F-9E46-ACE6-748B8A35FA97}"/>
              </a:ext>
            </a:extLst>
          </p:cNvPr>
          <p:cNvGraphicFramePr>
            <a:graphicFrameLocks noChangeAspect="1"/>
          </p:cNvGraphicFramePr>
          <p:nvPr>
            <p:extLst>
              <p:ext uri="{D42A27DB-BD31-4B8C-83A1-F6EECF244321}">
                <p14:modId xmlns:p14="http://schemas.microsoft.com/office/powerpoint/2010/main" val="127555820"/>
              </p:ext>
            </p:extLst>
          </p:nvPr>
        </p:nvGraphicFramePr>
        <p:xfrm>
          <a:off x="6915066" y="2532372"/>
          <a:ext cx="2662386" cy="2230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3A2F6A77-2D68-CD41-8ED1-2FA2D834B554}"/>
              </a:ext>
            </a:extLst>
          </p:cNvPr>
          <p:cNvGraphicFramePr>
            <a:graphicFrameLocks noChangeAspect="1"/>
          </p:cNvGraphicFramePr>
          <p:nvPr>
            <p:extLst>
              <p:ext uri="{D42A27DB-BD31-4B8C-83A1-F6EECF244321}">
                <p14:modId xmlns:p14="http://schemas.microsoft.com/office/powerpoint/2010/main" val="2403663173"/>
              </p:ext>
            </p:extLst>
          </p:nvPr>
        </p:nvGraphicFramePr>
        <p:xfrm>
          <a:off x="9429666" y="2551782"/>
          <a:ext cx="2662387" cy="221102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C0B3A5B2-8A19-EA4E-9C2E-34A7ED9D545D}"/>
              </a:ext>
            </a:extLst>
          </p:cNvPr>
          <p:cNvSpPr txBox="1"/>
          <p:nvPr/>
        </p:nvSpPr>
        <p:spPr>
          <a:xfrm>
            <a:off x="7724856" y="2855772"/>
            <a:ext cx="1438171" cy="840230"/>
          </a:xfrm>
          <a:prstGeom prst="rect">
            <a:avLst/>
          </a:prstGeom>
          <a:noFill/>
        </p:spPr>
        <p:txBody>
          <a:bodyPr wrap="square" rtlCol="0">
            <a:spAutoFit/>
          </a:bodyPr>
          <a:lstStyle/>
          <a:p>
            <a:pPr>
              <a:lnSpc>
                <a:spcPct val="90000"/>
              </a:lnSpc>
            </a:pPr>
            <a:r>
              <a:rPr lang="en-US" sz="900" dirty="0"/>
              <a:t>Small 33-145 mm</a:t>
            </a:r>
            <a:r>
              <a:rPr lang="en-US" sz="900" baseline="30000" dirty="0"/>
              <a:t>3 </a:t>
            </a:r>
            <a:r>
              <a:rPr lang="en-US" sz="900" dirty="0"/>
              <a:t>tumors</a:t>
            </a:r>
            <a:br>
              <a:rPr lang="en-US" sz="900" dirty="0"/>
            </a:br>
            <a:r>
              <a:rPr lang="en-US" sz="900" dirty="0"/>
              <a:t>appeared on 6/8 mice between days 7 to 18</a:t>
            </a:r>
            <a:br>
              <a:rPr lang="en-US" sz="900" dirty="0"/>
            </a:br>
            <a:r>
              <a:rPr lang="en-US" sz="900" dirty="0"/>
              <a:t>  </a:t>
            </a:r>
            <a:br>
              <a:rPr lang="en-US" sz="900" dirty="0"/>
            </a:br>
            <a:r>
              <a:rPr lang="en-US" sz="900" dirty="0"/>
              <a:t>All tumors rejected</a:t>
            </a:r>
            <a:br>
              <a:rPr lang="en-US" sz="900" dirty="0"/>
            </a:br>
            <a:r>
              <a:rPr lang="en-US" sz="900" dirty="0"/>
              <a:t>Experiment done twice*   </a:t>
            </a:r>
            <a:endParaRPr lang="en-US" sz="900" baseline="30000" dirty="0"/>
          </a:p>
        </p:txBody>
      </p:sp>
      <p:sp>
        <p:nvSpPr>
          <p:cNvPr id="19" name="TextBox 18">
            <a:extLst>
              <a:ext uri="{FF2B5EF4-FFF2-40B4-BE49-F238E27FC236}">
                <a16:creationId xmlns:a16="http://schemas.microsoft.com/office/drawing/2014/main" id="{1A09E06A-9809-4542-944B-26ADAC3CCE80}"/>
              </a:ext>
            </a:extLst>
          </p:cNvPr>
          <p:cNvSpPr txBox="1"/>
          <p:nvPr/>
        </p:nvSpPr>
        <p:spPr>
          <a:xfrm>
            <a:off x="1965695" y="5833646"/>
            <a:ext cx="2735942" cy="338554"/>
          </a:xfrm>
          <a:prstGeom prst="rect">
            <a:avLst/>
          </a:prstGeom>
          <a:noFill/>
        </p:spPr>
        <p:txBody>
          <a:bodyPr wrap="none" rtlCol="0">
            <a:spAutoFit/>
          </a:bodyPr>
          <a:lstStyle/>
          <a:p>
            <a:r>
              <a:rPr lang="en-US" sz="1600" b="1" dirty="0">
                <a:solidFill>
                  <a:srgbClr val="0D4390"/>
                </a:solidFill>
              </a:rPr>
              <a:t>Days After Tumor Cell Implant</a:t>
            </a:r>
          </a:p>
        </p:txBody>
      </p:sp>
      <p:sp>
        <p:nvSpPr>
          <p:cNvPr id="20" name="TextBox 19">
            <a:extLst>
              <a:ext uri="{FF2B5EF4-FFF2-40B4-BE49-F238E27FC236}">
                <a16:creationId xmlns:a16="http://schemas.microsoft.com/office/drawing/2014/main" id="{9F2AED0A-27AE-3444-9601-155BC1C208DA}"/>
              </a:ext>
            </a:extLst>
          </p:cNvPr>
          <p:cNvSpPr txBox="1"/>
          <p:nvPr/>
        </p:nvSpPr>
        <p:spPr>
          <a:xfrm>
            <a:off x="8134266" y="5833646"/>
            <a:ext cx="2987677" cy="338554"/>
          </a:xfrm>
          <a:prstGeom prst="rect">
            <a:avLst/>
          </a:prstGeom>
          <a:noFill/>
        </p:spPr>
        <p:txBody>
          <a:bodyPr wrap="none" rtlCol="0">
            <a:spAutoFit/>
          </a:bodyPr>
          <a:lstStyle/>
          <a:p>
            <a:r>
              <a:rPr lang="en-US" sz="1600" b="1" dirty="0">
                <a:solidFill>
                  <a:srgbClr val="0D4390"/>
                </a:solidFill>
              </a:rPr>
              <a:t>Days After 1</a:t>
            </a:r>
            <a:r>
              <a:rPr lang="en-US" sz="1600" b="1" baseline="30000" dirty="0">
                <a:solidFill>
                  <a:srgbClr val="0D4390"/>
                </a:solidFill>
              </a:rPr>
              <a:t>st</a:t>
            </a:r>
            <a:r>
              <a:rPr lang="en-US" sz="1600" b="1" dirty="0">
                <a:solidFill>
                  <a:srgbClr val="0D4390"/>
                </a:solidFill>
              </a:rPr>
              <a:t> Tumor Cell Implant</a:t>
            </a:r>
          </a:p>
        </p:txBody>
      </p:sp>
      <p:sp>
        <p:nvSpPr>
          <p:cNvPr id="21" name="TextBox 20">
            <a:extLst>
              <a:ext uri="{FF2B5EF4-FFF2-40B4-BE49-F238E27FC236}">
                <a16:creationId xmlns:a16="http://schemas.microsoft.com/office/drawing/2014/main" id="{C12E7E0F-4494-374E-BCC7-83BCD46F182B}"/>
              </a:ext>
            </a:extLst>
          </p:cNvPr>
          <p:cNvSpPr txBox="1"/>
          <p:nvPr/>
        </p:nvSpPr>
        <p:spPr>
          <a:xfrm rot="16200000">
            <a:off x="-1096596" y="3878340"/>
            <a:ext cx="2950680" cy="338554"/>
          </a:xfrm>
          <a:prstGeom prst="rect">
            <a:avLst/>
          </a:prstGeom>
          <a:noFill/>
        </p:spPr>
        <p:txBody>
          <a:bodyPr wrap="none" rtlCol="0">
            <a:spAutoFit/>
          </a:bodyPr>
          <a:lstStyle/>
          <a:p>
            <a:r>
              <a:rPr lang="en-US" sz="1600" b="1" dirty="0">
                <a:solidFill>
                  <a:srgbClr val="0D4390"/>
                </a:solidFill>
              </a:rPr>
              <a:t>Mean Tumor Volume (mm3m ±</a:t>
            </a:r>
            <a:r>
              <a:rPr lang="en-US" sz="1600" dirty="0">
                <a:solidFill>
                  <a:srgbClr val="0D4390"/>
                </a:solidFill>
              </a:rPr>
              <a:t> </a:t>
            </a:r>
            <a:r>
              <a:rPr lang="en-US" sz="1600" b="1" dirty="0">
                <a:solidFill>
                  <a:srgbClr val="0D4390"/>
                </a:solidFill>
              </a:rPr>
              <a:t>)</a:t>
            </a:r>
          </a:p>
        </p:txBody>
      </p:sp>
      <p:sp>
        <p:nvSpPr>
          <p:cNvPr id="22" name="TextBox 21">
            <a:extLst>
              <a:ext uri="{FF2B5EF4-FFF2-40B4-BE49-F238E27FC236}">
                <a16:creationId xmlns:a16="http://schemas.microsoft.com/office/drawing/2014/main" id="{2A1F0730-09FB-3147-981E-0719328BEC27}"/>
              </a:ext>
            </a:extLst>
          </p:cNvPr>
          <p:cNvSpPr txBox="1"/>
          <p:nvPr/>
        </p:nvSpPr>
        <p:spPr>
          <a:xfrm rot="16200000">
            <a:off x="5232793" y="3878339"/>
            <a:ext cx="2048189" cy="338554"/>
          </a:xfrm>
          <a:prstGeom prst="rect">
            <a:avLst/>
          </a:prstGeom>
          <a:noFill/>
        </p:spPr>
        <p:txBody>
          <a:bodyPr wrap="none" rtlCol="0">
            <a:spAutoFit/>
          </a:bodyPr>
          <a:lstStyle/>
          <a:p>
            <a:r>
              <a:rPr lang="en-US" sz="1600" b="1" dirty="0">
                <a:solidFill>
                  <a:srgbClr val="0D4390"/>
                </a:solidFill>
              </a:rPr>
              <a:t>Tumor Volume (mm</a:t>
            </a:r>
            <a:r>
              <a:rPr lang="en-US" sz="1600" b="1" baseline="30000" dirty="0">
                <a:solidFill>
                  <a:srgbClr val="0D4390"/>
                </a:solidFill>
              </a:rPr>
              <a:t>3</a:t>
            </a:r>
            <a:r>
              <a:rPr lang="en-US" sz="1600" b="1" dirty="0">
                <a:solidFill>
                  <a:srgbClr val="0D4390"/>
                </a:solidFill>
              </a:rPr>
              <a:t>)</a:t>
            </a:r>
          </a:p>
        </p:txBody>
      </p:sp>
      <p:sp>
        <p:nvSpPr>
          <p:cNvPr id="24" name="TextBox 23">
            <a:extLst>
              <a:ext uri="{FF2B5EF4-FFF2-40B4-BE49-F238E27FC236}">
                <a16:creationId xmlns:a16="http://schemas.microsoft.com/office/drawing/2014/main" id="{932BCF90-F4AA-2E43-9400-325FB8B6FAEC}"/>
              </a:ext>
            </a:extLst>
          </p:cNvPr>
          <p:cNvSpPr txBox="1"/>
          <p:nvPr/>
        </p:nvSpPr>
        <p:spPr>
          <a:xfrm>
            <a:off x="7524666" y="4748040"/>
            <a:ext cx="4267200" cy="430887"/>
          </a:xfrm>
          <a:prstGeom prst="rect">
            <a:avLst/>
          </a:prstGeom>
          <a:solidFill>
            <a:schemeClr val="bg1">
              <a:lumMod val="85000"/>
            </a:schemeClr>
          </a:solidFill>
        </p:spPr>
        <p:txBody>
          <a:bodyPr wrap="square" rtlCol="0">
            <a:spAutoFit/>
          </a:bodyPr>
          <a:lstStyle/>
          <a:p>
            <a:r>
              <a:rPr lang="en-US" sz="1100" dirty="0"/>
              <a:t>Treat with Decoy + LDC for 2 weeks starting day 13 (8/8 mice cured) Rechallenged with tumor cells on opposite flank on day 77 (above left)</a:t>
            </a:r>
          </a:p>
        </p:txBody>
      </p:sp>
      <p:sp>
        <p:nvSpPr>
          <p:cNvPr id="26" name="TextBox 25">
            <a:extLst>
              <a:ext uri="{FF2B5EF4-FFF2-40B4-BE49-F238E27FC236}">
                <a16:creationId xmlns:a16="http://schemas.microsoft.com/office/drawing/2014/main" id="{1B70DB2C-743C-CB4D-BE48-0EDA1C86C979}"/>
              </a:ext>
            </a:extLst>
          </p:cNvPr>
          <p:cNvSpPr txBox="1"/>
          <p:nvPr/>
        </p:nvSpPr>
        <p:spPr>
          <a:xfrm>
            <a:off x="7600866" y="2305292"/>
            <a:ext cx="2286000" cy="400110"/>
          </a:xfrm>
          <a:prstGeom prst="rect">
            <a:avLst/>
          </a:prstGeom>
          <a:noFill/>
        </p:spPr>
        <p:txBody>
          <a:bodyPr wrap="square" rtlCol="0">
            <a:spAutoFit/>
          </a:bodyPr>
          <a:lstStyle/>
          <a:p>
            <a:r>
              <a:rPr lang="en-US" sz="1000" b="1" dirty="0">
                <a:solidFill>
                  <a:srgbClr val="0D4390"/>
                </a:solidFill>
              </a:rPr>
              <a:t>Tumor Cell Re-Challenged on Opposite Flank on 8 Cured Mice on day 77</a:t>
            </a:r>
          </a:p>
        </p:txBody>
      </p:sp>
      <p:sp>
        <p:nvSpPr>
          <p:cNvPr id="27" name="TextBox 26">
            <a:extLst>
              <a:ext uri="{FF2B5EF4-FFF2-40B4-BE49-F238E27FC236}">
                <a16:creationId xmlns:a16="http://schemas.microsoft.com/office/drawing/2014/main" id="{0CDAD5E4-C1A3-0A47-8404-CCB3CC24AA6F}"/>
              </a:ext>
            </a:extLst>
          </p:cNvPr>
          <p:cNvSpPr txBox="1"/>
          <p:nvPr/>
        </p:nvSpPr>
        <p:spPr>
          <a:xfrm>
            <a:off x="10191666" y="2305292"/>
            <a:ext cx="2286000" cy="400110"/>
          </a:xfrm>
          <a:prstGeom prst="rect">
            <a:avLst/>
          </a:prstGeom>
          <a:noFill/>
        </p:spPr>
        <p:txBody>
          <a:bodyPr wrap="square" rtlCol="0">
            <a:spAutoFit/>
          </a:bodyPr>
          <a:lstStyle/>
          <a:p>
            <a:r>
              <a:rPr lang="en-US" sz="1000" b="1" dirty="0">
                <a:solidFill>
                  <a:srgbClr val="0D4390"/>
                </a:solidFill>
              </a:rPr>
              <a:t>Tumor Cell-Match Challenge</a:t>
            </a:r>
          </a:p>
          <a:p>
            <a:r>
              <a:rPr lang="en-US" sz="1000" b="1" dirty="0">
                <a:solidFill>
                  <a:srgbClr val="0D4390"/>
                </a:solidFill>
              </a:rPr>
              <a:t>on 5 Naive Mice on day 77</a:t>
            </a:r>
          </a:p>
        </p:txBody>
      </p:sp>
      <p:pic>
        <p:nvPicPr>
          <p:cNvPr id="28" name="Picture 27" descr="Decoy-TitleBG.jpg">
            <a:extLst>
              <a:ext uri="{FF2B5EF4-FFF2-40B4-BE49-F238E27FC236}">
                <a16:creationId xmlns:a16="http://schemas.microsoft.com/office/drawing/2014/main" id="{68E56A98-79CD-E440-ABD5-794EA187A60C}"/>
              </a:ext>
            </a:extLst>
          </p:cNvPr>
          <p:cNvPicPr>
            <a:picLocks noChangeAspect="1"/>
          </p:cNvPicPr>
          <p:nvPr/>
        </p:nvPicPr>
        <p:blipFill>
          <a:blip r:embed="rId6"/>
          <a:srcRect b="81756"/>
          <a:stretch>
            <a:fillRect/>
          </a:stretch>
        </p:blipFill>
        <p:spPr>
          <a:xfrm>
            <a:off x="211675" y="1657162"/>
            <a:ext cx="5788991" cy="646642"/>
          </a:xfrm>
          <a:prstGeom prst="rect">
            <a:avLst/>
          </a:prstGeom>
        </p:spPr>
      </p:pic>
      <p:pic>
        <p:nvPicPr>
          <p:cNvPr id="29" name="Picture 28" descr="Decoy-TitleBG.jpg">
            <a:extLst>
              <a:ext uri="{FF2B5EF4-FFF2-40B4-BE49-F238E27FC236}">
                <a16:creationId xmlns:a16="http://schemas.microsoft.com/office/drawing/2014/main" id="{F4252570-CDA3-634B-A721-84D7E80EAAF1}"/>
              </a:ext>
            </a:extLst>
          </p:cNvPr>
          <p:cNvPicPr>
            <a:picLocks noChangeAspect="1"/>
          </p:cNvPicPr>
          <p:nvPr/>
        </p:nvPicPr>
        <p:blipFill>
          <a:blip r:embed="rId6"/>
          <a:srcRect b="81756"/>
          <a:stretch>
            <a:fillRect/>
          </a:stretch>
        </p:blipFill>
        <p:spPr>
          <a:xfrm>
            <a:off x="6155275" y="1653137"/>
            <a:ext cx="5788991" cy="646642"/>
          </a:xfrm>
          <a:prstGeom prst="rect">
            <a:avLst/>
          </a:prstGeom>
        </p:spPr>
      </p:pic>
      <p:sp>
        <p:nvSpPr>
          <p:cNvPr id="31" name="TextBox 30">
            <a:extLst>
              <a:ext uri="{FF2B5EF4-FFF2-40B4-BE49-F238E27FC236}">
                <a16:creationId xmlns:a16="http://schemas.microsoft.com/office/drawing/2014/main" id="{DF421411-6A73-DA4A-8710-A842BD7C76F3}"/>
              </a:ext>
            </a:extLst>
          </p:cNvPr>
          <p:cNvSpPr txBox="1"/>
          <p:nvPr/>
        </p:nvSpPr>
        <p:spPr>
          <a:xfrm>
            <a:off x="438066" y="1710272"/>
            <a:ext cx="5430544" cy="523220"/>
          </a:xfrm>
          <a:prstGeom prst="rect">
            <a:avLst/>
          </a:prstGeom>
          <a:noFill/>
        </p:spPr>
        <p:txBody>
          <a:bodyPr wrap="square" rtlCol="0">
            <a:spAutoFit/>
          </a:bodyPr>
          <a:lstStyle/>
          <a:p>
            <a:r>
              <a:rPr lang="en-US" sz="1400" dirty="0">
                <a:solidFill>
                  <a:schemeClr val="bg1"/>
                </a:solidFill>
              </a:rPr>
              <a:t>Decoy Therapeutic Synergizes with Low-Dose Chemotherapy (LDC) to Safely Induce Regression of s.c. Mouse Non-Hodgkin’s-Lymphoma (NHL)</a:t>
            </a:r>
          </a:p>
        </p:txBody>
      </p:sp>
      <p:sp>
        <p:nvSpPr>
          <p:cNvPr id="32" name="TextBox 31">
            <a:extLst>
              <a:ext uri="{FF2B5EF4-FFF2-40B4-BE49-F238E27FC236}">
                <a16:creationId xmlns:a16="http://schemas.microsoft.com/office/drawing/2014/main" id="{90A331B6-9558-C74D-BB1B-14A9D8B61870}"/>
              </a:ext>
            </a:extLst>
          </p:cNvPr>
          <p:cNvSpPr txBox="1"/>
          <p:nvPr/>
        </p:nvSpPr>
        <p:spPr>
          <a:xfrm>
            <a:off x="6381666" y="1715150"/>
            <a:ext cx="5410200" cy="523220"/>
          </a:xfrm>
          <a:prstGeom prst="rect">
            <a:avLst/>
          </a:prstGeom>
          <a:noFill/>
        </p:spPr>
        <p:txBody>
          <a:bodyPr wrap="square" rtlCol="0">
            <a:spAutoFit/>
          </a:bodyPr>
          <a:lstStyle/>
          <a:p>
            <a:r>
              <a:rPr lang="en-US" sz="1400" dirty="0">
                <a:solidFill>
                  <a:schemeClr val="bg1"/>
                </a:solidFill>
              </a:rPr>
              <a:t>Mice Cured by Decoy + LDC and Re-Challenged with Fresh NHL  </a:t>
            </a:r>
          </a:p>
          <a:p>
            <a:r>
              <a:rPr lang="en-US" sz="1400" dirty="0">
                <a:solidFill>
                  <a:schemeClr val="bg1"/>
                </a:solidFill>
              </a:rPr>
              <a:t>Tumor Cells Reject the Tumors (Immunological Memory)</a:t>
            </a:r>
          </a:p>
        </p:txBody>
      </p:sp>
      <p:cxnSp>
        <p:nvCxnSpPr>
          <p:cNvPr id="34" name="Straight Connector 33">
            <a:extLst>
              <a:ext uri="{FF2B5EF4-FFF2-40B4-BE49-F238E27FC236}">
                <a16:creationId xmlns:a16="http://schemas.microsoft.com/office/drawing/2014/main" id="{D38BB0CC-3640-F04C-9C3A-DCAF3F3AE392}"/>
              </a:ext>
            </a:extLst>
          </p:cNvPr>
          <p:cNvCxnSpPr/>
          <p:nvPr/>
        </p:nvCxnSpPr>
        <p:spPr>
          <a:xfrm>
            <a:off x="6076866" y="1653137"/>
            <a:ext cx="10744" cy="4180509"/>
          </a:xfrm>
          <a:prstGeom prst="line">
            <a:avLst/>
          </a:prstGeom>
          <a:ln w="12700" cap="flat" cmpd="sng" algn="ctr">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722057E-2E4B-4DC2-9540-748544BD8140}"/>
              </a:ext>
            </a:extLst>
          </p:cNvPr>
          <p:cNvSpPr txBox="1"/>
          <p:nvPr/>
        </p:nvSpPr>
        <p:spPr>
          <a:xfrm>
            <a:off x="6959278" y="6169664"/>
            <a:ext cx="4940776" cy="261610"/>
          </a:xfrm>
          <a:prstGeom prst="rect">
            <a:avLst/>
          </a:prstGeom>
          <a:noFill/>
        </p:spPr>
        <p:txBody>
          <a:bodyPr wrap="none" rtlCol="0">
            <a:spAutoFit/>
          </a:bodyPr>
          <a:lstStyle/>
          <a:p>
            <a:r>
              <a:rPr lang="en-US" sz="1100" dirty="0"/>
              <a:t>*Immunological memory also seen with innate-only human tumor xenograft model</a:t>
            </a:r>
          </a:p>
        </p:txBody>
      </p:sp>
      <p:sp>
        <p:nvSpPr>
          <p:cNvPr id="33" name="TextBox 32">
            <a:extLst>
              <a:ext uri="{FF2B5EF4-FFF2-40B4-BE49-F238E27FC236}">
                <a16:creationId xmlns:a16="http://schemas.microsoft.com/office/drawing/2014/main" id="{01F9E6E5-10E5-48DB-B511-E91AD8FFA144}"/>
              </a:ext>
            </a:extLst>
          </p:cNvPr>
          <p:cNvSpPr txBox="1"/>
          <p:nvPr/>
        </p:nvSpPr>
        <p:spPr>
          <a:xfrm>
            <a:off x="3594220" y="3870504"/>
            <a:ext cx="1807252" cy="646331"/>
          </a:xfrm>
          <a:prstGeom prst="rect">
            <a:avLst/>
          </a:prstGeom>
          <a:noFill/>
        </p:spPr>
        <p:txBody>
          <a:bodyPr wrap="square" rtlCol="0">
            <a:spAutoFit/>
          </a:bodyPr>
          <a:lstStyle/>
          <a:p>
            <a:r>
              <a:rPr lang="en-US" sz="1100" dirty="0">
                <a:cs typeface="Arial" panose="020B0604020202020204" pitchFamily="34" charset="0"/>
              </a:rPr>
              <a:t>LDC may reduce Treg</a:t>
            </a:r>
            <a:br>
              <a:rPr lang="en-US" sz="1100" dirty="0">
                <a:cs typeface="Arial" panose="020B0604020202020204" pitchFamily="34" charset="0"/>
              </a:rPr>
            </a:br>
            <a:r>
              <a:rPr lang="en-US" sz="1100" dirty="0">
                <a:cs typeface="Arial" panose="020B0604020202020204" pitchFamily="34" charset="0"/>
              </a:rPr>
              <a:t>immune suppressive cells </a:t>
            </a:r>
          </a:p>
          <a:p>
            <a:endParaRPr lang="en-US" sz="1400" dirty="0"/>
          </a:p>
        </p:txBody>
      </p:sp>
      <p:pic>
        <p:nvPicPr>
          <p:cNvPr id="35" name="Picture 34">
            <a:extLst>
              <a:ext uri="{FF2B5EF4-FFF2-40B4-BE49-F238E27FC236}">
                <a16:creationId xmlns:a16="http://schemas.microsoft.com/office/drawing/2014/main" id="{2F6116EC-117B-2B49-8573-8CA657D72453}"/>
              </a:ext>
            </a:extLst>
          </p:cNvPr>
          <p:cNvPicPr>
            <a:picLocks noChangeAspect="1"/>
          </p:cNvPicPr>
          <p:nvPr/>
        </p:nvPicPr>
        <p:blipFill>
          <a:blip r:embed="rId7"/>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168775629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11277600" cy="908436"/>
          </a:xfrm>
        </p:spPr>
        <p:txBody>
          <a:bodyPr>
            <a:noAutofit/>
          </a:bodyPr>
          <a:lstStyle/>
          <a:p>
            <a:r>
              <a:rPr lang="en-US" dirty="0"/>
              <a:t>Decoy Technology Also Regresses Human Tumor Xenografts</a:t>
            </a:r>
          </a:p>
        </p:txBody>
      </p:sp>
      <p:sp>
        <p:nvSpPr>
          <p:cNvPr id="13" name="TextBox 12"/>
          <p:cNvSpPr txBox="1"/>
          <p:nvPr/>
        </p:nvSpPr>
        <p:spPr>
          <a:xfrm>
            <a:off x="2974964" y="1368623"/>
            <a:ext cx="6229334" cy="307777"/>
          </a:xfrm>
          <a:prstGeom prst="rect">
            <a:avLst/>
          </a:prstGeom>
          <a:noFill/>
        </p:spPr>
        <p:txBody>
          <a:bodyPr wrap="none" rtlCol="0">
            <a:spAutoFit/>
          </a:bodyPr>
          <a:lstStyle/>
          <a:p>
            <a:pPr algn="ctr"/>
            <a:r>
              <a:rPr lang="en-US" sz="1400" dirty="0">
                <a:solidFill>
                  <a:prstClr val="black"/>
                </a:solidFill>
                <a:latin typeface="Arial" panose="020B0604020202020204" pitchFamily="34" charset="0"/>
                <a:cs typeface="Arial" panose="020B0604020202020204" pitchFamily="34" charset="0"/>
              </a:rPr>
              <a:t>Treat 5 mice per group 2x per week for 3 weeks / Start treatment at 173 mm</a:t>
            </a:r>
            <a:r>
              <a:rPr lang="en-US" sz="1400" baseline="30000" dirty="0">
                <a:solidFill>
                  <a:prstClr val="black"/>
                </a:solidFill>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43387AE1-D8B9-43B5-9A5C-AC81E97133E1}"/>
              </a:ext>
            </a:extLst>
          </p:cNvPr>
          <p:cNvGrpSpPr/>
          <p:nvPr/>
        </p:nvGrpSpPr>
        <p:grpSpPr>
          <a:xfrm>
            <a:off x="1543217" y="1560576"/>
            <a:ext cx="8902339" cy="4992624"/>
            <a:chOff x="1543217" y="1490879"/>
            <a:chExt cx="8902339" cy="4992624"/>
          </a:xfrm>
        </p:grpSpPr>
        <p:graphicFrame>
          <p:nvGraphicFramePr>
            <p:cNvPr id="7" name="Chart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085077286"/>
                </p:ext>
              </p:extLst>
            </p:nvPr>
          </p:nvGraphicFramePr>
          <p:xfrm>
            <a:off x="1543217" y="1490879"/>
            <a:ext cx="8902339" cy="4992624"/>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Group 17">
              <a:extLst>
                <a:ext uri="{FF2B5EF4-FFF2-40B4-BE49-F238E27FC236}">
                  <a16:creationId xmlns:a16="http://schemas.microsoft.com/office/drawing/2014/main" id="{36975DFF-3E95-4FA3-B6C4-E4B0A22F0D12}"/>
                </a:ext>
              </a:extLst>
            </p:cNvPr>
            <p:cNvGrpSpPr/>
            <p:nvPr/>
          </p:nvGrpSpPr>
          <p:grpSpPr>
            <a:xfrm>
              <a:off x="3179860" y="1877835"/>
              <a:ext cx="7196041" cy="3967580"/>
              <a:chOff x="1655859" y="1877835"/>
              <a:chExt cx="7196041" cy="3967580"/>
            </a:xfrm>
          </p:grpSpPr>
          <p:sp>
            <p:nvSpPr>
              <p:cNvPr id="16" name="TextBox 15"/>
              <p:cNvSpPr txBox="1"/>
              <p:nvPr/>
            </p:nvSpPr>
            <p:spPr>
              <a:xfrm>
                <a:off x="5400430" y="5262061"/>
                <a:ext cx="334899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Decoy + LDC + Rituximab 5/5 full regressions*</a:t>
                </a:r>
              </a:p>
            </p:txBody>
          </p:sp>
          <p:sp>
            <p:nvSpPr>
              <p:cNvPr id="3" name="TextBox 2"/>
              <p:cNvSpPr txBox="1"/>
              <p:nvPr/>
            </p:nvSpPr>
            <p:spPr>
              <a:xfrm>
                <a:off x="5397611" y="4648328"/>
                <a:ext cx="1101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Decoy + LDC</a:t>
                </a:r>
              </a:p>
            </p:txBody>
          </p:sp>
          <p:sp>
            <p:nvSpPr>
              <p:cNvPr id="10" name="TextBox 9"/>
              <p:cNvSpPr txBox="1"/>
              <p:nvPr/>
            </p:nvSpPr>
            <p:spPr>
              <a:xfrm>
                <a:off x="4103761" y="4446942"/>
                <a:ext cx="49084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LDC</a:t>
                </a:r>
              </a:p>
            </p:txBody>
          </p:sp>
          <p:sp>
            <p:nvSpPr>
              <p:cNvPr id="11" name="TextBox 10"/>
              <p:cNvSpPr txBox="1"/>
              <p:nvPr/>
            </p:nvSpPr>
            <p:spPr>
              <a:xfrm>
                <a:off x="4703886" y="1877835"/>
                <a:ext cx="2233305"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Rituximab 2x per week i.p. x 3</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NHL standard of care</a:t>
                </a:r>
              </a:p>
            </p:txBody>
          </p:sp>
          <p:sp>
            <p:nvSpPr>
              <p:cNvPr id="14" name="TextBox 13"/>
              <p:cNvSpPr txBox="1"/>
              <p:nvPr/>
            </p:nvSpPr>
            <p:spPr>
              <a:xfrm>
                <a:off x="2683934" y="3285362"/>
                <a:ext cx="61908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Decoy</a:t>
                </a:r>
              </a:p>
            </p:txBody>
          </p:sp>
          <p:sp>
            <p:nvSpPr>
              <p:cNvPr id="8" name="TextBox 7">
                <a:extLst>
                  <a:ext uri="{FF2B5EF4-FFF2-40B4-BE49-F238E27FC236}">
                    <a16:creationId xmlns:a16="http://schemas.microsoft.com/office/drawing/2014/main" id="{7DE5DC98-D0C0-4127-8331-631FE3A37D77}"/>
                  </a:ext>
                </a:extLst>
              </p:cNvPr>
              <p:cNvSpPr txBox="1"/>
              <p:nvPr/>
            </p:nvSpPr>
            <p:spPr>
              <a:xfrm>
                <a:off x="1655859" y="3277412"/>
                <a:ext cx="67839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Control</a:t>
                </a:r>
              </a:p>
            </p:txBody>
          </p:sp>
          <p:cxnSp>
            <p:nvCxnSpPr>
              <p:cNvPr id="15" name="Straight Connector 14">
                <a:extLst>
                  <a:ext uri="{FF2B5EF4-FFF2-40B4-BE49-F238E27FC236}">
                    <a16:creationId xmlns:a16="http://schemas.microsoft.com/office/drawing/2014/main" id="{F35CE77A-581D-4B56-B869-B57FCE887A48}"/>
                  </a:ext>
                </a:extLst>
              </p:cNvPr>
              <p:cNvCxnSpPr>
                <a:cxnSpLocks/>
              </p:cNvCxnSpPr>
              <p:nvPr/>
            </p:nvCxnSpPr>
            <p:spPr>
              <a:xfrm>
                <a:off x="7010400" y="5638251"/>
                <a:ext cx="1676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FBEACB-5839-4CBE-91B1-2C9495B32D10}"/>
                  </a:ext>
                </a:extLst>
              </p:cNvPr>
              <p:cNvSpPr txBox="1"/>
              <p:nvPr/>
            </p:nvSpPr>
            <p:spPr>
              <a:xfrm>
                <a:off x="7381664" y="5445305"/>
                <a:ext cx="332142"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00B050"/>
                  </a:solidFill>
                </a:endParaRPr>
              </a:p>
            </p:txBody>
          </p:sp>
          <p:sp>
            <p:nvSpPr>
              <p:cNvPr id="26" name="TextBox 25">
                <a:extLst>
                  <a:ext uri="{FF2B5EF4-FFF2-40B4-BE49-F238E27FC236}">
                    <a16:creationId xmlns:a16="http://schemas.microsoft.com/office/drawing/2014/main" id="{72915306-36A7-487C-A0CB-6A8A32F85BB8}"/>
                  </a:ext>
                </a:extLst>
              </p:cNvPr>
              <p:cNvSpPr txBox="1"/>
              <p:nvPr/>
            </p:nvSpPr>
            <p:spPr>
              <a:xfrm>
                <a:off x="7693887" y="5445305"/>
                <a:ext cx="332142"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00B050"/>
                  </a:solidFill>
                </a:endParaRPr>
              </a:p>
            </p:txBody>
          </p:sp>
          <p:sp>
            <p:nvSpPr>
              <p:cNvPr id="27" name="TextBox 26">
                <a:extLst>
                  <a:ext uri="{FF2B5EF4-FFF2-40B4-BE49-F238E27FC236}">
                    <a16:creationId xmlns:a16="http://schemas.microsoft.com/office/drawing/2014/main" id="{276068F6-FBA1-4B3C-ADC5-42582ED47E96}"/>
                  </a:ext>
                </a:extLst>
              </p:cNvPr>
              <p:cNvSpPr txBox="1"/>
              <p:nvPr/>
            </p:nvSpPr>
            <p:spPr>
              <a:xfrm>
                <a:off x="8519758" y="5445305"/>
                <a:ext cx="332142"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00B050"/>
                  </a:solidFill>
                </a:endParaRPr>
              </a:p>
            </p:txBody>
          </p:sp>
          <p:sp>
            <p:nvSpPr>
              <p:cNvPr id="9" name="Rectangle 8">
                <a:extLst>
                  <a:ext uri="{FF2B5EF4-FFF2-40B4-BE49-F238E27FC236}">
                    <a16:creationId xmlns:a16="http://schemas.microsoft.com/office/drawing/2014/main" id="{08146F87-16EE-4F48-B9F9-B487B6F74515}"/>
                  </a:ext>
                </a:extLst>
              </p:cNvPr>
              <p:cNvSpPr/>
              <p:nvPr/>
            </p:nvSpPr>
            <p:spPr>
              <a:xfrm>
                <a:off x="7604301" y="2692841"/>
                <a:ext cx="779228"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830477A-0664-4E31-B447-7E2742353B28}"/>
                  </a:ext>
                </a:extLst>
              </p:cNvPr>
              <p:cNvSpPr txBox="1"/>
              <p:nvPr/>
            </p:nvSpPr>
            <p:spPr>
              <a:xfrm>
                <a:off x="7239000" y="3048983"/>
                <a:ext cx="1350050" cy="292388"/>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Decoy (2x10^8)</a:t>
                </a:r>
              </a:p>
            </p:txBody>
          </p:sp>
          <p:sp>
            <p:nvSpPr>
              <p:cNvPr id="20" name="TextBox 19">
                <a:extLst>
                  <a:ext uri="{FF2B5EF4-FFF2-40B4-BE49-F238E27FC236}">
                    <a16:creationId xmlns:a16="http://schemas.microsoft.com/office/drawing/2014/main" id="{EC35FEA7-8993-411B-8D05-0622BDE85AA3}"/>
                  </a:ext>
                </a:extLst>
              </p:cNvPr>
              <p:cNvSpPr txBox="1"/>
              <p:nvPr/>
            </p:nvSpPr>
            <p:spPr>
              <a:xfrm>
                <a:off x="7239000" y="3429471"/>
                <a:ext cx="1181734" cy="292388"/>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Decoy + LDC</a:t>
                </a:r>
              </a:p>
            </p:txBody>
          </p:sp>
          <p:sp>
            <p:nvSpPr>
              <p:cNvPr id="21" name="TextBox 20">
                <a:extLst>
                  <a:ext uri="{FF2B5EF4-FFF2-40B4-BE49-F238E27FC236}">
                    <a16:creationId xmlns:a16="http://schemas.microsoft.com/office/drawing/2014/main" id="{447A3AEF-6CFC-43A8-BA6E-2A0E49FB2195}"/>
                  </a:ext>
                </a:extLst>
              </p:cNvPr>
              <p:cNvSpPr txBox="1"/>
              <p:nvPr/>
            </p:nvSpPr>
            <p:spPr>
              <a:xfrm>
                <a:off x="7239000" y="4176198"/>
                <a:ext cx="1326004" cy="492443"/>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Decoy + LDC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Rituximab</a:t>
                </a:r>
              </a:p>
            </p:txBody>
          </p:sp>
          <p:sp>
            <p:nvSpPr>
              <p:cNvPr id="12" name="TextBox 11">
                <a:extLst>
                  <a:ext uri="{FF2B5EF4-FFF2-40B4-BE49-F238E27FC236}">
                    <a16:creationId xmlns:a16="http://schemas.microsoft.com/office/drawing/2014/main" id="{9622EC1C-9AC8-4CDE-B2E9-350E076ECF76}"/>
                  </a:ext>
                </a:extLst>
              </p:cNvPr>
              <p:cNvSpPr txBox="1"/>
              <p:nvPr/>
            </p:nvSpPr>
            <p:spPr>
              <a:xfrm>
                <a:off x="7239000" y="2292751"/>
                <a:ext cx="723275" cy="292388"/>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Control</a:t>
                </a:r>
              </a:p>
            </p:txBody>
          </p:sp>
          <p:sp>
            <p:nvSpPr>
              <p:cNvPr id="23" name="TextBox 22">
                <a:extLst>
                  <a:ext uri="{FF2B5EF4-FFF2-40B4-BE49-F238E27FC236}">
                    <a16:creationId xmlns:a16="http://schemas.microsoft.com/office/drawing/2014/main" id="{F6BB1AA1-3521-49BC-AAF7-B232D938582B}"/>
                  </a:ext>
                </a:extLst>
              </p:cNvPr>
              <p:cNvSpPr txBox="1"/>
              <p:nvPr/>
            </p:nvSpPr>
            <p:spPr>
              <a:xfrm>
                <a:off x="7239000" y="2668597"/>
                <a:ext cx="518091" cy="292388"/>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LDC</a:t>
                </a:r>
              </a:p>
            </p:txBody>
          </p:sp>
          <p:sp>
            <p:nvSpPr>
              <p:cNvPr id="24" name="TextBox 23">
                <a:extLst>
                  <a:ext uri="{FF2B5EF4-FFF2-40B4-BE49-F238E27FC236}">
                    <a16:creationId xmlns:a16="http://schemas.microsoft.com/office/drawing/2014/main" id="{28A9CA7B-F731-4D5A-A0C9-6F34CEF74897}"/>
                  </a:ext>
                </a:extLst>
              </p:cNvPr>
              <p:cNvSpPr txBox="1"/>
              <p:nvPr/>
            </p:nvSpPr>
            <p:spPr>
              <a:xfrm>
                <a:off x="7239000" y="3804349"/>
                <a:ext cx="1600118" cy="292388"/>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Rituximab (100 µg)</a:t>
                </a:r>
              </a:p>
            </p:txBody>
          </p:sp>
        </p:grpSp>
      </p:grpSp>
      <p:sp>
        <p:nvSpPr>
          <p:cNvPr id="17" name="TextBox 16">
            <a:extLst>
              <a:ext uri="{FF2B5EF4-FFF2-40B4-BE49-F238E27FC236}">
                <a16:creationId xmlns:a16="http://schemas.microsoft.com/office/drawing/2014/main" id="{EBB4E689-AF6E-45AE-B1A5-0E4508A721D0}"/>
              </a:ext>
            </a:extLst>
          </p:cNvPr>
          <p:cNvSpPr txBox="1"/>
          <p:nvPr/>
        </p:nvSpPr>
        <p:spPr>
          <a:xfrm>
            <a:off x="1746446" y="6059583"/>
            <a:ext cx="3004349"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*4/5 tumors regrew at later time-points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Repeat produced 2/4 durable regressions</a:t>
            </a:r>
          </a:p>
        </p:txBody>
      </p:sp>
      <p:sp>
        <p:nvSpPr>
          <p:cNvPr id="29" name="Slide Number Placeholder 3">
            <a:extLst>
              <a:ext uri="{FF2B5EF4-FFF2-40B4-BE49-F238E27FC236}">
                <a16:creationId xmlns:a16="http://schemas.microsoft.com/office/drawing/2014/main" id="{4CFE48F7-38B0-463D-AEF9-841D5BC527AA}"/>
              </a:ext>
            </a:extLst>
          </p:cNvPr>
          <p:cNvSpPr txBox="1">
            <a:spLocks/>
          </p:cNvSpPr>
          <p:nvPr/>
        </p:nvSpPr>
        <p:spPr>
          <a:xfrm>
            <a:off x="11582400" y="6537325"/>
            <a:ext cx="457200" cy="24447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67375-F131-5441-AB57-07E88210F69D}" type="slidenum">
              <a:rPr lang="en-US" smtClean="0"/>
              <a:pPr/>
              <a:t>16</a:t>
            </a:fld>
            <a:endParaRPr lang="en-US" dirty="0"/>
          </a:p>
        </p:txBody>
      </p:sp>
      <p:pic>
        <p:nvPicPr>
          <p:cNvPr id="30" name="Picture 29">
            <a:extLst>
              <a:ext uri="{FF2B5EF4-FFF2-40B4-BE49-F238E27FC236}">
                <a16:creationId xmlns:a16="http://schemas.microsoft.com/office/drawing/2014/main" id="{1608F7E2-2A9C-4E44-BA32-827F2E28A37D}"/>
              </a:ext>
            </a:extLst>
          </p:cNvPr>
          <p:cNvPicPr>
            <a:picLocks noChangeAspect="1"/>
          </p:cNvPicPr>
          <p:nvPr/>
        </p:nvPicPr>
        <p:blipFill>
          <a:blip r:embed="rId3"/>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221846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D884-FD51-4689-8638-0A6758D48F7F}"/>
              </a:ext>
            </a:extLst>
          </p:cNvPr>
          <p:cNvSpPr>
            <a:spLocks noGrp="1"/>
          </p:cNvSpPr>
          <p:nvPr>
            <p:ph type="title"/>
          </p:nvPr>
        </p:nvSpPr>
        <p:spPr>
          <a:xfrm>
            <a:off x="381000" y="38100"/>
            <a:ext cx="11582400" cy="1143000"/>
          </a:xfrm>
        </p:spPr>
        <p:txBody>
          <a:bodyPr>
            <a:normAutofit/>
          </a:bodyPr>
          <a:lstStyle/>
          <a:p>
            <a:r>
              <a:rPr lang="en-US" sz="2600" dirty="0"/>
              <a:t>Decoy Technology can Induce Immunological Memory Via the Innate Immune System</a:t>
            </a:r>
          </a:p>
        </p:txBody>
      </p:sp>
      <p:grpSp>
        <p:nvGrpSpPr>
          <p:cNvPr id="3" name="Group 2">
            <a:extLst>
              <a:ext uri="{FF2B5EF4-FFF2-40B4-BE49-F238E27FC236}">
                <a16:creationId xmlns:a16="http://schemas.microsoft.com/office/drawing/2014/main" id="{5C41F17B-2C42-4E06-B005-C19A1BA0E06D}"/>
              </a:ext>
            </a:extLst>
          </p:cNvPr>
          <p:cNvGrpSpPr/>
          <p:nvPr/>
        </p:nvGrpSpPr>
        <p:grpSpPr>
          <a:xfrm>
            <a:off x="1814355" y="1371600"/>
            <a:ext cx="8556994" cy="3568148"/>
            <a:chOff x="290355" y="1371600"/>
            <a:chExt cx="8556994" cy="3568148"/>
          </a:xfrm>
        </p:grpSpPr>
        <p:graphicFrame>
          <p:nvGraphicFramePr>
            <p:cNvPr id="13" name="Chart 12">
              <a:extLst>
                <a:ext uri="{FF2B5EF4-FFF2-40B4-BE49-F238E27FC236}">
                  <a16:creationId xmlns:a16="http://schemas.microsoft.com/office/drawing/2014/main" id="{00000000-0008-0000-0000-000005000000}"/>
                </a:ext>
              </a:extLst>
            </p:cNvPr>
            <p:cNvGraphicFramePr>
              <a:graphicFrameLocks noChangeAspect="1"/>
            </p:cNvGraphicFramePr>
            <p:nvPr/>
          </p:nvGraphicFramePr>
          <p:xfrm>
            <a:off x="290355" y="1371600"/>
            <a:ext cx="4281645" cy="3566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0000000-0008-0000-0000-000005000000}"/>
                </a:ext>
              </a:extLst>
            </p:cNvPr>
            <p:cNvGraphicFramePr>
              <a:graphicFrameLocks noChangeAspect="1"/>
            </p:cNvGraphicFramePr>
            <p:nvPr/>
          </p:nvGraphicFramePr>
          <p:xfrm>
            <a:off x="4565704" y="1373588"/>
            <a:ext cx="4281645"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045862B-307A-497A-A622-935F10656641}"/>
                </a:ext>
              </a:extLst>
            </p:cNvPr>
            <p:cNvSpPr txBox="1"/>
            <p:nvPr/>
          </p:nvSpPr>
          <p:spPr>
            <a:xfrm>
              <a:off x="1143000" y="2057400"/>
              <a:ext cx="2983509" cy="646331"/>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5 tumor-regressed mice from last slide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each injected s.c. on opposite flank with</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fresh tumor cells (3/5 with no new tumor)</a:t>
              </a:r>
            </a:p>
          </p:txBody>
        </p:sp>
        <p:sp>
          <p:nvSpPr>
            <p:cNvPr id="12" name="TextBox 11">
              <a:extLst>
                <a:ext uri="{FF2B5EF4-FFF2-40B4-BE49-F238E27FC236}">
                  <a16:creationId xmlns:a16="http://schemas.microsoft.com/office/drawing/2014/main" id="{23A36DFA-4161-4A57-A91E-8D311ADDF942}"/>
                </a:ext>
              </a:extLst>
            </p:cNvPr>
            <p:cNvSpPr txBox="1"/>
            <p:nvPr/>
          </p:nvSpPr>
          <p:spPr>
            <a:xfrm>
              <a:off x="5453544" y="2057400"/>
              <a:ext cx="1455848" cy="646331"/>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5 naïve mice each</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injected s.c. with</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same tumor cells</a:t>
              </a:r>
            </a:p>
          </p:txBody>
        </p:sp>
      </p:grpSp>
      <p:sp>
        <p:nvSpPr>
          <p:cNvPr id="4" name="TextBox 3">
            <a:extLst>
              <a:ext uri="{FF2B5EF4-FFF2-40B4-BE49-F238E27FC236}">
                <a16:creationId xmlns:a16="http://schemas.microsoft.com/office/drawing/2014/main" id="{E6D5195C-27A3-41B9-8DFE-35503A79B9E4}"/>
              </a:ext>
            </a:extLst>
          </p:cNvPr>
          <p:cNvSpPr txBox="1"/>
          <p:nvPr/>
        </p:nvSpPr>
        <p:spPr>
          <a:xfrm>
            <a:off x="1297323" y="5030094"/>
            <a:ext cx="9599277" cy="1169551"/>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Tumor regression with immunological memory via the innate immune system alone is very rare in preclinical models, but consistent with a multiple danger signal mechanism</a:t>
            </a:r>
            <a:br>
              <a:rPr lang="en-US" sz="1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Results suggest that Decoy technology may synergize with other marketed ADCC mechanism-based, targeted antibody therapeutics (~12 on market) </a:t>
            </a:r>
          </a:p>
        </p:txBody>
      </p:sp>
      <p:sp>
        <p:nvSpPr>
          <p:cNvPr id="16" name="Slide Number Placeholder 3">
            <a:extLst>
              <a:ext uri="{FF2B5EF4-FFF2-40B4-BE49-F238E27FC236}">
                <a16:creationId xmlns:a16="http://schemas.microsoft.com/office/drawing/2014/main" id="{0B3D2BF3-5666-42A6-AB5B-3989E4952789}"/>
              </a:ext>
            </a:extLst>
          </p:cNvPr>
          <p:cNvSpPr txBox="1">
            <a:spLocks/>
          </p:cNvSpPr>
          <p:nvPr/>
        </p:nvSpPr>
        <p:spPr>
          <a:xfrm>
            <a:off x="11582400" y="6537325"/>
            <a:ext cx="457200" cy="24447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67375-F131-5441-AB57-07E88210F69D}" type="slidenum">
              <a:rPr lang="en-US" smtClean="0"/>
              <a:pPr/>
              <a:t>17</a:t>
            </a:fld>
            <a:endParaRPr lang="en-US" dirty="0"/>
          </a:p>
        </p:txBody>
      </p:sp>
      <p:pic>
        <p:nvPicPr>
          <p:cNvPr id="15" name="Picture 14">
            <a:extLst>
              <a:ext uri="{FF2B5EF4-FFF2-40B4-BE49-F238E27FC236}">
                <a16:creationId xmlns:a16="http://schemas.microsoft.com/office/drawing/2014/main" id="{4A7A88C8-0124-9E47-B2E2-327EF1B51C5A}"/>
              </a:ext>
            </a:extLst>
          </p:cNvPr>
          <p:cNvPicPr>
            <a:picLocks noChangeAspect="1"/>
          </p:cNvPicPr>
          <p:nvPr/>
        </p:nvPicPr>
        <p:blipFill>
          <a:blip r:embed="rId4"/>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21995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
            <a:ext cx="11582400" cy="1219199"/>
          </a:xfrm>
        </p:spPr>
        <p:txBody>
          <a:bodyPr/>
          <a:lstStyle/>
          <a:p>
            <a:r>
              <a:rPr lang="en-US" dirty="0"/>
              <a:t>Decoy Technology Platform</a:t>
            </a:r>
            <a:br>
              <a:rPr lang="en-US" sz="2400" dirty="0"/>
            </a:br>
            <a:r>
              <a:rPr lang="en-US" sz="2600" dirty="0">
                <a:latin typeface="Calibri Light"/>
                <a:cs typeface="Calibri Light"/>
              </a:rPr>
              <a:t>Potential utility as anti-viral therapy - Hepatitis B Virus (HBV), HIV and Others </a:t>
            </a:r>
          </a:p>
        </p:txBody>
      </p:sp>
      <p:sp>
        <p:nvSpPr>
          <p:cNvPr id="4" name="Slide Number Placeholder 3"/>
          <p:cNvSpPr>
            <a:spLocks noGrp="1"/>
          </p:cNvSpPr>
          <p:nvPr>
            <p:ph type="sldNum" sz="quarter" idx="12"/>
          </p:nvPr>
        </p:nvSpPr>
        <p:spPr/>
        <p:txBody>
          <a:bodyPr/>
          <a:lstStyle/>
          <a:p>
            <a:fld id="{87967375-F131-5441-AB57-07E88210F69D}" type="slidenum">
              <a:rPr lang="en-US" smtClean="0"/>
              <a:t>18</a:t>
            </a:fld>
            <a:endParaRPr lang="en-US" dirty="0"/>
          </a:p>
        </p:txBody>
      </p:sp>
      <p:sp>
        <p:nvSpPr>
          <p:cNvPr id="12" name="Content Placeholder 11">
            <a:extLst>
              <a:ext uri="{FF2B5EF4-FFF2-40B4-BE49-F238E27FC236}">
                <a16:creationId xmlns:a16="http://schemas.microsoft.com/office/drawing/2014/main" id="{131CB06C-557F-4377-B53E-8A87E25E973D}"/>
              </a:ext>
            </a:extLst>
          </p:cNvPr>
          <p:cNvSpPr>
            <a:spLocks noGrp="1"/>
          </p:cNvSpPr>
          <p:nvPr>
            <p:ph idx="1"/>
          </p:nvPr>
        </p:nvSpPr>
        <p:spPr>
          <a:xfrm>
            <a:off x="371168" y="1371600"/>
            <a:ext cx="11430000" cy="2329542"/>
          </a:xfrm>
        </p:spPr>
        <p:txBody>
          <a:bodyPr/>
          <a:lstStyle/>
          <a:p>
            <a:pPr marL="225425" indent="-225425">
              <a:lnSpc>
                <a:spcPct val="100000"/>
              </a:lnSpc>
            </a:pPr>
            <a:r>
              <a:rPr lang="en-US" sz="2200" dirty="0"/>
              <a:t>HBV is a chronic liver infection affecting 257 million people world-wide</a:t>
            </a:r>
          </a:p>
          <a:p>
            <a:pPr marL="569913" lvl="1" indent="-225425">
              <a:lnSpc>
                <a:spcPct val="100000"/>
              </a:lnSpc>
            </a:pPr>
            <a:r>
              <a:rPr lang="en-US" dirty="0"/>
              <a:t>Only 2% treated with current therapies / Major cause of cirrhosis and HCC / 887,000 deaths per year  </a:t>
            </a:r>
          </a:p>
          <a:p>
            <a:pPr marL="225425" indent="-225425">
              <a:lnSpc>
                <a:spcPct val="100000"/>
              </a:lnSpc>
            </a:pPr>
            <a:r>
              <a:rPr lang="en-US" sz="2200" dirty="0"/>
              <a:t>Cytokines have strong anti-viral activity, but single, oral TLR agonists have failed in the clinic</a:t>
            </a:r>
          </a:p>
          <a:p>
            <a:pPr marL="225425" indent="-225425">
              <a:lnSpc>
                <a:spcPct val="100000"/>
              </a:lnSpc>
            </a:pPr>
            <a:r>
              <a:rPr lang="en-US" sz="2200" dirty="0"/>
              <a:t>Multi-TLR agonist Decoy therapy is passively targeted to liver and safely induce cytokines</a:t>
            </a:r>
          </a:p>
          <a:p>
            <a:pPr marL="225425" indent="-225425">
              <a:lnSpc>
                <a:spcPct val="100000"/>
              </a:lnSpc>
            </a:pPr>
            <a:r>
              <a:rPr lang="en-US" sz="2200" dirty="0"/>
              <a:t>Standard pre-clinical AAV-HBV mouse model of chronic HBV carried out twice: </a:t>
            </a:r>
          </a:p>
        </p:txBody>
      </p:sp>
      <p:pic>
        <p:nvPicPr>
          <p:cNvPr id="7" name="Picture 6">
            <a:extLst>
              <a:ext uri="{FF2B5EF4-FFF2-40B4-BE49-F238E27FC236}">
                <a16:creationId xmlns:a16="http://schemas.microsoft.com/office/drawing/2014/main" id="{762498EA-4C19-D847-ACCE-78F2229E44E5}"/>
              </a:ext>
            </a:extLst>
          </p:cNvPr>
          <p:cNvPicPr>
            <a:picLocks noChangeAspect="1"/>
          </p:cNvPicPr>
          <p:nvPr/>
        </p:nvPicPr>
        <p:blipFill>
          <a:blip r:embed="rId3"/>
          <a:stretch>
            <a:fillRect/>
          </a:stretch>
        </p:blipFill>
        <p:spPr>
          <a:xfrm>
            <a:off x="161544" y="6468167"/>
            <a:ext cx="1362456" cy="332049"/>
          </a:xfrm>
          <a:prstGeom prst="rect">
            <a:avLst/>
          </a:prstGeom>
        </p:spPr>
      </p:pic>
      <p:graphicFrame>
        <p:nvGraphicFramePr>
          <p:cNvPr id="8" name="Object 7">
            <a:extLst>
              <a:ext uri="{FF2B5EF4-FFF2-40B4-BE49-F238E27FC236}">
                <a16:creationId xmlns:a16="http://schemas.microsoft.com/office/drawing/2014/main" id="{3EAA5710-BA06-4B0B-A095-0CC452139236}"/>
              </a:ext>
            </a:extLst>
          </p:cNvPr>
          <p:cNvGraphicFramePr>
            <a:graphicFrameLocks noChangeAspect="1"/>
          </p:cNvGraphicFramePr>
          <p:nvPr>
            <p:extLst>
              <p:ext uri="{D42A27DB-BD31-4B8C-83A1-F6EECF244321}">
                <p14:modId xmlns:p14="http://schemas.microsoft.com/office/powerpoint/2010/main" val="1476187672"/>
              </p:ext>
            </p:extLst>
          </p:nvPr>
        </p:nvGraphicFramePr>
        <p:xfrm>
          <a:off x="1851653" y="3743262"/>
          <a:ext cx="8469030" cy="2774399"/>
        </p:xfrm>
        <a:graphic>
          <a:graphicData uri="http://schemas.openxmlformats.org/presentationml/2006/ole">
            <mc:AlternateContent xmlns:mc="http://schemas.openxmlformats.org/markup-compatibility/2006">
              <mc:Choice xmlns:v="urn:schemas-microsoft-com:vml" Requires="v">
                <p:oleObj spid="_x0000_s2098" name="Worksheet" r:id="rId4" imgW="7467620" imgH="2446102" progId="Excel.Sheet.12">
                  <p:embed/>
                </p:oleObj>
              </mc:Choice>
              <mc:Fallback>
                <p:oleObj name="Worksheet" r:id="rId4" imgW="7467620" imgH="2446102" progId="Excel.Sheet.12">
                  <p:embed/>
                  <p:pic>
                    <p:nvPicPr>
                      <p:cNvPr id="0" name=""/>
                      <p:cNvPicPr/>
                      <p:nvPr/>
                    </p:nvPicPr>
                    <p:blipFill>
                      <a:blip r:embed="rId5"/>
                      <a:stretch>
                        <a:fillRect/>
                      </a:stretch>
                    </p:blipFill>
                    <p:spPr>
                      <a:xfrm>
                        <a:off x="1851653" y="3743262"/>
                        <a:ext cx="8469030" cy="2774399"/>
                      </a:xfrm>
                      <a:prstGeom prst="rect">
                        <a:avLst/>
                      </a:prstGeom>
                    </p:spPr>
                  </p:pic>
                </p:oleObj>
              </mc:Fallback>
            </mc:AlternateContent>
          </a:graphicData>
        </a:graphic>
      </p:graphicFrame>
    </p:spTree>
    <p:extLst>
      <p:ext uri="{BB962C8B-B14F-4D97-AF65-F5344CB8AC3E}">
        <p14:creationId xmlns:p14="http://schemas.microsoft.com/office/powerpoint/2010/main" val="291741416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FCAF-95A4-46D0-8123-DD5ED7EEF162}"/>
              </a:ext>
            </a:extLst>
          </p:cNvPr>
          <p:cNvSpPr>
            <a:spLocks noGrp="1"/>
          </p:cNvSpPr>
          <p:nvPr>
            <p:ph type="title"/>
          </p:nvPr>
        </p:nvSpPr>
        <p:spPr/>
        <p:txBody>
          <a:bodyPr>
            <a:normAutofit/>
          </a:bodyPr>
          <a:lstStyle/>
          <a:p>
            <a:r>
              <a:rPr lang="en-US" sz="3600" dirty="0"/>
              <a:t>Indaptus Clinical Development Plan</a:t>
            </a:r>
          </a:p>
        </p:txBody>
      </p:sp>
      <p:sp>
        <p:nvSpPr>
          <p:cNvPr id="5" name="Slide Number Placeholder 4">
            <a:extLst>
              <a:ext uri="{FF2B5EF4-FFF2-40B4-BE49-F238E27FC236}">
                <a16:creationId xmlns:a16="http://schemas.microsoft.com/office/drawing/2014/main" id="{10061BF7-CD74-4AA6-8377-5ED91D2376E4}"/>
              </a:ext>
            </a:extLst>
          </p:cNvPr>
          <p:cNvSpPr>
            <a:spLocks noGrp="1"/>
          </p:cNvSpPr>
          <p:nvPr>
            <p:ph type="sldNum" sz="quarter" idx="12"/>
          </p:nvPr>
        </p:nvSpPr>
        <p:spPr>
          <a:xfrm>
            <a:off x="11582400" y="6537325"/>
            <a:ext cx="457200" cy="244475"/>
          </a:xfrm>
        </p:spPr>
        <p:txBody>
          <a:bodyPr/>
          <a:lstStyle/>
          <a:p>
            <a:fld id="{87967375-F131-5441-AB57-07E88210F69D}" type="slidenum">
              <a:rPr lang="en-US" smtClean="0"/>
              <a:t>19</a:t>
            </a:fld>
            <a:endParaRPr lang="en-US" dirty="0"/>
          </a:p>
        </p:txBody>
      </p:sp>
      <p:graphicFrame>
        <p:nvGraphicFramePr>
          <p:cNvPr id="4" name="Table 3">
            <a:extLst>
              <a:ext uri="{FF2B5EF4-FFF2-40B4-BE49-F238E27FC236}">
                <a16:creationId xmlns:a16="http://schemas.microsoft.com/office/drawing/2014/main" id="{FDDCA940-8CAB-4FA6-8EE2-40F9A297F7B3}"/>
              </a:ext>
            </a:extLst>
          </p:cNvPr>
          <p:cNvGraphicFramePr>
            <a:graphicFrameLocks noGrp="1"/>
          </p:cNvGraphicFramePr>
          <p:nvPr>
            <p:extLst>
              <p:ext uri="{D42A27DB-BD31-4B8C-83A1-F6EECF244321}">
                <p14:modId xmlns:p14="http://schemas.microsoft.com/office/powerpoint/2010/main" val="893137797"/>
              </p:ext>
            </p:extLst>
          </p:nvPr>
        </p:nvGraphicFramePr>
        <p:xfrm>
          <a:off x="599767" y="1528916"/>
          <a:ext cx="11049011" cy="2743199"/>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20000"/>
                    </a:ext>
                  </a:extLst>
                </a:gridCol>
                <a:gridCol w="891541">
                  <a:extLst>
                    <a:ext uri="{9D8B030D-6E8A-4147-A177-3AD203B41FA5}">
                      <a16:colId xmlns:a16="http://schemas.microsoft.com/office/drawing/2014/main" val="20001"/>
                    </a:ext>
                  </a:extLst>
                </a:gridCol>
                <a:gridCol w="891541">
                  <a:extLst>
                    <a:ext uri="{9D8B030D-6E8A-4147-A177-3AD203B41FA5}">
                      <a16:colId xmlns:a16="http://schemas.microsoft.com/office/drawing/2014/main" val="20002"/>
                    </a:ext>
                  </a:extLst>
                </a:gridCol>
                <a:gridCol w="891541">
                  <a:extLst>
                    <a:ext uri="{9D8B030D-6E8A-4147-A177-3AD203B41FA5}">
                      <a16:colId xmlns:a16="http://schemas.microsoft.com/office/drawing/2014/main" val="20003"/>
                    </a:ext>
                  </a:extLst>
                </a:gridCol>
                <a:gridCol w="891541">
                  <a:extLst>
                    <a:ext uri="{9D8B030D-6E8A-4147-A177-3AD203B41FA5}">
                      <a16:colId xmlns:a16="http://schemas.microsoft.com/office/drawing/2014/main" val="20004"/>
                    </a:ext>
                  </a:extLst>
                </a:gridCol>
                <a:gridCol w="891541">
                  <a:extLst>
                    <a:ext uri="{9D8B030D-6E8A-4147-A177-3AD203B41FA5}">
                      <a16:colId xmlns:a16="http://schemas.microsoft.com/office/drawing/2014/main" val="20005"/>
                    </a:ext>
                  </a:extLst>
                </a:gridCol>
                <a:gridCol w="891541">
                  <a:extLst>
                    <a:ext uri="{9D8B030D-6E8A-4147-A177-3AD203B41FA5}">
                      <a16:colId xmlns:a16="http://schemas.microsoft.com/office/drawing/2014/main" val="20006"/>
                    </a:ext>
                  </a:extLst>
                </a:gridCol>
                <a:gridCol w="891541">
                  <a:extLst>
                    <a:ext uri="{9D8B030D-6E8A-4147-A177-3AD203B41FA5}">
                      <a16:colId xmlns:a16="http://schemas.microsoft.com/office/drawing/2014/main" val="20007"/>
                    </a:ext>
                  </a:extLst>
                </a:gridCol>
                <a:gridCol w="891541">
                  <a:extLst>
                    <a:ext uri="{9D8B030D-6E8A-4147-A177-3AD203B41FA5}">
                      <a16:colId xmlns:a16="http://schemas.microsoft.com/office/drawing/2014/main" val="20008"/>
                    </a:ext>
                  </a:extLst>
                </a:gridCol>
                <a:gridCol w="891541">
                  <a:extLst>
                    <a:ext uri="{9D8B030D-6E8A-4147-A177-3AD203B41FA5}">
                      <a16:colId xmlns:a16="http://schemas.microsoft.com/office/drawing/2014/main" val="20009"/>
                    </a:ext>
                  </a:extLst>
                </a:gridCol>
                <a:gridCol w="891541">
                  <a:extLst>
                    <a:ext uri="{9D8B030D-6E8A-4147-A177-3AD203B41FA5}">
                      <a16:colId xmlns:a16="http://schemas.microsoft.com/office/drawing/2014/main" val="20010"/>
                    </a:ext>
                  </a:extLst>
                </a:gridCol>
              </a:tblGrid>
              <a:tr h="381000">
                <a:tc>
                  <a:txBody>
                    <a:bodyPr/>
                    <a:lstStyle/>
                    <a:p>
                      <a:pPr algn="ctr"/>
                      <a:endParaRPr lang="en-US" b="0" dirty="0"/>
                    </a:p>
                  </a:txBody>
                  <a:tcPr marT="0" marB="27432" anchor="ctr">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tcPr>
                </a:tc>
                <a:tc gridSpan="2">
                  <a:txBody>
                    <a:bodyPr/>
                    <a:lstStyle/>
                    <a:p>
                      <a:pPr marL="0" indent="0" algn="l" defTabSz="796925"/>
                      <a:r>
                        <a:rPr lang="en-US" b="0" dirty="0"/>
                        <a:t>  2021         2022</a:t>
                      </a:r>
                    </a:p>
                  </a:txBody>
                  <a:tcPr marT="0" marB="2743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tcPr>
                </a:tc>
                <a:tc hMerge="1">
                  <a:txBody>
                    <a:bodyPr/>
                    <a:lstStyle/>
                    <a:p>
                      <a:endParaRPr lang="en-US"/>
                    </a:p>
                  </a:txBody>
                  <a:tcPr/>
                </a:tc>
                <a:tc gridSpan="2">
                  <a:txBody>
                    <a:bodyPr/>
                    <a:lstStyle/>
                    <a:p>
                      <a:pPr algn="l"/>
                      <a:r>
                        <a:rPr lang="en-US" b="0" dirty="0"/>
                        <a:t>   2022        2023</a:t>
                      </a:r>
                    </a:p>
                  </a:txBody>
                  <a:tcPr marT="0" marB="2743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tcPr>
                </a:tc>
                <a:tc hMerge="1">
                  <a:txBody>
                    <a:bodyPr/>
                    <a:lstStyle/>
                    <a:p>
                      <a:endParaRPr lang="en-US"/>
                    </a:p>
                  </a:txBody>
                  <a:tcPr/>
                </a:tc>
                <a:tc gridSpan="2">
                  <a:txBody>
                    <a:bodyPr/>
                    <a:lstStyle/>
                    <a:p>
                      <a:pPr algn="l"/>
                      <a:r>
                        <a:rPr lang="en-US" b="0" dirty="0"/>
                        <a:t>  2023         2024 </a:t>
                      </a:r>
                    </a:p>
                  </a:txBody>
                  <a:tcPr marT="0" marB="2743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tcPr>
                </a:tc>
                <a:tc hMerge="1">
                  <a:txBody>
                    <a:bodyPr/>
                    <a:lstStyle/>
                    <a:p>
                      <a:endParaRPr lang="en-US"/>
                    </a:p>
                  </a:txBody>
                  <a:tcPr/>
                </a:tc>
                <a:tc gridSpan="2">
                  <a:txBody>
                    <a:bodyPr/>
                    <a:lstStyle/>
                    <a:p>
                      <a:pPr algn="l"/>
                      <a:r>
                        <a:rPr lang="en-US" b="0" dirty="0"/>
                        <a:t>  2024        2025</a:t>
                      </a:r>
                    </a:p>
                  </a:txBody>
                  <a:tcPr marT="0" marB="2743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tcPr>
                </a:tc>
                <a:tc hMerge="1">
                  <a:txBody>
                    <a:bodyPr/>
                    <a:lstStyle/>
                    <a:p>
                      <a:endParaRPr lang="en-US"/>
                    </a:p>
                  </a:txBody>
                  <a:tcPr/>
                </a:tc>
                <a:tc gridSpan="2">
                  <a:txBody>
                    <a:bodyPr/>
                    <a:lstStyle/>
                    <a:p>
                      <a:pPr algn="l"/>
                      <a:r>
                        <a:rPr lang="en-US" b="0" dirty="0"/>
                        <a:t>  2025        2026</a:t>
                      </a:r>
                    </a:p>
                  </a:txBody>
                  <a:tcPr marT="0" marB="27432" anchor="ctr">
                    <a:lnL w="12700" cap="flat" cmpd="sng" algn="ctr">
                      <a:solidFill>
                        <a:prstClr val="white"/>
                      </a:solidFill>
                      <a:prstDash val="solid"/>
                      <a:round/>
                      <a:headEnd type="none" w="med" len="med"/>
                      <a:tailEnd type="none" w="med" len="med"/>
                    </a:lnL>
                    <a:lnB w="12700" cap="flat" cmpd="sng" algn="ctr">
                      <a:solidFill>
                        <a:prstClr val="white"/>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4801">
                <a:tc>
                  <a:txBody>
                    <a:bodyPr/>
                    <a:lstStyle/>
                    <a:p>
                      <a:pPr algn="ctr"/>
                      <a:endParaRPr lang="en-US" sz="1300" dirty="0"/>
                    </a:p>
                  </a:txBody>
                  <a:tcPr marT="0" marB="27432" anchor="ctr">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Q3/4</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Q1/2</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Q3/4</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Q1/2</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Q3/4</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Q1/2</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Q3/4</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Q1/2</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Q3/4</a:t>
                      </a:r>
                    </a:p>
                  </a:txBody>
                  <a:tcPr marT="0" marB="27432"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tc>
                  <a:txBody>
                    <a:bodyPr/>
                    <a:lstStyle/>
                    <a:p>
                      <a:pPr algn="ctr"/>
                      <a:r>
                        <a:rPr lang="en-US" sz="1300" dirty="0"/>
                        <a:t>Q1/2</a:t>
                      </a:r>
                    </a:p>
                  </a:txBody>
                  <a:tcPr marT="0" marB="27432" anchor="ctr">
                    <a:lnL w="12700" cap="flat" cmpd="sng" algn="ctr">
                      <a:solidFill>
                        <a:prstClr val="white">
                          <a:lumMod val="75000"/>
                        </a:prstClr>
                      </a:solidFill>
                      <a:prstDash val="solid"/>
                      <a:round/>
                      <a:headEnd type="none" w="med" len="med"/>
                      <a:tailEnd type="none" w="med" len="med"/>
                    </a:lnL>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685798">
                <a:tc>
                  <a:txBody>
                    <a:bodyPr/>
                    <a:lstStyle/>
                    <a:p>
                      <a:pPr algn="l">
                        <a:lnSpc>
                          <a:spcPct val="90000"/>
                        </a:lnSpc>
                      </a:pPr>
                      <a: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t>Dose Escalation</a:t>
                      </a:r>
                      <a:b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br>
                      <a: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t>Single Ascending Doses</a:t>
                      </a:r>
                      <a:endParaRPr lang="en-US" sz="1500" b="1" dirty="0">
                        <a:solidFill>
                          <a:schemeClr val="accent1"/>
                        </a:solidFill>
                      </a:endParaRPr>
                    </a:p>
                  </a:txBody>
                  <a:tcPr marT="0" marB="27432" anchor="ctr">
                    <a:lnR w="12700" cap="flat" cmpd="sng" algn="ctr">
                      <a:solidFill>
                        <a:prstClr val="white">
                          <a:lumMod val="8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tx2">
                        <a:lumMod val="20000"/>
                        <a:lumOff val="80000"/>
                        <a:alpha val="25000"/>
                      </a:schemeClr>
                    </a:solidFill>
                  </a:tcPr>
                </a:tc>
                <a:tc>
                  <a:txBody>
                    <a:bodyPr/>
                    <a:lstStyle/>
                    <a:p>
                      <a:pPr algn="ctr"/>
                      <a:endParaRPr lang="en-US" sz="1500" dirty="0"/>
                    </a:p>
                  </a:txBody>
                  <a:tcPr marT="0" marB="27432" anchor="ctr">
                    <a:lnL w="12700" cap="flat" cmpd="sng" algn="ctr">
                      <a:solidFill>
                        <a:prstClr val="white">
                          <a:lumMod val="85000"/>
                        </a:prst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T w="12700" cap="flat" cmpd="sng" algn="ctr">
                      <a:solidFill>
                        <a:prstClr val="white">
                          <a:lumMod val="7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extLst>
                  <a:ext uri="{0D108BD9-81ED-4DB2-BD59-A6C34878D82A}">
                    <a16:rowId xmlns:a16="http://schemas.microsoft.com/office/drawing/2014/main" val="10002"/>
                  </a:ext>
                </a:extLst>
              </a:tr>
              <a:tr h="685800">
                <a:tc>
                  <a:txBody>
                    <a:bodyPr/>
                    <a:lstStyle/>
                    <a:p>
                      <a:pPr algn="l">
                        <a:lnSpc>
                          <a:spcPct val="90000"/>
                        </a:lnSpc>
                      </a:pPr>
                      <a: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t>Expansion</a:t>
                      </a:r>
                      <a:b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br>
                      <a: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t>Multiple Doses</a:t>
                      </a:r>
                      <a:b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br>
                      <a:r>
                        <a:rPr kumimoji="0" lang="en-US" sz="1500" b="1" i="0" u="none" strike="noStrike" kern="1200" cap="none" spc="0" normalizeH="0" baseline="0" noProof="0" dirty="0">
                          <a:ln>
                            <a:noFill/>
                          </a:ln>
                          <a:solidFill>
                            <a:schemeClr val="accent1"/>
                          </a:solidFill>
                          <a:effectLst/>
                          <a:uLnTx/>
                          <a:uFillTx/>
                          <a:ea typeface="+mn-ea"/>
                          <a:cs typeface="Arial" panose="020B0604020202020204" pitchFamily="34" charset="0"/>
                        </a:rPr>
                        <a:t>All Comers Then Focus  </a:t>
                      </a:r>
                      <a:endParaRPr lang="en-US" sz="1500" b="1" dirty="0">
                        <a:solidFill>
                          <a:schemeClr val="accent1"/>
                        </a:solidFill>
                      </a:endParaRPr>
                    </a:p>
                  </a:txBody>
                  <a:tcPr marT="0" marB="27432" anchor="ctr">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tx2">
                        <a:lumMod val="20000"/>
                        <a:lumOff val="80000"/>
                        <a:alpha val="25000"/>
                      </a:schemeClr>
                    </a:solidFill>
                  </a:tcPr>
                </a:tc>
                <a:tc>
                  <a:txBody>
                    <a:bodyPr/>
                    <a:lstStyle/>
                    <a:p>
                      <a:pPr algn="ctr"/>
                      <a:endParaRPr lang="en-US" sz="1500" dirty="0"/>
                    </a:p>
                  </a:txBody>
                  <a:tcPr marT="0" marB="27432" anchor="ctr">
                    <a:lnL w="12700" cap="flat" cmpd="sng" algn="ctr">
                      <a:solidFill>
                        <a:prstClr val="white">
                          <a:lumMod val="85000"/>
                        </a:prst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indent="0" algn="ctr"/>
                      <a:endParaRPr lang="en-US" sz="14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extLst>
                  <a:ext uri="{0D108BD9-81ED-4DB2-BD59-A6C34878D82A}">
                    <a16:rowId xmlns:a16="http://schemas.microsoft.com/office/drawing/2014/main" val="10003"/>
                  </a:ext>
                </a:extLst>
              </a:tr>
              <a:tr h="685800">
                <a:tc>
                  <a:txBody>
                    <a:bodyPr/>
                    <a:lstStyle/>
                    <a:p>
                      <a:pPr algn="l">
                        <a:lnSpc>
                          <a:spcPct val="90000"/>
                        </a:lnSpc>
                      </a:pP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Ph1b Combination </a:t>
                      </a:r>
                      <a:r>
                        <a:rPr kumimoji="0" lang="en-US" sz="1400" b="0" i="0" u="none" strike="noStrike" kern="1200" cap="none" spc="0" normalizeH="0" baseline="0" noProof="0" dirty="0">
                          <a:ln>
                            <a:noFill/>
                          </a:ln>
                          <a:solidFill>
                            <a:schemeClr val="tx1"/>
                          </a:solidFill>
                          <a:effectLst/>
                          <a:uLnTx/>
                          <a:uFillTx/>
                          <a:ea typeface="+mn-ea"/>
                          <a:cs typeface="Arial" panose="020B0604020202020204" pitchFamily="34" charset="0"/>
                        </a:rPr>
                        <a:t>Checkpoint / Targeted Abs / Chemo?</a:t>
                      </a:r>
                      <a:endParaRPr lang="en-US" sz="1400" b="0" dirty="0">
                        <a:solidFill>
                          <a:schemeClr val="tx1"/>
                        </a:solidFill>
                      </a:endParaRPr>
                    </a:p>
                  </a:txBody>
                  <a:tcPr marT="0" marB="27432" anchor="ctr">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tx2">
                        <a:lumMod val="20000"/>
                        <a:lumOff val="80000"/>
                        <a:alpha val="25000"/>
                      </a:schemeClr>
                    </a:solidFill>
                  </a:tcPr>
                </a:tc>
                <a:tc>
                  <a:txBody>
                    <a:bodyPr/>
                    <a:lstStyle/>
                    <a:p>
                      <a:pPr algn="ctr"/>
                      <a:endParaRPr lang="en-US" sz="1500" dirty="0"/>
                    </a:p>
                  </a:txBody>
                  <a:tcPr marT="0" marB="27432" anchor="ctr">
                    <a:lnL w="12700" cap="flat" cmpd="sng" algn="ctr">
                      <a:solidFill>
                        <a:prstClr val="white">
                          <a:lumMod val="85000"/>
                        </a:prst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endParaRPr lang="en-US" sz="1500" dirty="0"/>
                    </a:p>
                  </a:txBody>
                  <a:tcPr marT="0" marB="27432" anchor="ctr">
                    <a:lnL w="12700" cap="flat" cmpd="sng" algn="ctr">
                      <a:noFill/>
                      <a:prstDash val="solid"/>
                      <a:round/>
                      <a:headEnd type="none" w="med" len="med"/>
                      <a:tailEnd type="none" w="med" len="med"/>
                    </a:lnL>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Arrow: Right 39">
            <a:extLst>
              <a:ext uri="{FF2B5EF4-FFF2-40B4-BE49-F238E27FC236}">
                <a16:creationId xmlns:a16="http://schemas.microsoft.com/office/drawing/2014/main" id="{A8C26BB2-9445-4E05-BEF4-7DCA6DD31F5F}"/>
              </a:ext>
            </a:extLst>
          </p:cNvPr>
          <p:cNvSpPr/>
          <p:nvPr/>
        </p:nvSpPr>
        <p:spPr>
          <a:xfrm>
            <a:off x="4520384" y="2376947"/>
            <a:ext cx="2659621" cy="381000"/>
          </a:xfrm>
          <a:prstGeom prst="rightArrow">
            <a:avLst>
              <a:gd name="adj1" fmla="val 100000"/>
              <a:gd name="adj2" fmla="val 34797"/>
            </a:avLst>
          </a:prstGeom>
          <a:gradFill flip="none" rotWithShape="1">
            <a:gsLst>
              <a:gs pos="8000">
                <a:schemeClr val="accent6"/>
              </a:gs>
              <a:gs pos="0">
                <a:schemeClr val="accent6">
                  <a:alpha val="0"/>
                </a:schemeClr>
              </a:gs>
            </a:gsLst>
            <a:lin ang="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w="3175">
                <a:solidFill>
                  <a:prstClr val="black"/>
                </a:solidFill>
              </a:ln>
              <a:noFill/>
              <a:effectLst/>
              <a:uLnTx/>
              <a:uFillTx/>
              <a:ea typeface="+mn-ea"/>
              <a:cs typeface="+mn-cs"/>
            </a:endParaRPr>
          </a:p>
        </p:txBody>
      </p:sp>
      <p:sp>
        <p:nvSpPr>
          <p:cNvPr id="10" name="Arrow: Right 39">
            <a:extLst>
              <a:ext uri="{FF2B5EF4-FFF2-40B4-BE49-F238E27FC236}">
                <a16:creationId xmlns:a16="http://schemas.microsoft.com/office/drawing/2014/main" id="{AF1F0CCA-31F6-48A4-B885-52DBBE86FAD0}"/>
              </a:ext>
            </a:extLst>
          </p:cNvPr>
          <p:cNvSpPr/>
          <p:nvPr/>
        </p:nvSpPr>
        <p:spPr>
          <a:xfrm>
            <a:off x="6629405" y="3052915"/>
            <a:ext cx="4038588" cy="381000"/>
          </a:xfrm>
          <a:prstGeom prst="rightArrow">
            <a:avLst>
              <a:gd name="adj1" fmla="val 100000"/>
              <a:gd name="adj2" fmla="val 34797"/>
            </a:avLst>
          </a:prstGeom>
          <a:gradFill flip="none" rotWithShape="1">
            <a:gsLst>
              <a:gs pos="8000">
                <a:schemeClr val="accent6"/>
              </a:gs>
              <a:gs pos="0">
                <a:schemeClr val="accent6">
                  <a:alpha val="0"/>
                </a:schemeClr>
              </a:gs>
            </a:gsLst>
            <a:lin ang="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w="3175">
                <a:solidFill>
                  <a:prstClr val="black"/>
                </a:solidFill>
              </a:ln>
              <a:noFill/>
              <a:effectLst/>
              <a:uLnTx/>
              <a:uFillTx/>
              <a:ea typeface="+mn-ea"/>
              <a:cs typeface="+mn-cs"/>
            </a:endParaRPr>
          </a:p>
        </p:txBody>
      </p:sp>
      <p:sp>
        <p:nvSpPr>
          <p:cNvPr id="11" name="Arrow: Right 39">
            <a:extLst>
              <a:ext uri="{FF2B5EF4-FFF2-40B4-BE49-F238E27FC236}">
                <a16:creationId xmlns:a16="http://schemas.microsoft.com/office/drawing/2014/main" id="{3E195F0A-8572-4A97-A555-777CE835C0E2}"/>
              </a:ext>
            </a:extLst>
          </p:cNvPr>
          <p:cNvSpPr/>
          <p:nvPr/>
        </p:nvSpPr>
        <p:spPr>
          <a:xfrm>
            <a:off x="8753168" y="3738715"/>
            <a:ext cx="2895610" cy="381000"/>
          </a:xfrm>
          <a:prstGeom prst="rightArrow">
            <a:avLst>
              <a:gd name="adj1" fmla="val 100000"/>
              <a:gd name="adj2" fmla="val 34797"/>
            </a:avLst>
          </a:prstGeom>
          <a:gradFill flip="none" rotWithShape="1">
            <a:gsLst>
              <a:gs pos="8000">
                <a:schemeClr val="accent6"/>
              </a:gs>
              <a:gs pos="0">
                <a:schemeClr val="accent6">
                  <a:alpha val="0"/>
                </a:schemeClr>
              </a:gs>
            </a:gsLst>
            <a:lin ang="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w="3175">
                <a:solidFill>
                  <a:prstClr val="black"/>
                </a:solidFill>
              </a:ln>
              <a:noFill/>
              <a:effectLst/>
              <a:uLnTx/>
              <a:uFillTx/>
              <a:ea typeface="+mn-ea"/>
              <a:cs typeface="+mn-cs"/>
            </a:endParaRPr>
          </a:p>
        </p:txBody>
      </p:sp>
      <p:grpSp>
        <p:nvGrpSpPr>
          <p:cNvPr id="13" name="Group 12">
            <a:extLst>
              <a:ext uri="{FF2B5EF4-FFF2-40B4-BE49-F238E27FC236}">
                <a16:creationId xmlns:a16="http://schemas.microsoft.com/office/drawing/2014/main" id="{B7418397-1CA4-40C1-A40A-A66F7BDE8123}"/>
              </a:ext>
            </a:extLst>
          </p:cNvPr>
          <p:cNvGrpSpPr/>
          <p:nvPr/>
        </p:nvGrpSpPr>
        <p:grpSpPr>
          <a:xfrm>
            <a:off x="3615150" y="1524000"/>
            <a:ext cx="7143135" cy="383459"/>
            <a:chOff x="3615150" y="1978741"/>
            <a:chExt cx="7143135" cy="383459"/>
          </a:xfrm>
        </p:grpSpPr>
        <p:cxnSp>
          <p:nvCxnSpPr>
            <p:cNvPr id="8" name="Straight Connector 7">
              <a:extLst>
                <a:ext uri="{FF2B5EF4-FFF2-40B4-BE49-F238E27FC236}">
                  <a16:creationId xmlns:a16="http://schemas.microsoft.com/office/drawing/2014/main" id="{37BEF209-3760-4EE5-BC56-273CDA4401D9}"/>
                </a:ext>
              </a:extLst>
            </p:cNvPr>
            <p:cNvCxnSpPr/>
            <p:nvPr/>
          </p:nvCxnSpPr>
          <p:spPr>
            <a:xfrm>
              <a:off x="3615150" y="1983657"/>
              <a:ext cx="0" cy="3785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F5F0C35-51A8-4040-8C6C-F35B00A1273C}"/>
                </a:ext>
              </a:extLst>
            </p:cNvPr>
            <p:cNvCxnSpPr/>
            <p:nvPr/>
          </p:nvCxnSpPr>
          <p:spPr>
            <a:xfrm>
              <a:off x="5410200" y="1983657"/>
              <a:ext cx="0" cy="3785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2BF2B58-CEC6-48C3-9C6D-70E4DB38DCEC}"/>
                </a:ext>
              </a:extLst>
            </p:cNvPr>
            <p:cNvCxnSpPr/>
            <p:nvPr/>
          </p:nvCxnSpPr>
          <p:spPr>
            <a:xfrm>
              <a:off x="7191632" y="1983657"/>
              <a:ext cx="0" cy="3785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0600140-417C-4DFC-A536-0F715CC180E1}"/>
                </a:ext>
              </a:extLst>
            </p:cNvPr>
            <p:cNvCxnSpPr/>
            <p:nvPr/>
          </p:nvCxnSpPr>
          <p:spPr>
            <a:xfrm>
              <a:off x="8968815" y="1978741"/>
              <a:ext cx="0" cy="3785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FEEB53F-0B9C-45F5-8FE1-B763BC990539}"/>
                </a:ext>
              </a:extLst>
            </p:cNvPr>
            <p:cNvCxnSpPr/>
            <p:nvPr/>
          </p:nvCxnSpPr>
          <p:spPr>
            <a:xfrm>
              <a:off x="10758285" y="1978741"/>
              <a:ext cx="0" cy="37854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44696C02-E584-4E6E-980F-DF1E5E2E2C2E}"/>
                </a:ext>
              </a:extLst>
            </p:cNvPr>
            <p:cNvSpPr/>
            <p:nvPr/>
          </p:nvSpPr>
          <p:spPr>
            <a:xfrm>
              <a:off x="4395019" y="1995948"/>
              <a:ext cx="186797" cy="3613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DC743E8-14A3-42D9-A165-1BD69365BE2D}"/>
                </a:ext>
              </a:extLst>
            </p:cNvPr>
            <p:cNvSpPr/>
            <p:nvPr/>
          </p:nvSpPr>
          <p:spPr>
            <a:xfrm>
              <a:off x="6199238" y="1991533"/>
              <a:ext cx="186797" cy="3613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367F7E3-E52D-4339-A6CC-8DA01D530C76}"/>
                </a:ext>
              </a:extLst>
            </p:cNvPr>
            <p:cNvSpPr/>
            <p:nvPr/>
          </p:nvSpPr>
          <p:spPr>
            <a:xfrm>
              <a:off x="7978877" y="1991533"/>
              <a:ext cx="186797" cy="3613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5D1EDF-0ACA-405D-BB75-EBA6CEADED68}"/>
                </a:ext>
              </a:extLst>
            </p:cNvPr>
            <p:cNvSpPr/>
            <p:nvPr/>
          </p:nvSpPr>
          <p:spPr>
            <a:xfrm>
              <a:off x="9748683" y="1991533"/>
              <a:ext cx="186797" cy="3613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62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FCAF-95A4-46D0-8123-DD5ED7EEF162}"/>
              </a:ext>
            </a:extLst>
          </p:cNvPr>
          <p:cNvSpPr>
            <a:spLocks noGrp="1"/>
          </p:cNvSpPr>
          <p:nvPr>
            <p:ph type="title"/>
          </p:nvPr>
        </p:nvSpPr>
        <p:spPr/>
        <p:txBody>
          <a:bodyPr>
            <a:normAutofit/>
          </a:bodyPr>
          <a:lstStyle/>
          <a:p>
            <a:r>
              <a:rPr lang="en-US" sz="3600" dirty="0"/>
              <a:t>Forward Looking Statements</a:t>
            </a:r>
          </a:p>
        </p:txBody>
      </p:sp>
      <p:sp>
        <p:nvSpPr>
          <p:cNvPr id="3" name="Content Placeholder 2">
            <a:extLst>
              <a:ext uri="{FF2B5EF4-FFF2-40B4-BE49-F238E27FC236}">
                <a16:creationId xmlns:a16="http://schemas.microsoft.com/office/drawing/2014/main" id="{53661264-E02D-4838-9E26-9566F21CFC21}"/>
              </a:ext>
            </a:extLst>
          </p:cNvPr>
          <p:cNvSpPr>
            <a:spLocks noGrp="1"/>
          </p:cNvSpPr>
          <p:nvPr>
            <p:ph idx="1"/>
          </p:nvPr>
        </p:nvSpPr>
        <p:spPr>
          <a:xfrm>
            <a:off x="419100" y="1371599"/>
            <a:ext cx="11353800" cy="5410201"/>
          </a:xfrm>
        </p:spPr>
        <p:txBody>
          <a:bodyPr>
            <a:noAutofit/>
          </a:bodyPr>
          <a:lstStyle/>
          <a:p>
            <a:pPr marL="57150" indent="0">
              <a:buNone/>
            </a:pPr>
            <a:r>
              <a:rPr lang="en-US" sz="1100" i="1" dirty="0"/>
              <a:t>This presentation contains forward‐looking statements with the meaning of the Private Securities Litigation Reform Act. These include statements regarding management’s expectations, beliefs and intentions regarding, among other things, our product development efforts, business, financial condition, results of operations, strategies, plans and prospects. Forward‐looking statements can be identified by the use of forward‐looking words such as “believe”, “expect”, “intend”, “plan“, “may“, “should“, “could“, “might“, “seek“, “target“, “will”, “project“, “forecast“, “continue” or “anticipate” or their negatives or variations of these words or other comparable words or by the fact that these statements do not relate strictly to historical matters. For example, forward‐looking statements are used in this presentation when we discuss Indaptus’s future plans and expected timeline of its development pipeline.</a:t>
            </a:r>
          </a:p>
          <a:p>
            <a:pPr marL="57150" indent="0">
              <a:buNone/>
            </a:pPr>
            <a:r>
              <a:rPr lang="en-US" sz="1100" i="1" dirty="0"/>
              <a:t>Forward‐looking statements relate to anticipated or expected events, activities, trends or results as of the date they are made. Because forward‐looking statements relate to matters that have not yet occurred, these statements are inherently subject to risks and uncertainties that could cause our actual results to differ materially from any future results expressed or implied by the forward-looking statements. In addition, historical results or conclusions from scientific research and clinical studies do not guarantee that future results would suggest similar conclusions or that historical results referred to herein would be interpreted similarly in light of additional research or otherwise. Many factors could cause actual activities or results to differ materially from the activities and results anticipated in forward‐looking statements, including, but not limited to, the following: Indaptus's plans to develop and potentially commercialize its technology; the timing and cost of Indaptus's planned investigational new drug application and any clinical trials; the completion and receiving favorable results in any clinical trials; Indaptus's ability to obtain and maintain regulatory approval of any product candidate; Indaptus's ability to protect and maintain its intellectual property and licensing arrangements; Indaptus's ability to develop, manufacture and commercialize its product candidates; the risk of product liability claims; the availability of reimbursement; the influence of extensive and costly government regulation; and Indaptus's estimates regarding future revenue, expenses, capital requirements and the need for additional financing following the merger. These risks, as well as other risks are discussed in the proxy statement/prospectus that was included in the registration statement on Form S-4 filed with the SEC in connection with the merger.</a:t>
            </a:r>
          </a:p>
          <a:p>
            <a:pPr marL="57150" indent="0">
              <a:buNone/>
            </a:pPr>
            <a:r>
              <a:rPr lang="en-US" sz="1100" i="1" dirty="0"/>
              <a:t>All forward‐looking statements speak only as of the date of this presentation and are expressly qualified in their entirety by the cautionary statements included in this presentation. Indaptus does not undertake any obligation to update or revise forward‐looking statements to reflect events or circumstances that arise after the date made or to reflect the occurrence of unanticipated events, except as required by applicable law.</a:t>
            </a:r>
          </a:p>
          <a:p>
            <a:pPr marL="57150" indent="0">
              <a:buNone/>
            </a:pPr>
            <a:r>
              <a:rPr lang="en-US" sz="1100" i="1" dirty="0"/>
              <a:t>The presentation contains information about investigation‐stage drug products under development, which have not yet been approved by the FDA for commercial distribution in the United States. All representations in this presentation are based upon investigations in certain clinical and other research, but which accordingly should not be construed as general claims for the safety or efficacy of the products when used by patients.</a:t>
            </a:r>
          </a:p>
          <a:p>
            <a:pPr marL="57150" indent="0">
              <a:buNone/>
            </a:pPr>
            <a:r>
              <a:rPr lang="en-US" sz="1100" i="1" dirty="0"/>
              <a:t>The presentation is not intended and does not constitute an offer to sell or the solicitation of an offer to buy any securities, nor shall there be any sale of securities in any jurisdiction in which such offer, solicitation or sale would be unlawful prior to the registration or qualification under the securities laws of any jurisdiction. No offering of securities shall be made except by means of a prospectus meeting the requirements of Section 10 of the Securities Act of 1933, as amended.</a:t>
            </a:r>
          </a:p>
          <a:p>
            <a:pPr marL="57150" indent="0">
              <a:buNone/>
            </a:pPr>
            <a:endParaRPr lang="en-US" sz="1100" i="1" dirty="0"/>
          </a:p>
          <a:p>
            <a:pPr marL="57150" indent="0">
              <a:buNone/>
            </a:pPr>
            <a:endParaRPr lang="en-US" sz="1100" i="1" dirty="0"/>
          </a:p>
        </p:txBody>
      </p:sp>
      <p:sp>
        <p:nvSpPr>
          <p:cNvPr id="5" name="Slide Number Placeholder 4">
            <a:extLst>
              <a:ext uri="{FF2B5EF4-FFF2-40B4-BE49-F238E27FC236}">
                <a16:creationId xmlns:a16="http://schemas.microsoft.com/office/drawing/2014/main" id="{10061BF7-CD74-4AA6-8377-5ED91D2376E4}"/>
              </a:ext>
            </a:extLst>
          </p:cNvPr>
          <p:cNvSpPr>
            <a:spLocks noGrp="1"/>
          </p:cNvSpPr>
          <p:nvPr>
            <p:ph type="sldNum" sz="quarter" idx="12"/>
          </p:nvPr>
        </p:nvSpPr>
        <p:spPr>
          <a:xfrm>
            <a:off x="11582400" y="6537325"/>
            <a:ext cx="457200" cy="244475"/>
          </a:xfrm>
        </p:spPr>
        <p:txBody>
          <a:bodyPr/>
          <a:lstStyle/>
          <a:p>
            <a:fld id="{87967375-F131-5441-AB57-07E88210F69D}" type="slidenum">
              <a:rPr lang="en-US" smtClean="0"/>
              <a:t>2</a:t>
            </a:fld>
            <a:endParaRPr lang="en-US" dirty="0"/>
          </a:p>
        </p:txBody>
      </p:sp>
      <p:sp>
        <p:nvSpPr>
          <p:cNvPr id="8" name="Content Placeholder 2">
            <a:extLst>
              <a:ext uri="{FF2B5EF4-FFF2-40B4-BE49-F238E27FC236}">
                <a16:creationId xmlns:a16="http://schemas.microsoft.com/office/drawing/2014/main" id="{7E7FE445-483C-7148-A55D-83206B8988D1}"/>
              </a:ext>
            </a:extLst>
          </p:cNvPr>
          <p:cNvSpPr txBox="1"/>
          <p:nvPr/>
        </p:nvSpPr>
        <p:spPr>
          <a:xfrm>
            <a:off x="1447800" y="4649608"/>
            <a:ext cx="9601200" cy="831006"/>
          </a:xfrm>
          <a:prstGeom prst="rect">
            <a:avLst/>
          </a:prstGeom>
        </p:spPr>
        <p:txBody>
          <a:bodyPr vert="horz" lIns="91440" tIns="45720" rIns="91440" bIns="45720" rtlCol="0">
            <a:norm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Font typeface="Arial" panose="020B0604020202020204" pitchFamily="34" charset="0"/>
              <a:buNone/>
            </a:pPr>
            <a:endParaRPr lang="en-US" dirty="0"/>
          </a:p>
        </p:txBody>
      </p:sp>
    </p:spTree>
    <p:extLst>
      <p:ext uri="{BB962C8B-B14F-4D97-AF65-F5344CB8AC3E}">
        <p14:creationId xmlns:p14="http://schemas.microsoft.com/office/powerpoint/2010/main" val="1583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582400" cy="1250107"/>
          </a:xfrm>
        </p:spPr>
        <p:txBody>
          <a:bodyPr>
            <a:normAutofit/>
          </a:bodyPr>
          <a:lstStyle/>
          <a:p>
            <a:pPr marL="55563"/>
            <a:r>
              <a:rPr lang="en-US" sz="3200" dirty="0"/>
              <a:t>Target Indications Include 6 of the World’s 12 Deadliest Cancers </a:t>
            </a:r>
          </a:p>
        </p:txBody>
      </p:sp>
      <p:sp>
        <p:nvSpPr>
          <p:cNvPr id="4" name="Slide Number Placeholder 3"/>
          <p:cNvSpPr>
            <a:spLocks noGrp="1"/>
          </p:cNvSpPr>
          <p:nvPr>
            <p:ph type="sldNum" sz="quarter" idx="12"/>
          </p:nvPr>
        </p:nvSpPr>
        <p:spPr>
          <a:xfrm>
            <a:off x="11579944" y="6537327"/>
            <a:ext cx="457200" cy="244475"/>
          </a:xfrm>
        </p:spPr>
        <p:txBody>
          <a:bodyPr/>
          <a:lstStyle/>
          <a:p>
            <a:fld id="{87967375-F131-5441-AB57-07E88210F69D}" type="slidenum">
              <a:rPr lang="en-US" smtClean="0"/>
              <a:t>20</a:t>
            </a:fld>
            <a:endParaRPr lang="en-US" dirty="0"/>
          </a:p>
        </p:txBody>
      </p:sp>
      <p:graphicFrame>
        <p:nvGraphicFramePr>
          <p:cNvPr id="36" name="Table 35">
            <a:extLst>
              <a:ext uri="{FF2B5EF4-FFF2-40B4-BE49-F238E27FC236}">
                <a16:creationId xmlns:a16="http://schemas.microsoft.com/office/drawing/2014/main" id="{5C5A2FF5-7C39-9348-9061-2B1ED6CB9FB4}"/>
              </a:ext>
            </a:extLst>
          </p:cNvPr>
          <p:cNvGraphicFramePr>
            <a:graphicFrameLocks noGrp="1"/>
          </p:cNvGraphicFramePr>
          <p:nvPr/>
        </p:nvGraphicFramePr>
        <p:xfrm>
          <a:off x="615683" y="1219200"/>
          <a:ext cx="5526595" cy="5136935"/>
        </p:xfrm>
        <a:graphic>
          <a:graphicData uri="http://schemas.openxmlformats.org/drawingml/2006/table">
            <a:tbl>
              <a:tblPr/>
              <a:tblGrid>
                <a:gridCol w="636899">
                  <a:extLst>
                    <a:ext uri="{9D8B030D-6E8A-4147-A177-3AD203B41FA5}">
                      <a16:colId xmlns:a16="http://schemas.microsoft.com/office/drawing/2014/main" val="3062290763"/>
                    </a:ext>
                  </a:extLst>
                </a:gridCol>
                <a:gridCol w="1499365">
                  <a:extLst>
                    <a:ext uri="{9D8B030D-6E8A-4147-A177-3AD203B41FA5}">
                      <a16:colId xmlns:a16="http://schemas.microsoft.com/office/drawing/2014/main" val="3914657826"/>
                    </a:ext>
                  </a:extLst>
                </a:gridCol>
                <a:gridCol w="306762">
                  <a:extLst>
                    <a:ext uri="{9D8B030D-6E8A-4147-A177-3AD203B41FA5}">
                      <a16:colId xmlns:a16="http://schemas.microsoft.com/office/drawing/2014/main" val="4020159253"/>
                    </a:ext>
                  </a:extLst>
                </a:gridCol>
                <a:gridCol w="144375">
                  <a:extLst>
                    <a:ext uri="{9D8B030D-6E8A-4147-A177-3AD203B41FA5}">
                      <a16:colId xmlns:a16="http://schemas.microsoft.com/office/drawing/2014/main" val="387144488"/>
                    </a:ext>
                  </a:extLst>
                </a:gridCol>
                <a:gridCol w="636899">
                  <a:extLst>
                    <a:ext uri="{9D8B030D-6E8A-4147-A177-3AD203B41FA5}">
                      <a16:colId xmlns:a16="http://schemas.microsoft.com/office/drawing/2014/main" val="3548166776"/>
                    </a:ext>
                  </a:extLst>
                </a:gridCol>
                <a:gridCol w="636899">
                  <a:extLst>
                    <a:ext uri="{9D8B030D-6E8A-4147-A177-3AD203B41FA5}">
                      <a16:colId xmlns:a16="http://schemas.microsoft.com/office/drawing/2014/main" val="1291432646"/>
                    </a:ext>
                  </a:extLst>
                </a:gridCol>
                <a:gridCol w="125506">
                  <a:extLst>
                    <a:ext uri="{9D8B030D-6E8A-4147-A177-3AD203B41FA5}">
                      <a16:colId xmlns:a16="http://schemas.microsoft.com/office/drawing/2014/main" val="2801965375"/>
                    </a:ext>
                  </a:extLst>
                </a:gridCol>
                <a:gridCol w="125506">
                  <a:extLst>
                    <a:ext uri="{9D8B030D-6E8A-4147-A177-3AD203B41FA5}">
                      <a16:colId xmlns:a16="http://schemas.microsoft.com/office/drawing/2014/main" val="1766859162"/>
                    </a:ext>
                  </a:extLst>
                </a:gridCol>
                <a:gridCol w="140586">
                  <a:extLst>
                    <a:ext uri="{9D8B030D-6E8A-4147-A177-3AD203B41FA5}">
                      <a16:colId xmlns:a16="http://schemas.microsoft.com/office/drawing/2014/main" val="2538624086"/>
                    </a:ext>
                  </a:extLst>
                </a:gridCol>
                <a:gridCol w="636899">
                  <a:extLst>
                    <a:ext uri="{9D8B030D-6E8A-4147-A177-3AD203B41FA5}">
                      <a16:colId xmlns:a16="http://schemas.microsoft.com/office/drawing/2014/main" val="3641924959"/>
                    </a:ext>
                  </a:extLst>
                </a:gridCol>
                <a:gridCol w="636899">
                  <a:extLst>
                    <a:ext uri="{9D8B030D-6E8A-4147-A177-3AD203B41FA5}">
                      <a16:colId xmlns:a16="http://schemas.microsoft.com/office/drawing/2014/main" val="676116908"/>
                    </a:ext>
                  </a:extLst>
                </a:gridCol>
              </a:tblGrid>
              <a:tr h="239538">
                <a:tc>
                  <a:txBody>
                    <a:bodyPr/>
                    <a:lstStyle/>
                    <a:p>
                      <a:pPr algn="l" fontAlgn="b"/>
                      <a:r>
                        <a:rPr lang="en-US" sz="1400" b="0" i="0" u="none" strike="noStrike" dirty="0">
                          <a:solidFill>
                            <a:srgbClr val="000000"/>
                          </a:solidFill>
                          <a:effectLst/>
                          <a:latin typeface="Arial" panose="020B0604020202020204" pitchFamily="34" charset="0"/>
                        </a:rPr>
                        <a:t> </a:t>
                      </a:r>
                    </a:p>
                  </a:txBody>
                  <a:tcPr marL="7945" marR="7945" marT="794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945" marR="7945" marT="7945" marB="0" anchor="b">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algn="l" fontAlgn="b"/>
                      <a:r>
                        <a:rPr lang="en-US" sz="1400" b="0" i="0" u="none" strike="noStrike" dirty="0">
                          <a:solidFill>
                            <a:srgbClr val="000000"/>
                          </a:solidFill>
                          <a:effectLst/>
                          <a:latin typeface="Arial" panose="020B0604020202020204" pitchFamily="34" charset="0"/>
                        </a:rPr>
                        <a:t> </a:t>
                      </a:r>
                    </a:p>
                  </a:txBody>
                  <a:tcPr marL="100106" marR="100106" marT="50053" marB="50053"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l" fontAlgn="b"/>
                      <a:endParaRPr lang="en-US" sz="1400" b="0" i="0" u="none" strike="noStrike">
                        <a:solidFill>
                          <a:srgbClr val="000000"/>
                        </a:solidFill>
                        <a:effectLst/>
                        <a:latin typeface="Arial" panose="020B0604020202020204" pitchFamily="34" charset="0"/>
                      </a:endParaRPr>
                    </a:p>
                  </a:txBody>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945" marR="7945" marT="7945" marB="0" anchor="b">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algn="l" fontAlgn="b"/>
                      <a:r>
                        <a:rPr lang="en-US" sz="1400" b="0" i="0" u="none" strike="noStrike" dirty="0">
                          <a:solidFill>
                            <a:srgbClr val="000000"/>
                          </a:solidFill>
                          <a:effectLst/>
                          <a:latin typeface="Arial" panose="020B0604020202020204" pitchFamily="34" charset="0"/>
                        </a:rPr>
                        <a:t> </a:t>
                      </a:r>
                    </a:p>
                  </a:txBody>
                  <a:tcPr marL="100106" marR="100106" marT="50053" marB="50053"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l" fontAlgn="b"/>
                      <a:r>
                        <a:rPr lang="en-US" sz="1300" b="0" i="0" u="none" strike="noStrike">
                          <a:solidFill>
                            <a:srgbClr val="000000"/>
                          </a:solidFill>
                          <a:effectLst/>
                          <a:latin typeface="Arial" panose="020B0604020202020204" pitchFamily="34" charset="0"/>
                        </a:rPr>
                        <a:t> </a:t>
                      </a:r>
                    </a:p>
                  </a:txBody>
                  <a:tcPr/>
                </a:tc>
                <a:tc gridSpan="2">
                  <a:txBody>
                    <a:bodyPr/>
                    <a:lstStyle/>
                    <a:p>
                      <a:r>
                        <a:rPr lang="en-US" sz="1400" b="0" i="0" u="none" strike="noStrike" dirty="0">
                          <a:solidFill>
                            <a:srgbClr val="000000"/>
                          </a:solidFill>
                          <a:effectLst/>
                          <a:latin typeface="Arial" panose="020B0604020202020204" pitchFamily="34" charset="0"/>
                        </a:rPr>
                        <a:t> </a:t>
                      </a:r>
                      <a:endParaRPr lang="en-US" sz="2000" dirty="0"/>
                    </a:p>
                  </a:txBody>
                  <a:tcPr marL="100106" marR="100106" marT="50053" marB="50053"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l" fontAlgn="b"/>
                      <a:endParaRPr lang="en-US" sz="1400" b="0" i="0" u="none" strike="noStrike">
                        <a:solidFill>
                          <a:srgbClr val="000000"/>
                        </a:solidFill>
                        <a:effectLst/>
                        <a:latin typeface="Arial" panose="020B0604020202020204" pitchFamily="34" charset="0"/>
                      </a:endParaRPr>
                    </a:p>
                  </a:txBody>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945" marR="7945" marT="794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945" marR="7945" marT="794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5147583"/>
                  </a:ext>
                </a:extLst>
              </a:tr>
              <a:tr h="328921">
                <a:tc gridSpan="11">
                  <a:txBody>
                    <a:bodyPr/>
                    <a:lstStyle/>
                    <a:p>
                      <a:pPr algn="ctr" fontAlgn="ctr"/>
                      <a:r>
                        <a:rPr lang="en-US" sz="1500" b="1" i="0" u="none" strike="noStrike" dirty="0">
                          <a:solidFill>
                            <a:srgbClr val="000000"/>
                          </a:solidFill>
                          <a:effectLst/>
                          <a:latin typeface="Arial" panose="020B0604020202020204" pitchFamily="34" charset="0"/>
                        </a:rPr>
                        <a:t>12 Deadliest Cancers World-Wide (</a:t>
                      </a:r>
                      <a:r>
                        <a:rPr lang="en-US" sz="1500" b="1" i="0" u="none" strike="noStrike" dirty="0">
                          <a:solidFill>
                            <a:srgbClr val="000000"/>
                          </a:solidFill>
                          <a:effectLst/>
                          <a:highlight>
                            <a:srgbClr val="2AC2BA"/>
                          </a:highlight>
                          <a:latin typeface="Arial" panose="020B0604020202020204" pitchFamily="34" charset="0"/>
                        </a:rPr>
                        <a:t>Decoy Targets</a:t>
                      </a:r>
                      <a:r>
                        <a:rPr lang="en-US" sz="1500" b="1" i="0" u="none" strike="noStrike" dirty="0">
                          <a:solidFill>
                            <a:srgbClr val="000000"/>
                          </a:solidFill>
                          <a:effectLst/>
                          <a:latin typeface="Arial" panose="020B0604020202020204" pitchFamily="34" charset="0"/>
                        </a:rPr>
                        <a:t>)</a:t>
                      </a:r>
                    </a:p>
                  </a:txBody>
                  <a:tcPr marL="100106" marR="100106" marT="50053" marB="500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869706"/>
                  </a:ext>
                </a:extLst>
              </a:tr>
              <a:tr h="462396">
                <a:tc>
                  <a:txBody>
                    <a:bodyPr/>
                    <a:lstStyle/>
                    <a:p>
                      <a:pPr algn="l" fontAlgn="b"/>
                      <a:endParaRPr lang="en-US" sz="1200" b="0" i="0" u="none" strike="noStrike" dirty="0">
                        <a:solidFill>
                          <a:srgbClr val="000000"/>
                        </a:solidFill>
                        <a:effectLst/>
                        <a:latin typeface="Arial" panose="020B0604020202020204" pitchFamily="34" charset="0"/>
                      </a:endParaRPr>
                    </a:p>
                  </a:txBody>
                  <a:tcPr marL="7945" marR="7945" marT="794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7945" marR="7945" marT="794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7945" marR="7945" marT="7945" marB="0" anchor="ctr">
                    <a:lnL>
                      <a:noFill/>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fontAlgn="ctr"/>
                      <a:r>
                        <a:rPr lang="en-US" sz="1200" b="1" i="0" u="none" strike="noStrike" dirty="0">
                          <a:solidFill>
                            <a:srgbClr val="000000"/>
                          </a:solidFill>
                          <a:effectLst/>
                          <a:latin typeface="Arial" panose="020B0604020202020204" pitchFamily="34" charset="0"/>
                        </a:rPr>
                        <a:t>% of Yearly Deaths</a:t>
                      </a:r>
                    </a:p>
                  </a:txBody>
                  <a:tcPr marL="100106" marR="100106" marT="50053" marB="500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400" b="1" i="0" u="none" strike="noStrike">
                          <a:solidFill>
                            <a:srgbClr val="000000"/>
                          </a:solidFill>
                          <a:effectLst/>
                          <a:latin typeface="Arial" panose="020B0604020202020204" pitchFamily="34" charset="0"/>
                        </a:rPr>
                        <a:t>% of Yearly Deaths</a:t>
                      </a:r>
                    </a:p>
                  </a:txBody>
                  <a:tcPr/>
                </a:tc>
                <a:tc hMerge="1">
                  <a:txBody>
                    <a:bodyPr/>
                    <a:lstStyle/>
                    <a:p>
                      <a:endParaRPr lang="en-US"/>
                    </a:p>
                  </a:txBody>
                  <a:tcPr/>
                </a:tc>
                <a:tc gridSpan="2">
                  <a:txBody>
                    <a:bodyPr/>
                    <a:lstStyle/>
                    <a:p>
                      <a:pPr algn="l" fontAlgn="ctr"/>
                      <a:r>
                        <a:rPr lang="en-US" sz="1200" b="0" i="0" u="none" strike="noStrike" dirty="0">
                          <a:solidFill>
                            <a:srgbClr val="000000"/>
                          </a:solidFill>
                          <a:effectLst/>
                          <a:latin typeface="Arial" panose="020B0604020202020204" pitchFamily="34" charset="0"/>
                        </a:rPr>
                        <a:t> </a:t>
                      </a:r>
                    </a:p>
                  </a:txBody>
                  <a:tcPr marL="100106" marR="100106" marT="50053" marB="50053" anchor="ctr">
                    <a:lnL>
                      <a:noFill/>
                    </a:lnL>
                    <a:lnR>
                      <a:noFill/>
                    </a:lnR>
                    <a:lnB w="12700" cap="flat" cmpd="sng" algn="ctr">
                      <a:solidFill>
                        <a:srgbClr val="000000"/>
                      </a:solidFill>
                      <a:prstDash val="solid"/>
                      <a:round/>
                      <a:headEnd type="none" w="med" len="med"/>
                      <a:tailEnd type="none" w="med" len="med"/>
                    </a:lnB>
                    <a:no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1" i="0" u="none" strike="noStrike" dirty="0">
                          <a:solidFill>
                            <a:srgbClr val="000000"/>
                          </a:solidFill>
                          <a:effectLst/>
                          <a:latin typeface="Arial" panose="020B0604020202020204" pitchFamily="34" charset="0"/>
                        </a:rPr>
                        <a:t>% of Yearly Cases</a:t>
                      </a: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400" b="1" i="0" u="none" strike="noStrike">
                          <a:solidFill>
                            <a:srgbClr val="000000"/>
                          </a:solidFill>
                          <a:effectLst/>
                          <a:latin typeface="Arial" panose="020B0604020202020204" pitchFamily="34" charset="0"/>
                        </a:rPr>
                        <a:t>% of Yearly Cases</a:t>
                      </a:r>
                    </a:p>
                  </a:txBody>
                  <a:tcPr/>
                </a:tc>
                <a:tc hMerge="1">
                  <a:txBody>
                    <a:bodyPr/>
                    <a:lstStyle/>
                    <a:p>
                      <a:endParaRPr lang="en-US"/>
                    </a:p>
                  </a:txBody>
                  <a:tcPr/>
                </a:tc>
                <a:extLst>
                  <a:ext uri="{0D108BD9-81ED-4DB2-BD59-A6C34878D82A}">
                    <a16:rowId xmlns:a16="http://schemas.microsoft.com/office/drawing/2014/main" val="4257043710"/>
                  </a:ext>
                </a:extLst>
              </a:tr>
              <a:tr h="278868">
                <a:tc>
                  <a:txBody>
                    <a:bodyPr/>
                    <a:lstStyle/>
                    <a:p>
                      <a:pPr algn="l" fontAlgn="ctr"/>
                      <a:r>
                        <a:rPr lang="en-US" sz="1200" b="0" i="0" u="none" strike="noStrike" dirty="0">
                          <a:solidFill>
                            <a:srgbClr val="000000"/>
                          </a:solidFill>
                          <a:effectLst/>
                          <a:latin typeface="Arial" panose="020B0604020202020204" pitchFamily="34" charset="0"/>
                        </a:rPr>
                        <a:t>1</a:t>
                      </a:r>
                    </a:p>
                  </a:txBody>
                  <a:tcPr marL="7945" marR="7945" marT="7945" marB="0" anchor="ctr">
                    <a:lnL>
                      <a:noFill/>
                    </a:lnL>
                    <a:lnR>
                      <a:noFill/>
                    </a:lnR>
                    <a:lnT>
                      <a:noFill/>
                    </a:lnT>
                    <a:lnB>
                      <a:noFill/>
                    </a:lnB>
                    <a:noFill/>
                  </a:tcPr>
                </a:tc>
                <a:tc>
                  <a:txBody>
                    <a:bodyPr/>
                    <a:lstStyle/>
                    <a:p>
                      <a:pPr algn="l" fontAlgn="ctr"/>
                      <a:r>
                        <a:rPr lang="en-US" sz="1200" b="0" i="0" u="none" strike="noStrike" dirty="0">
                          <a:solidFill>
                            <a:srgbClr val="000000"/>
                          </a:solidFill>
                          <a:effectLst/>
                          <a:latin typeface="Arial" panose="020B0604020202020204" pitchFamily="34" charset="0"/>
                        </a:rPr>
                        <a:t>Lung</a:t>
                      </a:r>
                    </a:p>
                  </a:txBody>
                  <a:tcPr marL="7945" marR="7945" marT="7945" marB="0" anchor="ctr">
                    <a:lnL>
                      <a:noFill/>
                    </a:lnL>
                    <a:lnR>
                      <a:noFill/>
                    </a:lnR>
                    <a:lnT>
                      <a:noFill/>
                    </a:lnT>
                    <a:lnB>
                      <a:noFill/>
                    </a:lnB>
                    <a:noFill/>
                  </a:tcPr>
                </a:tc>
                <a:tc>
                  <a:txBody>
                    <a:bodyPr/>
                    <a:lstStyle/>
                    <a:p>
                      <a:pPr algn="l" fontAlgn="ctr"/>
                      <a:endParaRPr lang="en-US" sz="1200" b="0"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noFill/>
                  </a:tcPr>
                </a:tc>
                <a:tc gridSpan="3">
                  <a:txBody>
                    <a:bodyPr/>
                    <a:lstStyle/>
                    <a:p>
                      <a:pPr algn="ctr" fontAlgn="ctr"/>
                      <a:r>
                        <a:rPr lang="en-US" sz="1200" b="0" i="0" u="none" strike="noStrike" dirty="0">
                          <a:solidFill>
                            <a:srgbClr val="000000"/>
                          </a:solidFill>
                          <a:effectLst/>
                          <a:latin typeface="Arial" panose="020B0604020202020204" pitchFamily="34" charset="0"/>
                        </a:rPr>
                        <a:t>18.4</a:t>
                      </a:r>
                    </a:p>
                  </a:txBody>
                  <a:tcPr marL="100106" marR="100106" marT="50053" marB="50053"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18.4</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0" i="0" u="none" strike="noStrike" dirty="0">
                          <a:solidFill>
                            <a:srgbClr val="000000"/>
                          </a:solidFill>
                          <a:effectLst/>
                          <a:latin typeface="Arial" panose="020B0604020202020204" pitchFamily="34" charset="0"/>
                        </a:rPr>
                        <a:t>11.6</a:t>
                      </a:r>
                    </a:p>
                  </a:txBody>
                  <a:tcPr marL="100106" marR="100106" marT="50053" marB="50053"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11.6</a:t>
                      </a:r>
                    </a:p>
                  </a:txBody>
                  <a:tcPr/>
                </a:tc>
                <a:tc hMerge="1">
                  <a:txBody>
                    <a:bodyPr/>
                    <a:lstStyle/>
                    <a:p>
                      <a:endParaRPr lang="en-US"/>
                    </a:p>
                  </a:txBody>
                  <a:tcPr/>
                </a:tc>
                <a:extLst>
                  <a:ext uri="{0D108BD9-81ED-4DB2-BD59-A6C34878D82A}">
                    <a16:rowId xmlns:a16="http://schemas.microsoft.com/office/drawing/2014/main" val="1042669160"/>
                  </a:ext>
                </a:extLst>
              </a:tr>
              <a:tr h="278868">
                <a:tc>
                  <a:txBody>
                    <a:bodyPr/>
                    <a:lstStyle/>
                    <a:p>
                      <a:pPr algn="l" fontAlgn="ctr"/>
                      <a:r>
                        <a:rPr lang="en-US" sz="1200" b="1" i="0" u="none" strike="noStrike" dirty="0">
                          <a:solidFill>
                            <a:srgbClr val="000000"/>
                          </a:solidFill>
                          <a:effectLst/>
                          <a:highlight>
                            <a:srgbClr val="2AC2BA"/>
                          </a:highlight>
                          <a:latin typeface="Arial" panose="020B0604020202020204" pitchFamily="34" charset="0"/>
                        </a:rPr>
                        <a:t>2</a:t>
                      </a:r>
                    </a:p>
                  </a:txBody>
                  <a:tcPr marL="7945" marR="7945" marT="7945" marB="0" anchor="ctr">
                    <a:lnL>
                      <a:noFill/>
                    </a:lnL>
                    <a:lnR>
                      <a:noFill/>
                    </a:lnR>
                    <a:lnT>
                      <a:noFill/>
                    </a:lnT>
                    <a:lnB>
                      <a:noFill/>
                    </a:lnB>
                    <a:solidFill>
                      <a:srgbClr val="2AC2BA"/>
                    </a:solidFill>
                  </a:tcPr>
                </a:tc>
                <a:tc>
                  <a:txBody>
                    <a:bodyPr/>
                    <a:lstStyle/>
                    <a:p>
                      <a:pPr algn="l" fontAlgn="ctr"/>
                      <a:r>
                        <a:rPr lang="en-US" sz="1200" b="1" i="0" u="none" strike="noStrike" dirty="0">
                          <a:solidFill>
                            <a:srgbClr val="000000"/>
                          </a:solidFill>
                          <a:effectLst/>
                          <a:highlight>
                            <a:srgbClr val="2AC2BA"/>
                          </a:highlight>
                          <a:latin typeface="Arial" panose="020B0604020202020204" pitchFamily="34" charset="0"/>
                        </a:rPr>
                        <a:t>Colorectal</a:t>
                      </a:r>
                    </a:p>
                  </a:txBody>
                  <a:tcPr marL="7945" marR="7945" marT="7945" marB="0" anchor="ctr">
                    <a:lnL>
                      <a:noFill/>
                    </a:lnL>
                    <a:lnR>
                      <a:noFill/>
                    </a:lnR>
                    <a:lnT>
                      <a:noFill/>
                    </a:lnT>
                    <a:lnB>
                      <a:noFill/>
                    </a:lnB>
                    <a:solidFill>
                      <a:srgbClr val="2AC2BA"/>
                    </a:solidFill>
                  </a:tcP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solidFill>
                      <a:srgbClr val="2AC2BA"/>
                    </a:solidFill>
                  </a:tcPr>
                </a:tc>
                <a:tc gridSpan="3">
                  <a:txBody>
                    <a:bodyPr/>
                    <a:lstStyle/>
                    <a:p>
                      <a:pPr algn="ctr" fontAlgn="ctr"/>
                      <a:r>
                        <a:rPr lang="en-US" sz="1200" b="1" i="0" u="none" strike="noStrike" dirty="0">
                          <a:solidFill>
                            <a:srgbClr val="000000"/>
                          </a:solidFill>
                          <a:effectLst/>
                          <a:latin typeface="Arial" panose="020B0604020202020204" pitchFamily="34" charset="0"/>
                        </a:rPr>
                        <a:t>9.0</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9.0</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1" i="0" u="none" strike="noStrike" dirty="0">
                          <a:solidFill>
                            <a:srgbClr val="000000"/>
                          </a:solidFill>
                          <a:effectLst/>
                          <a:latin typeface="Arial" panose="020B0604020202020204" pitchFamily="34" charset="0"/>
                        </a:rPr>
                        <a:t>10.0</a:t>
                      </a: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10.0</a:t>
                      </a:r>
                    </a:p>
                  </a:txBody>
                  <a:tcPr/>
                </a:tc>
                <a:tc hMerge="1">
                  <a:txBody>
                    <a:bodyPr/>
                    <a:lstStyle/>
                    <a:p>
                      <a:endParaRPr lang="en-US"/>
                    </a:p>
                  </a:txBody>
                  <a:tcPr/>
                </a:tc>
                <a:extLst>
                  <a:ext uri="{0D108BD9-81ED-4DB2-BD59-A6C34878D82A}">
                    <a16:rowId xmlns:a16="http://schemas.microsoft.com/office/drawing/2014/main" val="2929136687"/>
                  </a:ext>
                </a:extLst>
              </a:tr>
              <a:tr h="278868">
                <a:tc>
                  <a:txBody>
                    <a:bodyPr/>
                    <a:lstStyle/>
                    <a:p>
                      <a:pPr algn="l" fontAlgn="ctr"/>
                      <a:r>
                        <a:rPr lang="en-US" sz="1200" b="0" i="0" u="none" strike="noStrike" dirty="0">
                          <a:solidFill>
                            <a:srgbClr val="000000"/>
                          </a:solidFill>
                          <a:effectLst/>
                          <a:latin typeface="Arial" panose="020B0604020202020204" pitchFamily="34" charset="0"/>
                        </a:rPr>
                        <a:t>3</a:t>
                      </a:r>
                    </a:p>
                  </a:txBody>
                  <a:tcPr marL="7945" marR="7945" marT="7945" marB="0" anchor="ctr">
                    <a:lnL>
                      <a:noFill/>
                    </a:lnL>
                    <a:lnR>
                      <a:noFill/>
                    </a:lnR>
                    <a:lnT>
                      <a:noFill/>
                    </a:lnT>
                    <a:lnB>
                      <a:noFill/>
                    </a:lnB>
                    <a:noFill/>
                  </a:tcPr>
                </a:tc>
                <a:tc>
                  <a:txBody>
                    <a:bodyPr/>
                    <a:lstStyle/>
                    <a:p>
                      <a:pPr algn="l" fontAlgn="ctr"/>
                      <a:r>
                        <a:rPr lang="en-US" sz="1200" b="0" i="0" u="none" strike="noStrike" dirty="0">
                          <a:solidFill>
                            <a:srgbClr val="000000"/>
                          </a:solidFill>
                          <a:effectLst/>
                          <a:latin typeface="Arial" panose="020B0604020202020204" pitchFamily="34" charset="0"/>
                        </a:rPr>
                        <a:t>Stomach</a:t>
                      </a:r>
                    </a:p>
                  </a:txBody>
                  <a:tcPr marL="7945" marR="7945" marT="7945" marB="0" anchor="ctr">
                    <a:lnL>
                      <a:noFill/>
                    </a:lnL>
                    <a:lnR>
                      <a:noFill/>
                    </a:lnR>
                    <a:lnT>
                      <a:noFill/>
                    </a:lnT>
                    <a:lnB>
                      <a:noFill/>
                    </a:lnB>
                    <a:noFill/>
                  </a:tcPr>
                </a:tc>
                <a:tc>
                  <a:txBody>
                    <a:bodyPr/>
                    <a:lstStyle/>
                    <a:p>
                      <a:pPr algn="l" fontAlgn="ctr"/>
                      <a:endParaRPr lang="en-US" sz="1200" b="0"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noFill/>
                  </a:tcPr>
                </a:tc>
                <a:tc gridSpan="3">
                  <a:txBody>
                    <a:bodyPr/>
                    <a:lstStyle/>
                    <a:p>
                      <a:pPr algn="ctr" fontAlgn="ctr"/>
                      <a:r>
                        <a:rPr lang="en-US" sz="1200" b="0" i="0" u="none" strike="noStrike" dirty="0">
                          <a:solidFill>
                            <a:srgbClr val="000000"/>
                          </a:solidFill>
                          <a:effectLst/>
                          <a:latin typeface="Arial" panose="020B0604020202020204" pitchFamily="34" charset="0"/>
                        </a:rPr>
                        <a:t>8.2</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8.2</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no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0" i="0" u="none" strike="noStrike" dirty="0">
                          <a:solidFill>
                            <a:srgbClr val="000000"/>
                          </a:solidFill>
                          <a:effectLst/>
                          <a:latin typeface="Arial" panose="020B0604020202020204" pitchFamily="34" charset="0"/>
                        </a:rPr>
                        <a:t>5.7</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5.7</a:t>
                      </a:r>
                    </a:p>
                  </a:txBody>
                  <a:tcPr/>
                </a:tc>
                <a:tc hMerge="1">
                  <a:txBody>
                    <a:bodyPr/>
                    <a:lstStyle/>
                    <a:p>
                      <a:endParaRPr lang="en-US"/>
                    </a:p>
                  </a:txBody>
                  <a:tcPr/>
                </a:tc>
                <a:extLst>
                  <a:ext uri="{0D108BD9-81ED-4DB2-BD59-A6C34878D82A}">
                    <a16:rowId xmlns:a16="http://schemas.microsoft.com/office/drawing/2014/main" val="3865931420"/>
                  </a:ext>
                </a:extLst>
              </a:tr>
              <a:tr h="278868">
                <a:tc>
                  <a:txBody>
                    <a:bodyPr/>
                    <a:lstStyle/>
                    <a:p>
                      <a:pPr algn="l" fontAlgn="ctr"/>
                      <a:r>
                        <a:rPr lang="en-US" sz="1200" b="1" i="0" u="none" strike="noStrike" dirty="0">
                          <a:solidFill>
                            <a:srgbClr val="000000"/>
                          </a:solidFill>
                          <a:effectLst/>
                          <a:latin typeface="Arial" panose="020B0604020202020204" pitchFamily="34" charset="0"/>
                        </a:rPr>
                        <a:t>4</a:t>
                      </a:r>
                    </a:p>
                  </a:txBody>
                  <a:tcPr marL="7945" marR="7945" marT="7945" marB="0" anchor="ctr">
                    <a:lnL>
                      <a:noFill/>
                    </a:lnL>
                    <a:lnR>
                      <a:noFill/>
                    </a:lnR>
                    <a:lnT>
                      <a:noFill/>
                    </a:lnT>
                    <a:lnB>
                      <a:noFill/>
                    </a:lnB>
                    <a:solidFill>
                      <a:srgbClr val="2AC2BA"/>
                    </a:solidFill>
                  </a:tcPr>
                </a:tc>
                <a:tc>
                  <a:txBody>
                    <a:bodyPr/>
                    <a:lstStyle/>
                    <a:p>
                      <a:pPr algn="l" fontAlgn="ctr"/>
                      <a:r>
                        <a:rPr lang="en-US" sz="1200" b="1" i="0" u="none" strike="noStrike" dirty="0">
                          <a:solidFill>
                            <a:srgbClr val="000000"/>
                          </a:solidFill>
                          <a:effectLst/>
                          <a:latin typeface="Arial" panose="020B0604020202020204" pitchFamily="34" charset="0"/>
                        </a:rPr>
                        <a:t>Liver</a:t>
                      </a:r>
                    </a:p>
                  </a:txBody>
                  <a:tcPr marL="7945" marR="7945" marT="7945" marB="0" anchor="ctr">
                    <a:lnL>
                      <a:noFill/>
                    </a:lnL>
                    <a:lnR>
                      <a:noFill/>
                    </a:lnR>
                    <a:lnT>
                      <a:noFill/>
                    </a:lnT>
                    <a:lnB>
                      <a:noFill/>
                    </a:lnB>
                    <a:solidFill>
                      <a:srgbClr val="2AC2BA"/>
                    </a:solidFill>
                  </a:tcP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solidFill>
                      <a:srgbClr val="2AC2BA"/>
                    </a:solidFill>
                  </a:tcPr>
                </a:tc>
                <a:tc gridSpan="3">
                  <a:txBody>
                    <a:bodyPr/>
                    <a:lstStyle/>
                    <a:p>
                      <a:pPr algn="ctr" fontAlgn="ctr"/>
                      <a:r>
                        <a:rPr lang="en-US" sz="1200" b="1" i="0" u="none" strike="noStrike" dirty="0">
                          <a:solidFill>
                            <a:srgbClr val="000000"/>
                          </a:solidFill>
                          <a:effectLst/>
                          <a:latin typeface="Arial" panose="020B0604020202020204" pitchFamily="34" charset="0"/>
                        </a:rPr>
                        <a:t>8.2</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8.2</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1" i="0" u="none" strike="noStrike" dirty="0">
                          <a:solidFill>
                            <a:srgbClr val="000000"/>
                          </a:solidFill>
                          <a:effectLst/>
                          <a:latin typeface="Arial" panose="020B0604020202020204" pitchFamily="34" charset="0"/>
                        </a:rPr>
                        <a:t>4.7</a:t>
                      </a: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4.7</a:t>
                      </a:r>
                    </a:p>
                  </a:txBody>
                  <a:tcPr/>
                </a:tc>
                <a:tc hMerge="1">
                  <a:txBody>
                    <a:bodyPr/>
                    <a:lstStyle/>
                    <a:p>
                      <a:endParaRPr lang="en-US"/>
                    </a:p>
                  </a:txBody>
                  <a:tcPr/>
                </a:tc>
                <a:extLst>
                  <a:ext uri="{0D108BD9-81ED-4DB2-BD59-A6C34878D82A}">
                    <a16:rowId xmlns:a16="http://schemas.microsoft.com/office/drawing/2014/main" val="3296016388"/>
                  </a:ext>
                </a:extLst>
              </a:tr>
              <a:tr h="278868">
                <a:tc>
                  <a:txBody>
                    <a:bodyPr/>
                    <a:lstStyle/>
                    <a:p>
                      <a:pPr algn="l" fontAlgn="ctr"/>
                      <a:r>
                        <a:rPr lang="en-US" sz="1200" b="0" i="0" u="none" strike="noStrike" dirty="0">
                          <a:solidFill>
                            <a:srgbClr val="000000"/>
                          </a:solidFill>
                          <a:effectLst/>
                          <a:latin typeface="Arial" panose="020B0604020202020204" pitchFamily="34" charset="0"/>
                        </a:rPr>
                        <a:t>5</a:t>
                      </a:r>
                    </a:p>
                  </a:txBody>
                  <a:tcPr marL="7945" marR="7945" marT="7945" marB="0" anchor="ctr">
                    <a:lnL>
                      <a:noFill/>
                    </a:lnL>
                    <a:lnR>
                      <a:noFill/>
                    </a:lnR>
                    <a:lnT>
                      <a:noFill/>
                    </a:lnT>
                    <a:lnB>
                      <a:noFill/>
                    </a:lnB>
                    <a:noFill/>
                  </a:tcPr>
                </a:tc>
                <a:tc>
                  <a:txBody>
                    <a:bodyPr/>
                    <a:lstStyle/>
                    <a:p>
                      <a:pPr algn="l" fontAlgn="ctr"/>
                      <a:r>
                        <a:rPr lang="en-US" sz="1200" b="0" i="0" u="none" strike="noStrike" dirty="0">
                          <a:solidFill>
                            <a:srgbClr val="000000"/>
                          </a:solidFill>
                          <a:effectLst/>
                          <a:latin typeface="Arial" panose="020B0604020202020204" pitchFamily="34" charset="0"/>
                        </a:rPr>
                        <a:t>Breast</a:t>
                      </a:r>
                    </a:p>
                  </a:txBody>
                  <a:tcPr marL="7945" marR="7945" marT="7945" marB="0" anchor="ctr">
                    <a:lnL>
                      <a:noFill/>
                    </a:lnL>
                    <a:lnR>
                      <a:noFill/>
                    </a:lnR>
                    <a:lnT>
                      <a:noFill/>
                    </a:lnT>
                    <a:lnB>
                      <a:noFill/>
                    </a:lnB>
                    <a:noFill/>
                  </a:tcPr>
                </a:tc>
                <a:tc>
                  <a:txBody>
                    <a:bodyPr/>
                    <a:lstStyle/>
                    <a:p>
                      <a:pPr algn="l" fontAlgn="ctr"/>
                      <a:endParaRPr lang="en-US" sz="1200" b="0"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noFill/>
                  </a:tcPr>
                </a:tc>
                <a:tc gridSpan="3">
                  <a:txBody>
                    <a:bodyPr/>
                    <a:lstStyle/>
                    <a:p>
                      <a:pPr algn="ctr" fontAlgn="ctr"/>
                      <a:r>
                        <a:rPr lang="en-US" sz="1200" b="0" i="0" u="none" strike="noStrike" dirty="0">
                          <a:solidFill>
                            <a:srgbClr val="000000"/>
                          </a:solidFill>
                          <a:effectLst/>
                          <a:latin typeface="Arial" panose="020B0604020202020204" pitchFamily="34" charset="0"/>
                        </a:rPr>
                        <a:t>6.6</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6.6</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no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0" i="0" u="none" strike="noStrike" dirty="0">
                          <a:solidFill>
                            <a:srgbClr val="000000"/>
                          </a:solidFill>
                          <a:effectLst/>
                          <a:latin typeface="Arial" panose="020B0604020202020204" pitchFamily="34" charset="0"/>
                        </a:rPr>
                        <a:t>11.6</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11.6</a:t>
                      </a:r>
                    </a:p>
                  </a:txBody>
                  <a:tcPr/>
                </a:tc>
                <a:tc hMerge="1">
                  <a:txBody>
                    <a:bodyPr/>
                    <a:lstStyle/>
                    <a:p>
                      <a:endParaRPr lang="en-US"/>
                    </a:p>
                  </a:txBody>
                  <a:tcPr/>
                </a:tc>
                <a:extLst>
                  <a:ext uri="{0D108BD9-81ED-4DB2-BD59-A6C34878D82A}">
                    <a16:rowId xmlns:a16="http://schemas.microsoft.com/office/drawing/2014/main" val="412629583"/>
                  </a:ext>
                </a:extLst>
              </a:tr>
              <a:tr h="278868">
                <a:tc>
                  <a:txBody>
                    <a:bodyPr/>
                    <a:lstStyle/>
                    <a:p>
                      <a:pPr algn="l" fontAlgn="ctr"/>
                      <a:r>
                        <a:rPr lang="en-US" sz="1200" b="0" i="0" u="none" strike="noStrike" dirty="0">
                          <a:solidFill>
                            <a:srgbClr val="000000"/>
                          </a:solidFill>
                          <a:effectLst/>
                          <a:latin typeface="Arial" panose="020B0604020202020204" pitchFamily="34" charset="0"/>
                        </a:rPr>
                        <a:t>6</a:t>
                      </a:r>
                    </a:p>
                  </a:txBody>
                  <a:tcPr marL="7945" marR="7945" marT="7945" marB="0" anchor="ctr">
                    <a:lnL>
                      <a:noFill/>
                    </a:lnL>
                    <a:lnR>
                      <a:noFill/>
                    </a:lnR>
                    <a:lnT>
                      <a:noFill/>
                    </a:lnT>
                    <a:lnB>
                      <a:noFill/>
                    </a:lnB>
                    <a:noFill/>
                  </a:tcPr>
                </a:tc>
                <a:tc>
                  <a:txBody>
                    <a:bodyPr/>
                    <a:lstStyle/>
                    <a:p>
                      <a:pPr algn="l" fontAlgn="ctr"/>
                      <a:r>
                        <a:rPr lang="en-US" sz="1200" b="0" i="0" u="none" strike="noStrike" dirty="0">
                          <a:solidFill>
                            <a:srgbClr val="000000"/>
                          </a:solidFill>
                          <a:effectLst/>
                          <a:latin typeface="Arial" panose="020B0604020202020204" pitchFamily="34" charset="0"/>
                        </a:rPr>
                        <a:t>Esophagus</a:t>
                      </a:r>
                    </a:p>
                  </a:txBody>
                  <a:tcPr marL="7945" marR="7945" marT="7945" marB="0" anchor="ctr">
                    <a:lnL>
                      <a:noFill/>
                    </a:lnL>
                    <a:lnR>
                      <a:noFill/>
                    </a:lnR>
                    <a:lnT>
                      <a:noFill/>
                    </a:lnT>
                    <a:lnB>
                      <a:noFill/>
                    </a:lnB>
                    <a:noFill/>
                  </a:tcPr>
                </a:tc>
                <a:tc>
                  <a:txBody>
                    <a:bodyPr/>
                    <a:lstStyle/>
                    <a:p>
                      <a:pPr algn="l" fontAlgn="ctr"/>
                      <a:endParaRPr lang="en-US" sz="1200" b="0"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noFill/>
                  </a:tcPr>
                </a:tc>
                <a:tc gridSpan="3">
                  <a:txBody>
                    <a:bodyPr/>
                    <a:lstStyle/>
                    <a:p>
                      <a:pPr algn="ctr" fontAlgn="ctr"/>
                      <a:r>
                        <a:rPr lang="en-US" sz="1200" b="0" i="0" u="none" strike="noStrike" dirty="0">
                          <a:solidFill>
                            <a:srgbClr val="000000"/>
                          </a:solidFill>
                          <a:effectLst/>
                          <a:latin typeface="Arial" panose="020B0604020202020204" pitchFamily="34" charset="0"/>
                        </a:rPr>
                        <a:t>5.3</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5.3</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no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0" i="0" u="none" strike="noStrike" dirty="0">
                          <a:solidFill>
                            <a:srgbClr val="000000"/>
                          </a:solidFill>
                          <a:effectLst/>
                          <a:latin typeface="Arial" panose="020B0604020202020204" pitchFamily="34" charset="0"/>
                        </a:rPr>
                        <a:t>3.2</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3.2</a:t>
                      </a:r>
                    </a:p>
                  </a:txBody>
                  <a:tcPr/>
                </a:tc>
                <a:tc hMerge="1">
                  <a:txBody>
                    <a:bodyPr/>
                    <a:lstStyle/>
                    <a:p>
                      <a:endParaRPr lang="en-US"/>
                    </a:p>
                  </a:txBody>
                  <a:tcPr/>
                </a:tc>
                <a:extLst>
                  <a:ext uri="{0D108BD9-81ED-4DB2-BD59-A6C34878D82A}">
                    <a16:rowId xmlns:a16="http://schemas.microsoft.com/office/drawing/2014/main" val="1731221904"/>
                  </a:ext>
                </a:extLst>
              </a:tr>
              <a:tr h="278868">
                <a:tc>
                  <a:txBody>
                    <a:bodyPr/>
                    <a:lstStyle/>
                    <a:p>
                      <a:pPr algn="l" fontAlgn="ctr"/>
                      <a:r>
                        <a:rPr lang="en-US" sz="1200" b="1" i="0" u="none" strike="noStrike" dirty="0">
                          <a:solidFill>
                            <a:srgbClr val="000000"/>
                          </a:solidFill>
                          <a:effectLst/>
                          <a:latin typeface="Arial" panose="020B0604020202020204" pitchFamily="34" charset="0"/>
                        </a:rPr>
                        <a:t>7</a:t>
                      </a:r>
                    </a:p>
                  </a:txBody>
                  <a:tcPr marL="7945" marR="7945" marT="7945" marB="0" anchor="ctr">
                    <a:lnL>
                      <a:noFill/>
                    </a:lnL>
                    <a:lnR>
                      <a:noFill/>
                    </a:lnR>
                    <a:lnT>
                      <a:noFill/>
                    </a:lnT>
                    <a:lnB>
                      <a:noFill/>
                    </a:lnB>
                    <a:solidFill>
                      <a:srgbClr val="2AC2BA"/>
                    </a:solidFill>
                  </a:tcPr>
                </a:tc>
                <a:tc>
                  <a:txBody>
                    <a:bodyPr/>
                    <a:lstStyle/>
                    <a:p>
                      <a:pPr algn="l" fontAlgn="ctr"/>
                      <a:r>
                        <a:rPr lang="en-US" sz="1200" b="1" i="0" u="none" strike="noStrike" dirty="0">
                          <a:solidFill>
                            <a:srgbClr val="000000"/>
                          </a:solidFill>
                          <a:effectLst/>
                          <a:latin typeface="Arial" panose="020B0604020202020204" pitchFamily="34" charset="0"/>
                        </a:rPr>
                        <a:t>Pancreas</a:t>
                      </a:r>
                    </a:p>
                  </a:txBody>
                  <a:tcPr marL="7945" marR="7945" marT="7945" marB="0" anchor="ctr">
                    <a:lnL>
                      <a:noFill/>
                    </a:lnL>
                    <a:lnR>
                      <a:noFill/>
                    </a:lnR>
                    <a:lnT>
                      <a:noFill/>
                    </a:lnT>
                    <a:lnB>
                      <a:noFill/>
                    </a:lnB>
                    <a:solidFill>
                      <a:srgbClr val="2AC2BA"/>
                    </a:solidFill>
                  </a:tcP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solidFill>
                      <a:srgbClr val="2AC2BA"/>
                    </a:solidFill>
                  </a:tcPr>
                </a:tc>
                <a:tc gridSpan="3">
                  <a:txBody>
                    <a:bodyPr/>
                    <a:lstStyle/>
                    <a:p>
                      <a:pPr algn="ctr" fontAlgn="ctr"/>
                      <a:r>
                        <a:rPr lang="en-US" sz="1200" b="1" i="0" u="none" strike="noStrike" dirty="0">
                          <a:solidFill>
                            <a:srgbClr val="000000"/>
                          </a:solidFill>
                          <a:effectLst/>
                          <a:latin typeface="Arial" panose="020B0604020202020204" pitchFamily="34" charset="0"/>
                        </a:rPr>
                        <a:t>4.5</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4.5</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1" i="0" u="none" strike="noStrike" dirty="0">
                          <a:solidFill>
                            <a:srgbClr val="000000"/>
                          </a:solidFill>
                          <a:effectLst/>
                          <a:latin typeface="Arial" panose="020B0604020202020204" pitchFamily="34" charset="0"/>
                        </a:rPr>
                        <a:t>2.5</a:t>
                      </a: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2.5</a:t>
                      </a:r>
                    </a:p>
                  </a:txBody>
                  <a:tcPr/>
                </a:tc>
                <a:tc hMerge="1">
                  <a:txBody>
                    <a:bodyPr/>
                    <a:lstStyle/>
                    <a:p>
                      <a:endParaRPr lang="en-US"/>
                    </a:p>
                  </a:txBody>
                  <a:tcPr/>
                </a:tc>
                <a:extLst>
                  <a:ext uri="{0D108BD9-81ED-4DB2-BD59-A6C34878D82A}">
                    <a16:rowId xmlns:a16="http://schemas.microsoft.com/office/drawing/2014/main" val="2105386703"/>
                  </a:ext>
                </a:extLst>
              </a:tr>
              <a:tr h="278868">
                <a:tc>
                  <a:txBody>
                    <a:bodyPr/>
                    <a:lstStyle/>
                    <a:p>
                      <a:pPr algn="l" fontAlgn="ctr"/>
                      <a:r>
                        <a:rPr lang="en-US" sz="1200" b="0" i="0" u="none" strike="noStrike" dirty="0">
                          <a:solidFill>
                            <a:srgbClr val="000000"/>
                          </a:solidFill>
                          <a:effectLst/>
                          <a:latin typeface="Arial" panose="020B0604020202020204" pitchFamily="34" charset="0"/>
                        </a:rPr>
                        <a:t>8</a:t>
                      </a:r>
                    </a:p>
                  </a:txBody>
                  <a:tcPr marL="7945" marR="7945" marT="7945" marB="0" anchor="ctr">
                    <a:lnL>
                      <a:noFill/>
                    </a:lnL>
                    <a:lnR>
                      <a:noFill/>
                    </a:lnR>
                    <a:lnT>
                      <a:noFill/>
                    </a:lnT>
                    <a:lnB>
                      <a:noFill/>
                    </a:lnB>
                    <a:noFill/>
                  </a:tcPr>
                </a:tc>
                <a:tc>
                  <a:txBody>
                    <a:bodyPr/>
                    <a:lstStyle/>
                    <a:p>
                      <a:pPr algn="l" fontAlgn="ctr"/>
                      <a:r>
                        <a:rPr lang="en-US" sz="1200" b="0" i="0" u="none" strike="noStrike" dirty="0">
                          <a:solidFill>
                            <a:srgbClr val="000000"/>
                          </a:solidFill>
                          <a:effectLst/>
                          <a:latin typeface="Arial" panose="020B0604020202020204" pitchFamily="34" charset="0"/>
                        </a:rPr>
                        <a:t>Prostate</a:t>
                      </a:r>
                    </a:p>
                  </a:txBody>
                  <a:tcPr marL="7945" marR="7945" marT="7945" marB="0" anchor="ctr">
                    <a:lnL>
                      <a:noFill/>
                    </a:lnL>
                    <a:lnR>
                      <a:noFill/>
                    </a:lnR>
                    <a:lnT>
                      <a:noFill/>
                    </a:lnT>
                    <a:lnB>
                      <a:noFill/>
                    </a:lnB>
                    <a:noFill/>
                  </a:tcPr>
                </a:tc>
                <a:tc>
                  <a:txBody>
                    <a:bodyPr/>
                    <a:lstStyle/>
                    <a:p>
                      <a:pPr algn="l" fontAlgn="ctr"/>
                      <a:endParaRPr lang="en-US" sz="1200" b="0"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noFill/>
                  </a:tcPr>
                </a:tc>
                <a:tc gridSpan="3">
                  <a:txBody>
                    <a:bodyPr/>
                    <a:lstStyle/>
                    <a:p>
                      <a:pPr algn="ctr" fontAlgn="ctr"/>
                      <a:r>
                        <a:rPr lang="en-US" sz="1200" b="0" i="0" u="none" strike="noStrike" dirty="0">
                          <a:solidFill>
                            <a:srgbClr val="000000"/>
                          </a:solidFill>
                          <a:effectLst/>
                          <a:latin typeface="Arial" panose="020B0604020202020204" pitchFamily="34" charset="0"/>
                        </a:rPr>
                        <a:t>3.8</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3.8</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no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0" i="0" u="none" strike="noStrike" dirty="0">
                          <a:solidFill>
                            <a:srgbClr val="000000"/>
                          </a:solidFill>
                          <a:effectLst/>
                          <a:latin typeface="Arial" panose="020B0604020202020204" pitchFamily="34" charset="0"/>
                        </a:rPr>
                        <a:t>7.1</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7.1</a:t>
                      </a:r>
                    </a:p>
                  </a:txBody>
                  <a:tcPr/>
                </a:tc>
                <a:tc hMerge="1">
                  <a:txBody>
                    <a:bodyPr/>
                    <a:lstStyle/>
                    <a:p>
                      <a:endParaRPr lang="en-US"/>
                    </a:p>
                  </a:txBody>
                  <a:tcPr/>
                </a:tc>
                <a:extLst>
                  <a:ext uri="{0D108BD9-81ED-4DB2-BD59-A6C34878D82A}">
                    <a16:rowId xmlns:a16="http://schemas.microsoft.com/office/drawing/2014/main" val="342755812"/>
                  </a:ext>
                </a:extLst>
              </a:tr>
              <a:tr h="278868">
                <a:tc>
                  <a:txBody>
                    <a:bodyPr/>
                    <a:lstStyle/>
                    <a:p>
                      <a:pPr algn="l" fontAlgn="ctr"/>
                      <a:r>
                        <a:rPr lang="en-US" sz="1200" b="1" i="0" u="none" strike="noStrike" dirty="0">
                          <a:solidFill>
                            <a:srgbClr val="000000"/>
                          </a:solidFill>
                          <a:effectLst/>
                          <a:latin typeface="Arial" panose="020B0604020202020204" pitchFamily="34" charset="0"/>
                        </a:rPr>
                        <a:t>9</a:t>
                      </a:r>
                    </a:p>
                  </a:txBody>
                  <a:tcPr marL="7945" marR="7945" marT="7945" marB="0" anchor="ctr">
                    <a:lnL>
                      <a:noFill/>
                    </a:lnL>
                    <a:lnR>
                      <a:noFill/>
                    </a:lnR>
                    <a:lnT>
                      <a:noFill/>
                    </a:lnT>
                    <a:lnB>
                      <a:noFill/>
                    </a:lnB>
                    <a:solidFill>
                      <a:srgbClr val="2AC2BA"/>
                    </a:solidFill>
                  </a:tcPr>
                </a:tc>
                <a:tc>
                  <a:txBody>
                    <a:bodyPr/>
                    <a:lstStyle/>
                    <a:p>
                      <a:pPr algn="l" fontAlgn="ctr"/>
                      <a:r>
                        <a:rPr lang="en-US" sz="1200" b="1" i="0" u="none" strike="noStrike" dirty="0">
                          <a:solidFill>
                            <a:srgbClr val="000000"/>
                          </a:solidFill>
                          <a:effectLst/>
                          <a:latin typeface="Arial" panose="020B0604020202020204" pitchFamily="34" charset="0"/>
                        </a:rPr>
                        <a:t>Cervical</a:t>
                      </a:r>
                    </a:p>
                  </a:txBody>
                  <a:tcPr marL="7945" marR="7945" marT="7945" marB="0" anchor="ctr">
                    <a:lnL>
                      <a:noFill/>
                    </a:lnL>
                    <a:lnR>
                      <a:noFill/>
                    </a:lnR>
                    <a:lnT>
                      <a:noFill/>
                    </a:lnT>
                    <a:lnB>
                      <a:noFill/>
                    </a:lnB>
                    <a:solidFill>
                      <a:srgbClr val="2AC2BA"/>
                    </a:solidFill>
                  </a:tcP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solidFill>
                      <a:srgbClr val="2AC2BA"/>
                    </a:solidFill>
                  </a:tcPr>
                </a:tc>
                <a:tc gridSpan="3">
                  <a:txBody>
                    <a:bodyPr/>
                    <a:lstStyle/>
                    <a:p>
                      <a:pPr algn="ctr" fontAlgn="ctr"/>
                      <a:r>
                        <a:rPr lang="en-US" sz="1200" b="1" i="0" u="none" strike="noStrike" dirty="0">
                          <a:solidFill>
                            <a:srgbClr val="000000"/>
                          </a:solidFill>
                          <a:effectLst/>
                          <a:latin typeface="Arial" panose="020B0604020202020204" pitchFamily="34" charset="0"/>
                        </a:rPr>
                        <a:t>3.3</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3.3</a:t>
                      </a:r>
                    </a:p>
                  </a:txBody>
                  <a:tcPr/>
                </a:tc>
                <a:tc hMerge="1">
                  <a:txBody>
                    <a:bodyPr/>
                    <a:lstStyle/>
                    <a:p>
                      <a:endParaRPr lang="en-US"/>
                    </a:p>
                  </a:txBody>
                  <a:tcPr/>
                </a:tc>
                <a:tc gridSpan="2">
                  <a:txBody>
                    <a:bodyPr/>
                    <a:lstStyle/>
                    <a:p>
                      <a:pPr algn="l" fontAlgn="ctr"/>
                      <a:endParaRPr lang="en-US" sz="1200" b="1"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l" fontAlgn="ctr"/>
                      <a:endParaRPr lang="en-US" sz="1100" b="1" i="0" u="none" strike="noStrike">
                        <a:solidFill>
                          <a:srgbClr val="000000"/>
                        </a:solidFill>
                        <a:effectLst/>
                        <a:latin typeface="Arial" panose="020B0604020202020204" pitchFamily="34" charset="0"/>
                      </a:endParaRPr>
                    </a:p>
                  </a:txBody>
                  <a:tcPr/>
                </a:tc>
                <a:tc gridSpan="3">
                  <a:txBody>
                    <a:bodyPr/>
                    <a:lstStyle/>
                    <a:p>
                      <a:pPr algn="ctr" fontAlgn="ctr"/>
                      <a:r>
                        <a:rPr lang="en-US" sz="1200" b="1" i="0" u="none" strike="noStrike" dirty="0">
                          <a:solidFill>
                            <a:srgbClr val="000000"/>
                          </a:solidFill>
                          <a:effectLst/>
                          <a:latin typeface="Arial" panose="020B0604020202020204" pitchFamily="34" charset="0"/>
                        </a:rPr>
                        <a:t>3.2</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3.2</a:t>
                      </a:r>
                    </a:p>
                  </a:txBody>
                  <a:tcPr/>
                </a:tc>
                <a:tc hMerge="1">
                  <a:txBody>
                    <a:bodyPr/>
                    <a:lstStyle/>
                    <a:p>
                      <a:endParaRPr lang="en-US"/>
                    </a:p>
                  </a:txBody>
                  <a:tcPr/>
                </a:tc>
                <a:extLst>
                  <a:ext uri="{0D108BD9-81ED-4DB2-BD59-A6C34878D82A}">
                    <a16:rowId xmlns:a16="http://schemas.microsoft.com/office/drawing/2014/main" val="4040234244"/>
                  </a:ext>
                </a:extLst>
              </a:tr>
              <a:tr h="278868">
                <a:tc>
                  <a:txBody>
                    <a:bodyPr/>
                    <a:lstStyle/>
                    <a:p>
                      <a:pPr algn="l" fontAlgn="ctr"/>
                      <a:r>
                        <a:rPr lang="en-US" sz="1200" b="0" i="0" u="none" strike="noStrike" dirty="0">
                          <a:solidFill>
                            <a:srgbClr val="000000"/>
                          </a:solidFill>
                          <a:effectLst/>
                          <a:latin typeface="Arial" panose="020B0604020202020204" pitchFamily="34" charset="0"/>
                        </a:rPr>
                        <a:t>10</a:t>
                      </a:r>
                    </a:p>
                  </a:txBody>
                  <a:tcPr marL="7945" marR="7945" marT="7945" marB="0" anchor="ctr">
                    <a:lnL>
                      <a:noFill/>
                    </a:lnL>
                    <a:lnR>
                      <a:noFill/>
                    </a:lnR>
                    <a:lnT>
                      <a:noFill/>
                    </a:lnT>
                    <a:lnB>
                      <a:noFill/>
                    </a:lnB>
                    <a:noFill/>
                  </a:tcPr>
                </a:tc>
                <a:tc>
                  <a:txBody>
                    <a:bodyPr/>
                    <a:lstStyle/>
                    <a:p>
                      <a:pPr algn="l" fontAlgn="ctr"/>
                      <a:r>
                        <a:rPr lang="en-US" sz="1200" b="0" i="0" u="none" strike="noStrike" dirty="0">
                          <a:solidFill>
                            <a:srgbClr val="000000"/>
                          </a:solidFill>
                          <a:effectLst/>
                          <a:latin typeface="Arial" panose="020B0604020202020204" pitchFamily="34" charset="0"/>
                        </a:rPr>
                        <a:t>Leukemia</a:t>
                      </a:r>
                    </a:p>
                  </a:txBody>
                  <a:tcPr marL="7945" marR="7945" marT="7945" marB="0" anchor="ctr">
                    <a:lnL>
                      <a:noFill/>
                    </a:lnL>
                    <a:lnR>
                      <a:noFill/>
                    </a:lnR>
                    <a:lnT>
                      <a:noFill/>
                    </a:lnT>
                    <a:lnB>
                      <a:noFill/>
                    </a:lnB>
                    <a:noFill/>
                  </a:tcPr>
                </a:tc>
                <a:tc>
                  <a:txBody>
                    <a:bodyPr/>
                    <a:lstStyle/>
                    <a:p>
                      <a:pPr algn="l" fontAlgn="ctr"/>
                      <a:endParaRPr lang="en-US" sz="1200" b="0"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noFill/>
                  </a:tcPr>
                </a:tc>
                <a:tc gridSpan="3">
                  <a:txBody>
                    <a:bodyPr/>
                    <a:lstStyle/>
                    <a:p>
                      <a:pPr algn="ctr" fontAlgn="ctr"/>
                      <a:r>
                        <a:rPr lang="en-US" sz="1200" b="0" i="0" u="none" strike="noStrike" dirty="0">
                          <a:solidFill>
                            <a:srgbClr val="000000"/>
                          </a:solidFill>
                          <a:effectLst/>
                          <a:latin typeface="Arial" panose="020B0604020202020204" pitchFamily="34" charset="0"/>
                        </a:rPr>
                        <a:t>3.2</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3.2</a:t>
                      </a:r>
                    </a:p>
                  </a:txBody>
                  <a:tcPr/>
                </a:tc>
                <a:tc hMerge="1">
                  <a:txBody>
                    <a:bodyPr/>
                    <a:lstStyle/>
                    <a:p>
                      <a:endParaRPr lang="en-US"/>
                    </a:p>
                  </a:txBody>
                  <a:tcPr/>
                </a:tc>
                <a:tc gridSpan="2">
                  <a:txBody>
                    <a:bodyPr/>
                    <a:lstStyle/>
                    <a:p>
                      <a:pPr algn="l" fontAlgn="ctr"/>
                      <a:endParaRPr lang="en-US" sz="12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noFill/>
                  </a:tcPr>
                </a:tc>
                <a:tc hMerge="1">
                  <a:txBody>
                    <a:bodyPr/>
                    <a:lstStyle/>
                    <a:p>
                      <a:pPr algn="l" fontAlgn="ctr"/>
                      <a:endParaRPr lang="en-US" sz="1100" b="0" i="0" u="none" strike="noStrike">
                        <a:solidFill>
                          <a:srgbClr val="000000"/>
                        </a:solidFill>
                        <a:effectLst/>
                        <a:latin typeface="Arial" panose="020B0604020202020204" pitchFamily="34" charset="0"/>
                      </a:endParaRPr>
                    </a:p>
                  </a:txBody>
                  <a:tcPr/>
                </a:tc>
                <a:tc gridSpan="3">
                  <a:txBody>
                    <a:bodyPr/>
                    <a:lstStyle/>
                    <a:p>
                      <a:pPr algn="ctr" fontAlgn="ctr"/>
                      <a:r>
                        <a:rPr lang="en-US" sz="1200" b="0" i="0" u="none" strike="noStrike" dirty="0">
                          <a:solidFill>
                            <a:srgbClr val="000000"/>
                          </a:solidFill>
                          <a:effectLst/>
                          <a:latin typeface="Arial" panose="020B0604020202020204" pitchFamily="34" charset="0"/>
                        </a:rPr>
                        <a:t>2.4</a:t>
                      </a:r>
                    </a:p>
                  </a:txBody>
                  <a:tcPr marL="100106" marR="100106" marT="50053" marB="50053" anchor="ctr">
                    <a:lnL>
                      <a:noFill/>
                    </a:lnL>
                    <a:lnR>
                      <a:noFill/>
                    </a:lnR>
                    <a:lnT>
                      <a:noFill/>
                    </a:lnT>
                    <a:lnB>
                      <a:noFill/>
                    </a:lnB>
                    <a:noFill/>
                  </a:tcPr>
                </a:tc>
                <a:tc hMerge="1">
                  <a:txBody>
                    <a:bodyPr/>
                    <a:lstStyle/>
                    <a:p>
                      <a:pPr algn="ctr" fontAlgn="ctr"/>
                      <a:r>
                        <a:rPr lang="en-US" sz="1400" b="0" i="0" u="none" strike="noStrike">
                          <a:solidFill>
                            <a:srgbClr val="000000"/>
                          </a:solidFill>
                          <a:effectLst/>
                          <a:latin typeface="Arial" panose="020B0604020202020204" pitchFamily="34" charset="0"/>
                        </a:rPr>
                        <a:t>2.4</a:t>
                      </a:r>
                    </a:p>
                  </a:txBody>
                  <a:tcPr/>
                </a:tc>
                <a:tc hMerge="1">
                  <a:txBody>
                    <a:bodyPr/>
                    <a:lstStyle/>
                    <a:p>
                      <a:endParaRPr lang="en-US"/>
                    </a:p>
                  </a:txBody>
                  <a:tcPr/>
                </a:tc>
                <a:extLst>
                  <a:ext uri="{0D108BD9-81ED-4DB2-BD59-A6C34878D82A}">
                    <a16:rowId xmlns:a16="http://schemas.microsoft.com/office/drawing/2014/main" val="3384653652"/>
                  </a:ext>
                </a:extLst>
              </a:tr>
              <a:tr h="278868">
                <a:tc>
                  <a:txBody>
                    <a:bodyPr/>
                    <a:lstStyle/>
                    <a:p>
                      <a:pPr algn="l" fontAlgn="ctr"/>
                      <a:r>
                        <a:rPr lang="en-US" sz="1200" b="1" i="0" u="none" strike="noStrike" dirty="0">
                          <a:solidFill>
                            <a:srgbClr val="000000"/>
                          </a:solidFill>
                          <a:effectLst/>
                          <a:latin typeface="Arial" panose="020B0604020202020204" pitchFamily="34" charset="0"/>
                        </a:rPr>
                        <a:t>11</a:t>
                      </a:r>
                    </a:p>
                  </a:txBody>
                  <a:tcPr marL="7945" marR="7945" marT="7945" marB="0" anchor="ctr">
                    <a:lnL>
                      <a:noFill/>
                    </a:lnL>
                    <a:lnR>
                      <a:noFill/>
                    </a:lnR>
                    <a:lnT>
                      <a:noFill/>
                    </a:lnT>
                    <a:lnB>
                      <a:noFill/>
                    </a:lnB>
                    <a:solidFill>
                      <a:srgbClr val="2AC2BA"/>
                    </a:solidFill>
                  </a:tcPr>
                </a:tc>
                <a:tc>
                  <a:txBody>
                    <a:bodyPr/>
                    <a:lstStyle/>
                    <a:p>
                      <a:pPr algn="l" fontAlgn="ctr"/>
                      <a:r>
                        <a:rPr lang="en-US" sz="1200" b="1" i="0" u="none" strike="noStrike" dirty="0">
                          <a:solidFill>
                            <a:srgbClr val="000000"/>
                          </a:solidFill>
                          <a:effectLst/>
                          <a:latin typeface="Arial" panose="020B0604020202020204" pitchFamily="34" charset="0"/>
                        </a:rPr>
                        <a:t>N-H Lymphoma</a:t>
                      </a:r>
                    </a:p>
                  </a:txBody>
                  <a:tcPr marL="7945" marR="7945" marT="7945" marB="0" anchor="ctr">
                    <a:lnL>
                      <a:noFill/>
                    </a:lnL>
                    <a:lnR>
                      <a:noFill/>
                    </a:lnR>
                    <a:lnT>
                      <a:noFill/>
                    </a:lnT>
                    <a:lnB>
                      <a:noFill/>
                    </a:lnB>
                    <a:solidFill>
                      <a:srgbClr val="2AC2BA"/>
                    </a:solidFill>
                  </a:tcP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solidFill>
                      <a:srgbClr val="2AC2BA"/>
                    </a:solidFill>
                  </a:tcPr>
                </a:tc>
                <a:tc gridSpan="3">
                  <a:txBody>
                    <a:bodyPr/>
                    <a:lstStyle/>
                    <a:p>
                      <a:pPr algn="ctr" fontAlgn="ctr"/>
                      <a:r>
                        <a:rPr lang="en-US" sz="1200" b="1" i="0" u="none" strike="noStrike" dirty="0">
                          <a:solidFill>
                            <a:srgbClr val="000000"/>
                          </a:solidFill>
                          <a:effectLst/>
                          <a:latin typeface="Arial" panose="020B0604020202020204" pitchFamily="34" charset="0"/>
                        </a:rPr>
                        <a:t>2.6</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2.6</a:t>
                      </a:r>
                    </a:p>
                  </a:txBody>
                  <a:tcPr/>
                </a:tc>
                <a:tc hMerge="1">
                  <a:txBody>
                    <a:bodyPr/>
                    <a:lstStyle/>
                    <a:p>
                      <a:endParaRPr lang="en-US"/>
                    </a:p>
                  </a:txBody>
                  <a:tcPr/>
                </a:tc>
                <a:tc gridSpan="2">
                  <a:txBody>
                    <a:bodyPr/>
                    <a:lstStyle/>
                    <a:p>
                      <a:pPr algn="l" fontAlgn="ctr"/>
                      <a:endParaRPr lang="en-US" sz="1200" b="1"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l" fontAlgn="ctr"/>
                      <a:endParaRPr lang="en-US" sz="1100" b="1" i="0" u="none" strike="noStrike">
                        <a:solidFill>
                          <a:srgbClr val="000000"/>
                        </a:solidFill>
                        <a:effectLst/>
                        <a:latin typeface="Arial" panose="020B0604020202020204" pitchFamily="34" charset="0"/>
                      </a:endParaRPr>
                    </a:p>
                  </a:txBody>
                  <a:tcPr/>
                </a:tc>
                <a:tc gridSpan="3">
                  <a:txBody>
                    <a:bodyPr/>
                    <a:lstStyle/>
                    <a:p>
                      <a:pPr algn="ctr" fontAlgn="ctr"/>
                      <a:r>
                        <a:rPr lang="en-US" sz="1200" b="1" i="0" u="none" strike="noStrike" dirty="0">
                          <a:solidFill>
                            <a:srgbClr val="000000"/>
                          </a:solidFill>
                          <a:effectLst/>
                          <a:latin typeface="Arial" panose="020B0604020202020204" pitchFamily="34" charset="0"/>
                        </a:rPr>
                        <a:t>2.8</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2.8</a:t>
                      </a:r>
                    </a:p>
                  </a:txBody>
                  <a:tcPr/>
                </a:tc>
                <a:tc hMerge="1">
                  <a:txBody>
                    <a:bodyPr/>
                    <a:lstStyle/>
                    <a:p>
                      <a:endParaRPr lang="en-US"/>
                    </a:p>
                  </a:txBody>
                  <a:tcPr/>
                </a:tc>
                <a:extLst>
                  <a:ext uri="{0D108BD9-81ED-4DB2-BD59-A6C34878D82A}">
                    <a16:rowId xmlns:a16="http://schemas.microsoft.com/office/drawing/2014/main" val="2997782944"/>
                  </a:ext>
                </a:extLst>
              </a:tr>
              <a:tr h="278868">
                <a:tc>
                  <a:txBody>
                    <a:bodyPr/>
                    <a:lstStyle/>
                    <a:p>
                      <a:pPr algn="l" fontAlgn="ctr"/>
                      <a:r>
                        <a:rPr lang="en-US" sz="1200" b="1" i="0" u="none" strike="noStrike" dirty="0">
                          <a:solidFill>
                            <a:srgbClr val="000000"/>
                          </a:solidFill>
                          <a:effectLst/>
                          <a:latin typeface="Arial" panose="020B0604020202020204" pitchFamily="34" charset="0"/>
                        </a:rPr>
                        <a:t>12</a:t>
                      </a:r>
                    </a:p>
                  </a:txBody>
                  <a:tcPr marL="7945" marR="7945" marT="7945" marB="0" anchor="ctr">
                    <a:lnL>
                      <a:noFill/>
                    </a:lnL>
                    <a:lnR>
                      <a:noFill/>
                    </a:lnR>
                    <a:lnT>
                      <a:noFill/>
                    </a:lnT>
                    <a:lnB>
                      <a:noFill/>
                    </a:lnB>
                    <a:solidFill>
                      <a:srgbClr val="2AC2BA"/>
                    </a:solidFill>
                  </a:tcPr>
                </a:tc>
                <a:tc>
                  <a:txBody>
                    <a:bodyPr/>
                    <a:lstStyle/>
                    <a:p>
                      <a:pPr algn="l" fontAlgn="ctr"/>
                      <a:r>
                        <a:rPr lang="en-US" sz="1200" b="1" i="0" u="none" strike="noStrike" dirty="0">
                          <a:solidFill>
                            <a:srgbClr val="000000"/>
                          </a:solidFill>
                          <a:effectLst/>
                          <a:latin typeface="Arial" panose="020B0604020202020204" pitchFamily="34" charset="0"/>
                        </a:rPr>
                        <a:t>Bladder</a:t>
                      </a:r>
                    </a:p>
                  </a:txBody>
                  <a:tcPr marL="7945" marR="7945" marT="7945" marB="0" anchor="ctr">
                    <a:lnL>
                      <a:noFill/>
                    </a:lnL>
                    <a:lnR>
                      <a:noFill/>
                    </a:lnR>
                    <a:lnT>
                      <a:noFill/>
                    </a:lnT>
                    <a:lnB>
                      <a:noFill/>
                    </a:lnB>
                    <a:solidFill>
                      <a:srgbClr val="2AC2BA"/>
                    </a:solidFill>
                  </a:tcP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7945" marR="7945" marT="7945" marB="0" anchor="ctr">
                    <a:lnL>
                      <a:noFill/>
                    </a:lnL>
                    <a:lnR>
                      <a:noFill/>
                    </a:lnR>
                    <a:lnT>
                      <a:noFill/>
                    </a:lnT>
                    <a:lnB>
                      <a:noFill/>
                    </a:lnB>
                    <a:solidFill>
                      <a:srgbClr val="2AC2BA"/>
                    </a:solidFill>
                  </a:tcPr>
                </a:tc>
                <a:tc gridSpan="3">
                  <a:txBody>
                    <a:bodyPr/>
                    <a:lstStyle/>
                    <a:p>
                      <a:pPr algn="ctr" fontAlgn="ctr"/>
                      <a:r>
                        <a:rPr lang="en-US" sz="1200" b="1" i="0" u="none" strike="noStrike" dirty="0">
                          <a:solidFill>
                            <a:srgbClr val="000000"/>
                          </a:solidFill>
                          <a:effectLst/>
                          <a:latin typeface="Arial" panose="020B0604020202020204" pitchFamily="34" charset="0"/>
                        </a:rPr>
                        <a:t>2.1</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2.1</a:t>
                      </a:r>
                    </a:p>
                  </a:txBody>
                  <a:tcPr/>
                </a:tc>
                <a:tc hMerge="1">
                  <a:txBody>
                    <a:bodyPr/>
                    <a:lstStyle/>
                    <a:p>
                      <a:endParaRPr lang="en-US"/>
                    </a:p>
                  </a:txBody>
                  <a:tcPr/>
                </a:tc>
                <a:tc gridSpan="2">
                  <a:txBody>
                    <a:bodyPr/>
                    <a:lstStyle/>
                    <a:p>
                      <a:pPr algn="l" fontAlgn="ctr"/>
                      <a:endParaRPr lang="en-US" sz="1200" b="1"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a:noFill/>
                    </a:lnB>
                    <a:solidFill>
                      <a:srgbClr val="2AC2BA"/>
                    </a:solidFill>
                  </a:tcPr>
                </a:tc>
                <a:tc hMerge="1">
                  <a:txBody>
                    <a:bodyPr/>
                    <a:lstStyle/>
                    <a:p>
                      <a:pPr algn="l" fontAlgn="ctr"/>
                      <a:endParaRPr lang="en-US" sz="1100" b="1" i="0" u="none" strike="noStrike">
                        <a:solidFill>
                          <a:srgbClr val="000000"/>
                        </a:solidFill>
                        <a:effectLst/>
                        <a:latin typeface="Arial" panose="020B0604020202020204" pitchFamily="34" charset="0"/>
                      </a:endParaRPr>
                    </a:p>
                  </a:txBody>
                  <a:tcPr/>
                </a:tc>
                <a:tc gridSpan="3">
                  <a:txBody>
                    <a:bodyPr/>
                    <a:lstStyle/>
                    <a:p>
                      <a:pPr algn="ctr" fontAlgn="ctr"/>
                      <a:r>
                        <a:rPr lang="en-US" sz="1200" b="1" i="0" u="none" strike="noStrike" dirty="0">
                          <a:solidFill>
                            <a:srgbClr val="000000"/>
                          </a:solidFill>
                          <a:effectLst/>
                          <a:latin typeface="Arial" panose="020B0604020202020204" pitchFamily="34" charset="0"/>
                        </a:rPr>
                        <a:t>3.0</a:t>
                      </a:r>
                    </a:p>
                  </a:txBody>
                  <a:tcPr marL="100106" marR="100106" marT="50053" marB="50053" anchor="ctr">
                    <a:lnL>
                      <a:noFill/>
                    </a:lnL>
                    <a:lnR>
                      <a:noFill/>
                    </a:lnR>
                    <a:lnT>
                      <a:noFill/>
                    </a:lnT>
                    <a:lnB>
                      <a:noFill/>
                    </a:lnB>
                    <a:solidFill>
                      <a:srgbClr val="2AC2BA"/>
                    </a:solidFill>
                  </a:tcPr>
                </a:tc>
                <a:tc hMerge="1">
                  <a:txBody>
                    <a:bodyPr/>
                    <a:lstStyle/>
                    <a:p>
                      <a:pPr algn="ctr" fontAlgn="ctr"/>
                      <a:r>
                        <a:rPr lang="en-US" sz="1400" b="1" i="0" u="none" strike="noStrike">
                          <a:solidFill>
                            <a:srgbClr val="000000"/>
                          </a:solidFill>
                          <a:effectLst/>
                          <a:latin typeface="Arial" panose="020B0604020202020204" pitchFamily="34" charset="0"/>
                        </a:rPr>
                        <a:t>3.0</a:t>
                      </a:r>
                    </a:p>
                  </a:txBody>
                  <a:tcPr/>
                </a:tc>
                <a:tc hMerge="1">
                  <a:txBody>
                    <a:bodyPr/>
                    <a:lstStyle/>
                    <a:p>
                      <a:endParaRPr lang="en-US"/>
                    </a:p>
                  </a:txBody>
                  <a:tcPr/>
                </a:tc>
                <a:extLst>
                  <a:ext uri="{0D108BD9-81ED-4DB2-BD59-A6C34878D82A}">
                    <a16:rowId xmlns:a16="http://schemas.microsoft.com/office/drawing/2014/main" val="774217673"/>
                  </a:ext>
                </a:extLst>
              </a:tr>
              <a:tr h="319384">
                <a:tc gridSpan="3">
                  <a:txBody>
                    <a:bodyPr/>
                    <a:lstStyle/>
                    <a:p>
                      <a:pPr algn="l" fontAlgn="ctr"/>
                      <a:r>
                        <a:rPr lang="en-US" sz="1200" b="1" i="0" u="none" strike="noStrike" dirty="0">
                          <a:solidFill>
                            <a:srgbClr val="000000"/>
                          </a:solidFill>
                          <a:effectLst/>
                          <a:latin typeface="Arial" panose="020B0604020202020204" pitchFamily="34" charset="0"/>
                        </a:rPr>
                        <a:t>Decoy Indications % of Total</a:t>
                      </a:r>
                    </a:p>
                  </a:txBody>
                  <a:tcPr marL="100106" marR="100106" marT="50053" marB="50053"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ctr"/>
                      <a:r>
                        <a:rPr lang="en-US" sz="1400" b="1" i="0" u="none" strike="noStrike" dirty="0">
                          <a:solidFill>
                            <a:srgbClr val="000000"/>
                          </a:solidFill>
                          <a:effectLst/>
                          <a:latin typeface="Arial" panose="020B0604020202020204" pitchFamily="34" charset="0"/>
                        </a:rPr>
                        <a:t>29.7%</a:t>
                      </a:r>
                    </a:p>
                  </a:txBody>
                  <a:tcPr marL="100106" marR="100106" marT="50053" marB="50053"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ctr" fontAlgn="ctr"/>
                      <a:r>
                        <a:rPr lang="en-US" sz="1400" b="1" i="0" u="none" strike="noStrike">
                          <a:solidFill>
                            <a:srgbClr val="000000"/>
                          </a:solidFill>
                          <a:effectLst/>
                          <a:latin typeface="Arial" panose="020B0604020202020204" pitchFamily="34" charset="0"/>
                        </a:rPr>
                        <a:t>29.7%</a:t>
                      </a:r>
                    </a:p>
                  </a:txBody>
                  <a:tcPr/>
                </a:tc>
                <a:tc hMerge="1">
                  <a:txBody>
                    <a:bodyPr/>
                    <a:lstStyle/>
                    <a:p>
                      <a:endParaRPr lang="en-US"/>
                    </a:p>
                  </a:txBody>
                  <a:tcPr/>
                </a:tc>
                <a:tc gridSpan="2">
                  <a:txBody>
                    <a:bodyPr/>
                    <a:lstStyle/>
                    <a:p>
                      <a:pPr algn="l" fontAlgn="ctr"/>
                      <a:r>
                        <a:rPr lang="en-US" sz="1400" b="0" i="0" u="none" strike="noStrike" dirty="0">
                          <a:solidFill>
                            <a:srgbClr val="000000"/>
                          </a:solidFill>
                          <a:effectLst/>
                          <a:latin typeface="Arial" panose="020B0604020202020204" pitchFamily="34" charset="0"/>
                        </a:rPr>
                        <a:t> </a:t>
                      </a:r>
                    </a:p>
                  </a:txBody>
                  <a:tcPr marL="100106" marR="100106" marT="50053" marB="50053"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l" fontAlgn="ctr"/>
                      <a:endParaRPr lang="en-US" sz="1300" b="0" i="0" u="none" strike="noStrike">
                        <a:solidFill>
                          <a:srgbClr val="000000"/>
                        </a:solidFill>
                        <a:effectLst/>
                        <a:latin typeface="Arial" panose="020B0604020202020204" pitchFamily="34" charset="0"/>
                      </a:endParaRPr>
                    </a:p>
                  </a:txBody>
                  <a:tcPr/>
                </a:tc>
                <a:tc gridSpan="3">
                  <a:txBody>
                    <a:bodyPr/>
                    <a:lstStyle/>
                    <a:p>
                      <a:pPr algn="ctr" fontAlgn="ctr"/>
                      <a:r>
                        <a:rPr lang="en-US" sz="1400" b="1" i="0" u="none" strike="noStrike" dirty="0">
                          <a:solidFill>
                            <a:srgbClr val="000000"/>
                          </a:solidFill>
                          <a:effectLst/>
                          <a:latin typeface="Arial" panose="020B0604020202020204" pitchFamily="34" charset="0"/>
                        </a:rPr>
                        <a:t>26.2%</a:t>
                      </a:r>
                      <a:endParaRPr lang="en-US" sz="1400" b="0" i="0" u="none" strike="noStrike" dirty="0">
                        <a:solidFill>
                          <a:srgbClr val="000000"/>
                        </a:solidFill>
                        <a:effectLst/>
                        <a:latin typeface="Arial" panose="020B0604020202020204" pitchFamily="34" charset="0"/>
                      </a:endParaRPr>
                    </a:p>
                  </a:txBody>
                  <a:tcPr marL="100106" marR="100106" marT="50053" marB="50053"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ctr" fontAlgn="ctr"/>
                      <a:r>
                        <a:rPr lang="en-US" sz="1400" b="1" i="0" u="none" strike="noStrike">
                          <a:solidFill>
                            <a:srgbClr val="000000"/>
                          </a:solidFill>
                          <a:effectLst/>
                          <a:latin typeface="Arial" panose="020B0604020202020204" pitchFamily="34" charset="0"/>
                        </a:rPr>
                        <a:t>26.2%</a:t>
                      </a:r>
                    </a:p>
                  </a:txBody>
                  <a:tcPr/>
                </a:tc>
                <a:tc hMerge="1">
                  <a:txBody>
                    <a:bodyPr/>
                    <a:lstStyle/>
                    <a:p>
                      <a:endParaRPr lang="en-US"/>
                    </a:p>
                  </a:txBody>
                  <a:tcPr/>
                </a:tc>
                <a:extLst>
                  <a:ext uri="{0D108BD9-81ED-4DB2-BD59-A6C34878D82A}">
                    <a16:rowId xmlns:a16="http://schemas.microsoft.com/office/drawing/2014/main" val="989742994"/>
                  </a:ext>
                </a:extLst>
              </a:tr>
              <a:tr h="231554">
                <a:tc>
                  <a:txBody>
                    <a:bodyPr/>
                    <a:lstStyle/>
                    <a:p>
                      <a:pPr algn="l" fontAlgn="b"/>
                      <a:endParaRPr lang="en-US" sz="1400" b="0" i="0" u="none" strike="noStrike" dirty="0">
                        <a:solidFill>
                          <a:srgbClr val="000000"/>
                        </a:solidFill>
                        <a:effectLst/>
                        <a:latin typeface="Arial" panose="020B0604020202020204" pitchFamily="34" charset="0"/>
                      </a:endParaRPr>
                    </a:p>
                  </a:txBody>
                  <a:tcPr marL="7945" marR="7945" marT="794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7945" marR="7945" marT="794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7945" marR="7945" marT="7945" marB="0" anchor="b">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l" fontAlgn="b"/>
                      <a:endParaRPr lang="en-US" sz="1400" b="0" i="0" u="none" strike="noStrike" dirty="0">
                        <a:solidFill>
                          <a:srgbClr val="000000"/>
                        </a:solidFill>
                        <a:effectLst/>
                        <a:latin typeface="Arial" panose="020B0604020202020204" pitchFamily="34" charset="0"/>
                      </a:endParaRPr>
                    </a:p>
                  </a:txBody>
                  <a:tcPr marL="100106" marR="100106" marT="50053" marB="50053"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l" fontAlgn="b"/>
                      <a:endParaRPr lang="en-US" sz="1400" b="0" i="0" u="none" strike="noStrike">
                        <a:solidFill>
                          <a:srgbClr val="000000"/>
                        </a:solidFill>
                        <a:effectLst/>
                        <a:latin typeface="Arial" panose="020B0604020202020204" pitchFamily="34" charset="0"/>
                      </a:endParaRPr>
                    </a:p>
                  </a:txBody>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7945" marR="7945" marT="7945" marB="0" anchor="b">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l" fontAlgn="b"/>
                      <a:endParaRPr lang="en-US" sz="1400" b="0" i="0" u="none" strike="noStrike" dirty="0">
                        <a:solidFill>
                          <a:srgbClr val="000000"/>
                        </a:solidFill>
                        <a:effectLst/>
                        <a:latin typeface="Arial" panose="020B0604020202020204" pitchFamily="34" charset="0"/>
                      </a:endParaRPr>
                    </a:p>
                  </a:txBody>
                  <a:tcPr marL="100106" marR="100106" marT="50053" marB="50053"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l" fontAlgn="b"/>
                      <a:endParaRPr lang="en-US" sz="1300" b="0" i="0" u="none" strike="noStrike">
                        <a:solidFill>
                          <a:srgbClr val="000000"/>
                        </a:solidFill>
                        <a:effectLst/>
                        <a:latin typeface="Arial" panose="020B0604020202020204" pitchFamily="34" charset="0"/>
                      </a:endParaRPr>
                    </a:p>
                  </a:txBody>
                  <a:tcPr/>
                </a:tc>
                <a:tc gridSpan="2">
                  <a:txBody>
                    <a:bodyPr/>
                    <a:lstStyle/>
                    <a:p>
                      <a:pPr algn="l" fontAlgn="b"/>
                      <a:endParaRPr lang="en-US" sz="1400" b="0" i="0" u="none" strike="noStrike" dirty="0">
                        <a:solidFill>
                          <a:srgbClr val="000000"/>
                        </a:solidFill>
                        <a:effectLst/>
                        <a:latin typeface="Arial" panose="020B0604020202020204" pitchFamily="34" charset="0"/>
                      </a:endParaRPr>
                    </a:p>
                  </a:txBody>
                  <a:tcPr marL="100106" marR="100106" marT="50053" marB="50053"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l" fontAlgn="b"/>
                      <a:endParaRPr lang="en-US" sz="1400" b="0" i="0" u="none" strike="noStrike">
                        <a:solidFill>
                          <a:srgbClr val="000000"/>
                        </a:solidFill>
                        <a:effectLst/>
                        <a:latin typeface="Arial" panose="020B0604020202020204" pitchFamily="34" charset="0"/>
                      </a:endParaRPr>
                    </a:p>
                  </a:txBody>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7945" marR="7945" marT="794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68340691"/>
                  </a:ext>
                </a:extLst>
              </a:tr>
            </a:tbl>
          </a:graphicData>
        </a:graphic>
      </p:graphicFrame>
      <p:sp>
        <p:nvSpPr>
          <p:cNvPr id="46" name="TextBox 45">
            <a:extLst>
              <a:ext uri="{FF2B5EF4-FFF2-40B4-BE49-F238E27FC236}">
                <a16:creationId xmlns:a16="http://schemas.microsoft.com/office/drawing/2014/main" id="{92C586EE-D25A-E241-8E64-650D9F15FC58}"/>
              </a:ext>
            </a:extLst>
          </p:cNvPr>
          <p:cNvSpPr txBox="1"/>
          <p:nvPr/>
        </p:nvSpPr>
        <p:spPr>
          <a:xfrm>
            <a:off x="533400" y="6096000"/>
            <a:ext cx="4668126" cy="258532"/>
          </a:xfrm>
          <a:prstGeom prst="rect">
            <a:avLst/>
          </a:prstGeom>
          <a:noFill/>
        </p:spPr>
        <p:txBody>
          <a:bodyPr wrap="square" rtlCol="0">
            <a:spAutoFit/>
          </a:bodyPr>
          <a:lstStyle/>
          <a:p>
            <a:pPr>
              <a:lnSpc>
                <a:spcPct val="90000"/>
              </a:lnSpc>
            </a:pPr>
            <a:r>
              <a:rPr lang="en-US" sz="1200" dirty="0">
                <a:solidFill>
                  <a:schemeClr val="bg1">
                    <a:lumMod val="50000"/>
                  </a:schemeClr>
                </a:solidFill>
              </a:rPr>
              <a:t>Source: CA CANCER J CLIN 2018;68:394-424</a:t>
            </a:r>
          </a:p>
        </p:txBody>
      </p:sp>
      <p:sp>
        <p:nvSpPr>
          <p:cNvPr id="3" name="Rectangle 2">
            <a:extLst>
              <a:ext uri="{FF2B5EF4-FFF2-40B4-BE49-F238E27FC236}">
                <a16:creationId xmlns:a16="http://schemas.microsoft.com/office/drawing/2014/main" id="{2BC5052D-734E-1947-A39E-C72A79963FCE}"/>
              </a:ext>
            </a:extLst>
          </p:cNvPr>
          <p:cNvSpPr/>
          <p:nvPr/>
        </p:nvSpPr>
        <p:spPr>
          <a:xfrm>
            <a:off x="7543800" y="2514600"/>
            <a:ext cx="4038600" cy="2514600"/>
          </a:xfrm>
          <a:prstGeom prst="rect">
            <a:avLst/>
          </a:prstGeom>
          <a:solidFill>
            <a:schemeClr val="bg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Percent five-year survival</a:t>
            </a:r>
            <a:br>
              <a:rPr lang="en-US" sz="2000" dirty="0">
                <a:solidFill>
                  <a:schemeClr val="tx1"/>
                </a:solidFill>
              </a:rPr>
            </a:br>
            <a:r>
              <a:rPr lang="en-US" sz="2000" dirty="0">
                <a:solidFill>
                  <a:schemeClr val="tx1"/>
                </a:solidFill>
              </a:rPr>
              <a:t>for patients with metastatic disease</a:t>
            </a:r>
          </a:p>
          <a:p>
            <a:pPr algn="ctr"/>
            <a:endParaRPr lang="en-US" dirty="0">
              <a:solidFill>
                <a:schemeClr val="tx1"/>
              </a:solidFill>
            </a:endParaRPr>
          </a:p>
          <a:p>
            <a:pPr algn="ctr"/>
            <a:r>
              <a:rPr lang="en-US" sz="2800" dirty="0">
                <a:solidFill>
                  <a:schemeClr val="tx1"/>
                </a:solidFill>
              </a:rPr>
              <a:t>3% - 17%</a:t>
            </a:r>
          </a:p>
        </p:txBody>
      </p:sp>
      <p:cxnSp>
        <p:nvCxnSpPr>
          <p:cNvPr id="6" name="Straight Connector 5">
            <a:extLst>
              <a:ext uri="{FF2B5EF4-FFF2-40B4-BE49-F238E27FC236}">
                <a16:creationId xmlns:a16="http://schemas.microsoft.com/office/drawing/2014/main" id="{FA0AFFE8-5E07-F248-87E1-A5AC3BD7E213}"/>
              </a:ext>
            </a:extLst>
          </p:cNvPr>
          <p:cNvCxnSpPr>
            <a:cxnSpLocks/>
            <a:endCxn id="3" idx="1"/>
          </p:cNvCxnSpPr>
          <p:nvPr/>
        </p:nvCxnSpPr>
        <p:spPr>
          <a:xfrm>
            <a:off x="6121400" y="2743200"/>
            <a:ext cx="1422400" cy="102870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905F791-6349-3B43-8174-2B940B78A4D2}"/>
              </a:ext>
            </a:extLst>
          </p:cNvPr>
          <p:cNvCxnSpPr>
            <a:cxnSpLocks/>
            <a:endCxn id="3" idx="1"/>
          </p:cNvCxnSpPr>
          <p:nvPr/>
        </p:nvCxnSpPr>
        <p:spPr>
          <a:xfrm>
            <a:off x="6132871" y="3313471"/>
            <a:ext cx="1410929" cy="458429"/>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C0388DC-4AF3-D94E-AE6B-7A5F56246351}"/>
              </a:ext>
            </a:extLst>
          </p:cNvPr>
          <p:cNvSpPr txBox="1"/>
          <p:nvPr/>
        </p:nvSpPr>
        <p:spPr>
          <a:xfrm>
            <a:off x="8063238" y="2030968"/>
            <a:ext cx="301877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High Unmet Medical Need</a:t>
            </a:r>
          </a:p>
        </p:txBody>
      </p:sp>
      <p:cxnSp>
        <p:nvCxnSpPr>
          <p:cNvPr id="28" name="Straight Connector 27">
            <a:extLst>
              <a:ext uri="{FF2B5EF4-FFF2-40B4-BE49-F238E27FC236}">
                <a16:creationId xmlns:a16="http://schemas.microsoft.com/office/drawing/2014/main" id="{21B2D137-A2E5-4646-A91A-C8ACE7C62A95}"/>
              </a:ext>
            </a:extLst>
          </p:cNvPr>
          <p:cNvCxnSpPr>
            <a:cxnSpLocks/>
            <a:endCxn id="3" idx="1"/>
          </p:cNvCxnSpPr>
          <p:nvPr/>
        </p:nvCxnSpPr>
        <p:spPr>
          <a:xfrm flipV="1">
            <a:off x="6127750" y="3771900"/>
            <a:ext cx="1416050" cy="39370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213E786-AC6C-8D4D-9699-FAF940EAF0A9}"/>
              </a:ext>
            </a:extLst>
          </p:cNvPr>
          <p:cNvCxnSpPr>
            <a:cxnSpLocks/>
            <a:endCxn id="3" idx="1"/>
          </p:cNvCxnSpPr>
          <p:nvPr/>
        </p:nvCxnSpPr>
        <p:spPr>
          <a:xfrm flipV="1">
            <a:off x="6132871" y="3771900"/>
            <a:ext cx="1410929" cy="957416"/>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599FC6C-F04B-C74D-80B9-1A681106355E}"/>
              </a:ext>
            </a:extLst>
          </p:cNvPr>
          <p:cNvCxnSpPr>
            <a:cxnSpLocks/>
            <a:endCxn id="3" idx="1"/>
          </p:cNvCxnSpPr>
          <p:nvPr/>
        </p:nvCxnSpPr>
        <p:spPr>
          <a:xfrm flipV="1">
            <a:off x="6123039" y="3771900"/>
            <a:ext cx="1420761" cy="1822655"/>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DD66CB50-2BA1-FF4E-854D-D8C868050DD8}"/>
              </a:ext>
            </a:extLst>
          </p:cNvPr>
          <p:cNvSpPr txBox="1"/>
          <p:nvPr/>
        </p:nvSpPr>
        <p:spPr>
          <a:xfrm>
            <a:off x="7467600" y="5150108"/>
            <a:ext cx="2760668" cy="258532"/>
          </a:xfrm>
          <a:prstGeom prst="rect">
            <a:avLst/>
          </a:prstGeom>
          <a:noFill/>
        </p:spPr>
        <p:txBody>
          <a:bodyPr wrap="square" rtlCol="0">
            <a:spAutoFit/>
          </a:bodyPr>
          <a:lstStyle/>
          <a:p>
            <a:pPr>
              <a:lnSpc>
                <a:spcPct val="90000"/>
              </a:lnSpc>
            </a:pPr>
            <a:r>
              <a:rPr lang="en-US" sz="1200" dirty="0">
                <a:solidFill>
                  <a:schemeClr val="bg1">
                    <a:lumMod val="50000"/>
                  </a:schemeClr>
                </a:solidFill>
              </a:rPr>
              <a:t>Source: American Cancer Society</a:t>
            </a:r>
          </a:p>
        </p:txBody>
      </p:sp>
      <p:pic>
        <p:nvPicPr>
          <p:cNvPr id="15" name="Picture 14">
            <a:extLst>
              <a:ext uri="{FF2B5EF4-FFF2-40B4-BE49-F238E27FC236}">
                <a16:creationId xmlns:a16="http://schemas.microsoft.com/office/drawing/2014/main" id="{CA7F6EA3-F87E-184D-8BAB-9AF7F0EB6EF6}"/>
              </a:ext>
            </a:extLst>
          </p:cNvPr>
          <p:cNvPicPr>
            <a:picLocks noChangeAspect="1"/>
          </p:cNvPicPr>
          <p:nvPr/>
        </p:nvPicPr>
        <p:blipFill>
          <a:blip r:embed="rId2"/>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39168280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marL="55563"/>
            <a:r>
              <a:rPr lang="en-US" sz="3600" dirty="0"/>
              <a:t>Board of Directors</a:t>
            </a:r>
          </a:p>
        </p:txBody>
      </p:sp>
      <p:sp>
        <p:nvSpPr>
          <p:cNvPr id="5" name="Slide Number Placeholder 4"/>
          <p:cNvSpPr>
            <a:spLocks noGrp="1"/>
          </p:cNvSpPr>
          <p:nvPr>
            <p:ph type="sldNum" sz="quarter" idx="12"/>
          </p:nvPr>
        </p:nvSpPr>
        <p:spPr/>
        <p:txBody>
          <a:bodyPr/>
          <a:lstStyle/>
          <a:p>
            <a:fld id="{87967375-F131-5441-AB57-07E88210F69D}" type="slidenum">
              <a:rPr lang="en-US" smtClean="0"/>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79071605"/>
              </p:ext>
            </p:extLst>
          </p:nvPr>
        </p:nvGraphicFramePr>
        <p:xfrm>
          <a:off x="762000" y="1905000"/>
          <a:ext cx="10495491" cy="4538136"/>
        </p:xfrm>
        <a:graphic>
          <a:graphicData uri="http://schemas.openxmlformats.org/drawingml/2006/table">
            <a:tbl>
              <a:tblPr firstRow="1" bandRow="1">
                <a:tableStyleId>{5C22544A-7EE6-4342-B048-85BDC9FD1C3A}</a:tableStyleId>
              </a:tblPr>
              <a:tblGrid>
                <a:gridCol w="2956476">
                  <a:extLst>
                    <a:ext uri="{9D8B030D-6E8A-4147-A177-3AD203B41FA5}">
                      <a16:colId xmlns:a16="http://schemas.microsoft.com/office/drawing/2014/main" val="20000"/>
                    </a:ext>
                  </a:extLst>
                </a:gridCol>
                <a:gridCol w="2439093">
                  <a:extLst>
                    <a:ext uri="{9D8B030D-6E8A-4147-A177-3AD203B41FA5}">
                      <a16:colId xmlns:a16="http://schemas.microsoft.com/office/drawing/2014/main" val="20001"/>
                    </a:ext>
                  </a:extLst>
                </a:gridCol>
                <a:gridCol w="5099922">
                  <a:extLst>
                    <a:ext uri="{9D8B030D-6E8A-4147-A177-3AD203B41FA5}">
                      <a16:colId xmlns:a16="http://schemas.microsoft.com/office/drawing/2014/main" val="20002"/>
                    </a:ext>
                  </a:extLst>
                </a:gridCol>
              </a:tblGrid>
              <a:tr h="567267">
                <a:tc>
                  <a:txBody>
                    <a:bodyPr/>
                    <a:lstStyle/>
                    <a:p>
                      <a:pPr>
                        <a:lnSpc>
                          <a:spcPct val="90000"/>
                        </a:lnSpc>
                      </a:pPr>
                      <a:r>
                        <a:rPr lang="en-US" sz="1900" b="1" dirty="0">
                          <a:solidFill>
                            <a:srgbClr val="0D4390"/>
                          </a:solidFill>
                        </a:rPr>
                        <a:t>Roger J. Pomerantz, M.D. </a:t>
                      </a:r>
                      <a:endParaRPr lang="en-US" sz="1900" b="1" baseline="0" dirty="0">
                        <a:solidFill>
                          <a:srgbClr val="0D439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b="0" baseline="0" dirty="0">
                          <a:solidFill>
                            <a:schemeClr val="tx1"/>
                          </a:solidFill>
                        </a:rPr>
                        <a:t>Chairman</a:t>
                      </a:r>
                      <a:endParaRPr lang="en-US" sz="1600" b="0" dirty="0">
                        <a:solidFill>
                          <a:schemeClr val="tx1"/>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dirty="0">
                        <a:solidFill>
                          <a:schemeClr val="tx1"/>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328889"/>
                  </a:ext>
                </a:extLst>
              </a:tr>
              <a:tr h="567267">
                <a:tc>
                  <a:txBody>
                    <a:bodyPr/>
                    <a:lstStyle/>
                    <a:p>
                      <a:pPr>
                        <a:lnSpc>
                          <a:spcPct val="90000"/>
                        </a:lnSpc>
                      </a:pPr>
                      <a:r>
                        <a:rPr lang="en-US" sz="1900" b="1" dirty="0">
                          <a:solidFill>
                            <a:srgbClr val="0D4390"/>
                          </a:solidFill>
                        </a:rPr>
                        <a:t>Michael J. Newman, Ph.D.</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b="0" dirty="0">
                          <a:solidFill>
                            <a:srgbClr val="000000"/>
                          </a:solidFill>
                        </a:rPr>
                        <a:t>Founder, CSO, Director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b="0" dirty="0">
                        <a:solidFill>
                          <a:srgbClr val="00000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256016"/>
                  </a:ext>
                </a:extLst>
              </a:tr>
              <a:tr h="567267">
                <a:tc>
                  <a:txBody>
                    <a:bodyPr/>
                    <a:lstStyle/>
                    <a:p>
                      <a:pPr>
                        <a:lnSpc>
                          <a:spcPct val="90000"/>
                        </a:lnSpc>
                      </a:pPr>
                      <a:r>
                        <a:rPr lang="en-US" sz="1900" b="1" dirty="0">
                          <a:solidFill>
                            <a:srgbClr val="0D4390"/>
                          </a:solidFill>
                        </a:rPr>
                        <a:t>Jeffrey Meckler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dirty="0">
                          <a:solidFill>
                            <a:srgbClr val="000000"/>
                          </a:solidFill>
                        </a:rPr>
                        <a:t>CEO, Director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dirty="0">
                        <a:solidFill>
                          <a:srgbClr val="00000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3646350"/>
                  </a:ext>
                </a:extLst>
              </a:tr>
              <a:tr h="567267">
                <a:tc>
                  <a:txBody>
                    <a:bodyPr/>
                    <a:lstStyle/>
                    <a:p>
                      <a:pPr>
                        <a:lnSpc>
                          <a:spcPct val="90000"/>
                        </a:lnSpc>
                      </a:pPr>
                      <a:r>
                        <a:rPr lang="en-US" sz="1900" b="1" dirty="0">
                          <a:solidFill>
                            <a:srgbClr val="0D4390"/>
                          </a:solidFill>
                        </a:rPr>
                        <a:t>Anthony J. </a:t>
                      </a:r>
                      <a:r>
                        <a:rPr lang="en-US" sz="1900" b="1" dirty="0" err="1">
                          <a:solidFill>
                            <a:srgbClr val="0D4390"/>
                          </a:solidFill>
                        </a:rPr>
                        <a:t>Maddaluna</a:t>
                      </a:r>
                      <a:endParaRPr lang="en-US" sz="1900" b="1" dirty="0">
                        <a:solidFill>
                          <a:srgbClr val="0D439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dirty="0">
                          <a:solidFill>
                            <a:srgbClr val="000000"/>
                          </a:solidFill>
                        </a:rPr>
                        <a:t>Director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dirty="0">
                        <a:solidFill>
                          <a:srgbClr val="00000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4204506"/>
                  </a:ext>
                </a:extLst>
              </a:tr>
              <a:tr h="567267">
                <a:tc>
                  <a:txBody>
                    <a:bodyPr/>
                    <a:lstStyle/>
                    <a:p>
                      <a:pPr>
                        <a:lnSpc>
                          <a:spcPct val="90000"/>
                        </a:lnSpc>
                      </a:pPr>
                      <a:r>
                        <a:rPr lang="en-US" sz="1900" b="1" dirty="0">
                          <a:solidFill>
                            <a:srgbClr val="0D4390"/>
                          </a:solidFill>
                        </a:rPr>
                        <a:t>W. Brad Hayes</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dirty="0">
                          <a:solidFill>
                            <a:srgbClr val="000000"/>
                          </a:solidFill>
                        </a:rPr>
                        <a:t>Director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dirty="0">
                        <a:solidFill>
                          <a:srgbClr val="00000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974185"/>
                  </a:ext>
                </a:extLst>
              </a:tr>
              <a:tr h="567267">
                <a:tc>
                  <a:txBody>
                    <a:bodyPr/>
                    <a:lstStyle/>
                    <a:p>
                      <a:pPr>
                        <a:lnSpc>
                          <a:spcPct val="90000"/>
                        </a:lnSpc>
                      </a:pPr>
                      <a:r>
                        <a:rPr lang="en-US" sz="1900" b="1" dirty="0">
                          <a:solidFill>
                            <a:srgbClr val="0D4390"/>
                          </a:solidFill>
                        </a:rPr>
                        <a:t>Brian O’Callaghan</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b="0" dirty="0">
                          <a:solidFill>
                            <a:srgbClr val="000000"/>
                          </a:solidFill>
                        </a:rPr>
                        <a:t>Director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b="0" dirty="0">
                        <a:solidFill>
                          <a:srgbClr val="00000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7267">
                <a:tc>
                  <a:txBody>
                    <a:bodyPr/>
                    <a:lstStyle/>
                    <a:p>
                      <a:pPr>
                        <a:lnSpc>
                          <a:spcPct val="90000"/>
                        </a:lnSpc>
                      </a:pPr>
                      <a:r>
                        <a:rPr lang="en-US" sz="1900" b="1" dirty="0">
                          <a:solidFill>
                            <a:srgbClr val="0D4390"/>
                          </a:solidFill>
                        </a:rPr>
                        <a:t>Hila Karah</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dirty="0">
                          <a:solidFill>
                            <a:srgbClr val="000000"/>
                          </a:solidFill>
                        </a:rPr>
                        <a:t>Director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dirty="0">
                        <a:solidFill>
                          <a:srgbClr val="00000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7267">
                <a:tc>
                  <a:txBody>
                    <a:bodyPr/>
                    <a:lstStyle/>
                    <a:p>
                      <a:pPr>
                        <a:lnSpc>
                          <a:spcPct val="90000"/>
                        </a:lnSpc>
                      </a:pPr>
                      <a:r>
                        <a:rPr lang="en-US" sz="1900" b="1" dirty="0">
                          <a:solidFill>
                            <a:srgbClr val="0D4390"/>
                          </a:solidFill>
                        </a:rPr>
                        <a:t>Mark Gilbert</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600" b="0" dirty="0">
                          <a:solidFill>
                            <a:srgbClr val="000000"/>
                          </a:solidFill>
                        </a:rPr>
                        <a:t>Director</a:t>
                      </a: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400" b="0" dirty="0">
                        <a:solidFill>
                          <a:srgbClr val="000000"/>
                        </a:solidFill>
                      </a:endParaRPr>
                    </a:p>
                  </a:txBody>
                  <a:tcPr marL="135103" marR="135103" marT="67552" marB="67552" anchor="ctr">
                    <a:lnL w="12700" cmpd="sng">
                      <a:noFill/>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37" name="Picture 2" descr="Image result for amri company logo">
            <a:extLst>
              <a:ext uri="{FF2B5EF4-FFF2-40B4-BE49-F238E27FC236}">
                <a16:creationId xmlns:a16="http://schemas.microsoft.com/office/drawing/2014/main" id="{A73978F9-E881-43C0-BD12-FF9ED35BF311}"/>
              </a:ext>
            </a:extLst>
          </p:cNvPr>
          <p:cNvPicPr>
            <a:picLocks noChangeAspect="1" noChangeArrowheads="1"/>
          </p:cNvPicPr>
          <p:nvPr/>
        </p:nvPicPr>
        <p:blipFill>
          <a:blip r:embed="rId2"/>
          <a:srcRect/>
          <a:stretch>
            <a:fillRect/>
          </a:stretch>
        </p:blipFill>
        <p:spPr>
          <a:xfrm>
            <a:off x="6383865" y="3674914"/>
            <a:ext cx="639784" cy="352618"/>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3AC85CD-200F-4BFC-B8C2-5AC143946985}"/>
              </a:ext>
            </a:extLst>
          </p:cNvPr>
          <p:cNvPicPr>
            <a:picLocks noChangeAspect="1"/>
          </p:cNvPicPr>
          <p:nvPr/>
        </p:nvPicPr>
        <p:blipFill>
          <a:blip r:embed="rId3"/>
          <a:srcRect l="6587" t="13064" b="2138"/>
          <a:stretch>
            <a:fillRect/>
          </a:stretch>
        </p:blipFill>
        <p:spPr>
          <a:xfrm>
            <a:off x="8542866" y="5420992"/>
            <a:ext cx="1076042" cy="358062"/>
          </a:xfrm>
          <a:prstGeom prst="rect">
            <a:avLst/>
          </a:prstGeom>
        </p:spPr>
      </p:pic>
      <p:pic>
        <p:nvPicPr>
          <p:cNvPr id="39" name="Picture 38">
            <a:extLst>
              <a:ext uri="{FF2B5EF4-FFF2-40B4-BE49-F238E27FC236}">
                <a16:creationId xmlns:a16="http://schemas.microsoft.com/office/drawing/2014/main" id="{ABF5A65A-4CEF-46CE-A92A-88E59117E559}"/>
              </a:ext>
            </a:extLst>
          </p:cNvPr>
          <p:cNvPicPr>
            <a:picLocks noChangeAspect="1"/>
          </p:cNvPicPr>
          <p:nvPr/>
        </p:nvPicPr>
        <p:blipFill>
          <a:blip r:embed="rId4"/>
          <a:srcRect l="13169" t="43686" r="12655" b="41748"/>
          <a:stretch>
            <a:fillRect/>
          </a:stretch>
        </p:blipFill>
        <p:spPr>
          <a:xfrm>
            <a:off x="6366932" y="5472059"/>
            <a:ext cx="1130798" cy="222058"/>
          </a:xfrm>
          <a:prstGeom prst="rect">
            <a:avLst/>
          </a:prstGeom>
        </p:spPr>
      </p:pic>
      <p:pic>
        <p:nvPicPr>
          <p:cNvPr id="40" name="Picture 39">
            <a:extLst>
              <a:ext uri="{FF2B5EF4-FFF2-40B4-BE49-F238E27FC236}">
                <a16:creationId xmlns:a16="http://schemas.microsoft.com/office/drawing/2014/main" id="{E538453A-A5F0-44B5-8906-F510AB514916}"/>
              </a:ext>
            </a:extLst>
          </p:cNvPr>
          <p:cNvPicPr>
            <a:picLocks noChangeAspect="1"/>
          </p:cNvPicPr>
          <p:nvPr/>
        </p:nvPicPr>
        <p:blipFill>
          <a:blip r:embed="rId5"/>
          <a:srcRect/>
          <a:stretch>
            <a:fillRect/>
          </a:stretch>
        </p:blipFill>
        <p:spPr>
          <a:xfrm>
            <a:off x="7716677" y="5319302"/>
            <a:ext cx="517384" cy="527574"/>
          </a:xfrm>
          <a:prstGeom prst="rect">
            <a:avLst/>
          </a:prstGeom>
        </p:spPr>
      </p:pic>
      <p:pic>
        <p:nvPicPr>
          <p:cNvPr id="73" name="Picture 72">
            <a:extLst>
              <a:ext uri="{FF2B5EF4-FFF2-40B4-BE49-F238E27FC236}">
                <a16:creationId xmlns:a16="http://schemas.microsoft.com/office/drawing/2014/main" id="{B4D0B3C1-4DD3-454B-B7D6-FE59AEFEDC38}"/>
              </a:ext>
            </a:extLst>
          </p:cNvPr>
          <p:cNvPicPr>
            <a:picLocks noChangeAspect="1"/>
          </p:cNvPicPr>
          <p:nvPr/>
        </p:nvPicPr>
        <p:blipFill>
          <a:blip r:embed="rId6"/>
          <a:srcRect/>
          <a:stretch>
            <a:fillRect/>
          </a:stretch>
        </p:blipFill>
        <p:spPr>
          <a:xfrm>
            <a:off x="7552266" y="2010163"/>
            <a:ext cx="897394" cy="329424"/>
          </a:xfrm>
          <a:prstGeom prst="rect">
            <a:avLst/>
          </a:prstGeom>
        </p:spPr>
      </p:pic>
      <p:pic>
        <p:nvPicPr>
          <p:cNvPr id="74" name="Picture 73">
            <a:extLst>
              <a:ext uri="{FF2B5EF4-FFF2-40B4-BE49-F238E27FC236}">
                <a16:creationId xmlns:a16="http://schemas.microsoft.com/office/drawing/2014/main" id="{76CFA2BA-C9BA-4646-B4A6-1B12E2D8E0A5}"/>
              </a:ext>
            </a:extLst>
          </p:cNvPr>
          <p:cNvPicPr>
            <a:picLocks noChangeAspect="1"/>
          </p:cNvPicPr>
          <p:nvPr/>
        </p:nvPicPr>
        <p:blipFill>
          <a:blip r:embed="rId7"/>
          <a:srcRect/>
          <a:stretch>
            <a:fillRect/>
          </a:stretch>
        </p:blipFill>
        <p:spPr>
          <a:xfrm>
            <a:off x="10066866" y="2088647"/>
            <a:ext cx="1085924" cy="206326"/>
          </a:xfrm>
          <a:prstGeom prst="rect">
            <a:avLst/>
          </a:prstGeom>
        </p:spPr>
      </p:pic>
      <p:pic>
        <p:nvPicPr>
          <p:cNvPr id="75" name="Picture 74">
            <a:extLst>
              <a:ext uri="{FF2B5EF4-FFF2-40B4-BE49-F238E27FC236}">
                <a16:creationId xmlns:a16="http://schemas.microsoft.com/office/drawing/2014/main" id="{76E7167E-18F4-9A43-ACD8-387EDC86B46D}"/>
              </a:ext>
            </a:extLst>
          </p:cNvPr>
          <p:cNvPicPr>
            <a:picLocks noChangeAspect="1"/>
          </p:cNvPicPr>
          <p:nvPr/>
        </p:nvPicPr>
        <p:blipFill>
          <a:blip r:embed="rId8"/>
          <a:srcRect b="9139"/>
          <a:stretch>
            <a:fillRect/>
          </a:stretch>
        </p:blipFill>
        <p:spPr>
          <a:xfrm>
            <a:off x="6383866" y="1981203"/>
            <a:ext cx="998544" cy="410957"/>
          </a:xfrm>
          <a:prstGeom prst="rect">
            <a:avLst/>
          </a:prstGeom>
        </p:spPr>
      </p:pic>
      <p:pic>
        <p:nvPicPr>
          <p:cNvPr id="79" name="Picture 78">
            <a:extLst>
              <a:ext uri="{FF2B5EF4-FFF2-40B4-BE49-F238E27FC236}">
                <a16:creationId xmlns:a16="http://schemas.microsoft.com/office/drawing/2014/main" id="{3E30E28F-1DED-4BB3-AE2C-AECDB3FBD82B}"/>
              </a:ext>
            </a:extLst>
          </p:cNvPr>
          <p:cNvPicPr>
            <a:picLocks noChangeAspect="1"/>
          </p:cNvPicPr>
          <p:nvPr/>
        </p:nvPicPr>
        <p:blipFill>
          <a:blip r:embed="rId9"/>
          <a:srcRect/>
          <a:stretch>
            <a:fillRect/>
          </a:stretch>
        </p:blipFill>
        <p:spPr>
          <a:xfrm>
            <a:off x="6409265" y="4340467"/>
            <a:ext cx="926428" cy="215934"/>
          </a:xfrm>
          <a:prstGeom prst="rect">
            <a:avLst/>
          </a:prstGeom>
        </p:spPr>
      </p:pic>
      <p:pic>
        <p:nvPicPr>
          <p:cNvPr id="80" name="Picture 79">
            <a:extLst>
              <a:ext uri="{FF2B5EF4-FFF2-40B4-BE49-F238E27FC236}">
                <a16:creationId xmlns:a16="http://schemas.microsoft.com/office/drawing/2014/main" id="{50070144-9938-436F-B182-CE3C1B081599}"/>
              </a:ext>
            </a:extLst>
          </p:cNvPr>
          <p:cNvPicPr>
            <a:picLocks noChangeAspect="1"/>
          </p:cNvPicPr>
          <p:nvPr/>
        </p:nvPicPr>
        <p:blipFill>
          <a:blip r:embed="rId10"/>
          <a:srcRect/>
          <a:stretch>
            <a:fillRect/>
          </a:stretch>
        </p:blipFill>
        <p:spPr>
          <a:xfrm>
            <a:off x="8804041" y="4280229"/>
            <a:ext cx="1015998" cy="319478"/>
          </a:xfrm>
          <a:prstGeom prst="rect">
            <a:avLst/>
          </a:prstGeom>
        </p:spPr>
      </p:pic>
      <p:pic>
        <p:nvPicPr>
          <p:cNvPr id="81" name="Picture 80">
            <a:extLst>
              <a:ext uri="{FF2B5EF4-FFF2-40B4-BE49-F238E27FC236}">
                <a16:creationId xmlns:a16="http://schemas.microsoft.com/office/drawing/2014/main" id="{F3BB6E6D-BDC8-B141-8C70-50280E408401}"/>
              </a:ext>
            </a:extLst>
          </p:cNvPr>
          <p:cNvPicPr>
            <a:picLocks noChangeAspect="1"/>
          </p:cNvPicPr>
          <p:nvPr/>
        </p:nvPicPr>
        <p:blipFill>
          <a:blip r:embed="rId11"/>
          <a:srcRect/>
          <a:stretch>
            <a:fillRect/>
          </a:stretch>
        </p:blipFill>
        <p:spPr>
          <a:xfrm>
            <a:off x="7722903" y="4336957"/>
            <a:ext cx="756692" cy="222954"/>
          </a:xfrm>
          <a:prstGeom prst="rect">
            <a:avLst/>
          </a:prstGeom>
        </p:spPr>
      </p:pic>
      <p:pic>
        <p:nvPicPr>
          <p:cNvPr id="82" name="Picture 81">
            <a:extLst>
              <a:ext uri="{FF2B5EF4-FFF2-40B4-BE49-F238E27FC236}">
                <a16:creationId xmlns:a16="http://schemas.microsoft.com/office/drawing/2014/main" id="{409375B8-F91B-3140-97D7-F063E7349F6F}"/>
              </a:ext>
            </a:extLst>
          </p:cNvPr>
          <p:cNvPicPr>
            <a:picLocks noChangeAspect="1"/>
          </p:cNvPicPr>
          <p:nvPr/>
        </p:nvPicPr>
        <p:blipFill>
          <a:blip r:embed="rId12"/>
          <a:srcRect t="20151" b="19903"/>
          <a:stretch>
            <a:fillRect/>
          </a:stretch>
        </p:blipFill>
        <p:spPr>
          <a:xfrm>
            <a:off x="7476066" y="4745894"/>
            <a:ext cx="859762" cy="515394"/>
          </a:xfrm>
          <a:prstGeom prst="rect">
            <a:avLst/>
          </a:prstGeom>
        </p:spPr>
      </p:pic>
      <p:pic>
        <p:nvPicPr>
          <p:cNvPr id="83" name="Picture 82">
            <a:extLst>
              <a:ext uri="{FF2B5EF4-FFF2-40B4-BE49-F238E27FC236}">
                <a16:creationId xmlns:a16="http://schemas.microsoft.com/office/drawing/2014/main" id="{5F307E5C-FAA2-7E41-88C6-D37B66CD26A0}"/>
              </a:ext>
            </a:extLst>
          </p:cNvPr>
          <p:cNvPicPr>
            <a:picLocks noChangeAspect="1"/>
          </p:cNvPicPr>
          <p:nvPr/>
        </p:nvPicPr>
        <p:blipFill>
          <a:blip r:embed="rId13"/>
          <a:srcRect l="-7255" t="30861" r="-7255" b="22759"/>
          <a:stretch>
            <a:fillRect/>
          </a:stretch>
        </p:blipFill>
        <p:spPr>
          <a:xfrm>
            <a:off x="6358465" y="4857356"/>
            <a:ext cx="786878" cy="318706"/>
          </a:xfrm>
          <a:prstGeom prst="rect">
            <a:avLst/>
          </a:prstGeom>
        </p:spPr>
      </p:pic>
      <p:pic>
        <p:nvPicPr>
          <p:cNvPr id="84" name="Picture 83">
            <a:extLst>
              <a:ext uri="{FF2B5EF4-FFF2-40B4-BE49-F238E27FC236}">
                <a16:creationId xmlns:a16="http://schemas.microsoft.com/office/drawing/2014/main" id="{64E4A85E-A737-F646-B516-30F332F1879B}"/>
              </a:ext>
            </a:extLst>
          </p:cNvPr>
          <p:cNvPicPr>
            <a:picLocks noChangeAspect="1"/>
          </p:cNvPicPr>
          <p:nvPr/>
        </p:nvPicPr>
        <p:blipFill>
          <a:blip r:embed="rId14"/>
          <a:srcRect l="-4636" t="29312" r="-3450" b="32743"/>
          <a:stretch>
            <a:fillRect/>
          </a:stretch>
        </p:blipFill>
        <p:spPr>
          <a:xfrm>
            <a:off x="8542866" y="4864428"/>
            <a:ext cx="795865" cy="279400"/>
          </a:xfrm>
          <a:prstGeom prst="rect">
            <a:avLst/>
          </a:prstGeom>
        </p:spPr>
      </p:pic>
      <p:pic>
        <p:nvPicPr>
          <p:cNvPr id="85" name="Picture 84">
            <a:extLst>
              <a:ext uri="{FF2B5EF4-FFF2-40B4-BE49-F238E27FC236}">
                <a16:creationId xmlns:a16="http://schemas.microsoft.com/office/drawing/2014/main" id="{3A66190B-6B4B-E344-9C7A-FFFEA706C938}"/>
              </a:ext>
            </a:extLst>
          </p:cNvPr>
          <p:cNvPicPr>
            <a:picLocks noChangeAspect="1"/>
          </p:cNvPicPr>
          <p:nvPr/>
        </p:nvPicPr>
        <p:blipFill>
          <a:blip r:embed="rId15"/>
          <a:srcRect l="3534" t="20407" r="-1" b="24412"/>
          <a:stretch>
            <a:fillRect/>
          </a:stretch>
        </p:blipFill>
        <p:spPr>
          <a:xfrm>
            <a:off x="9609666" y="4779740"/>
            <a:ext cx="770312" cy="440644"/>
          </a:xfrm>
          <a:prstGeom prst="rect">
            <a:avLst/>
          </a:prstGeom>
        </p:spPr>
      </p:pic>
      <p:pic>
        <p:nvPicPr>
          <p:cNvPr id="86" name="Picture 85">
            <a:extLst>
              <a:ext uri="{FF2B5EF4-FFF2-40B4-BE49-F238E27FC236}">
                <a16:creationId xmlns:a16="http://schemas.microsoft.com/office/drawing/2014/main" id="{090F88F2-13E7-BE4B-8385-49924BC94DD7}"/>
              </a:ext>
            </a:extLst>
          </p:cNvPr>
          <p:cNvPicPr>
            <a:picLocks noChangeAspect="1"/>
          </p:cNvPicPr>
          <p:nvPr/>
        </p:nvPicPr>
        <p:blipFill>
          <a:blip r:embed="rId16"/>
          <a:srcRect l="-5534" t="21259" r="-9066" b="20716"/>
          <a:stretch>
            <a:fillRect/>
          </a:stretch>
        </p:blipFill>
        <p:spPr>
          <a:xfrm>
            <a:off x="10524066" y="4817595"/>
            <a:ext cx="753534" cy="381534"/>
          </a:xfrm>
          <a:prstGeom prst="rect">
            <a:avLst/>
          </a:prstGeom>
        </p:spPr>
      </p:pic>
      <p:pic>
        <p:nvPicPr>
          <p:cNvPr id="89" name="Picture 88">
            <a:extLst>
              <a:ext uri="{FF2B5EF4-FFF2-40B4-BE49-F238E27FC236}">
                <a16:creationId xmlns:a16="http://schemas.microsoft.com/office/drawing/2014/main" id="{CB5C83D8-AB30-8240-B7A7-7AB47CFEBB7A}"/>
              </a:ext>
            </a:extLst>
          </p:cNvPr>
          <p:cNvPicPr>
            <a:picLocks noChangeAspect="1"/>
          </p:cNvPicPr>
          <p:nvPr/>
        </p:nvPicPr>
        <p:blipFill>
          <a:blip r:embed="rId17"/>
          <a:srcRect t="29615" b="37082"/>
          <a:stretch>
            <a:fillRect/>
          </a:stretch>
        </p:blipFill>
        <p:spPr>
          <a:xfrm>
            <a:off x="7399866" y="2644922"/>
            <a:ext cx="784854" cy="261376"/>
          </a:xfrm>
          <a:prstGeom prst="rect">
            <a:avLst/>
          </a:prstGeom>
        </p:spPr>
      </p:pic>
      <p:pic>
        <p:nvPicPr>
          <p:cNvPr id="90" name="Picture 89">
            <a:extLst>
              <a:ext uri="{FF2B5EF4-FFF2-40B4-BE49-F238E27FC236}">
                <a16:creationId xmlns:a16="http://schemas.microsoft.com/office/drawing/2014/main" id="{FE2D04D1-6AAA-C849-B9A8-3A8FA48E64C3}"/>
              </a:ext>
            </a:extLst>
          </p:cNvPr>
          <p:cNvPicPr>
            <a:picLocks noChangeAspect="1"/>
          </p:cNvPicPr>
          <p:nvPr/>
        </p:nvPicPr>
        <p:blipFill>
          <a:blip r:embed="rId18"/>
          <a:srcRect/>
          <a:stretch>
            <a:fillRect/>
          </a:stretch>
        </p:blipFill>
        <p:spPr>
          <a:xfrm>
            <a:off x="6383865" y="2559518"/>
            <a:ext cx="738344" cy="398318"/>
          </a:xfrm>
          <a:prstGeom prst="rect">
            <a:avLst/>
          </a:prstGeom>
        </p:spPr>
      </p:pic>
      <p:pic>
        <p:nvPicPr>
          <p:cNvPr id="91" name="Picture 90">
            <a:extLst>
              <a:ext uri="{FF2B5EF4-FFF2-40B4-BE49-F238E27FC236}">
                <a16:creationId xmlns:a16="http://schemas.microsoft.com/office/drawing/2014/main" id="{1139FAF3-1D78-8B4E-BA45-6524839C7623}"/>
              </a:ext>
            </a:extLst>
          </p:cNvPr>
          <p:cNvPicPr>
            <a:picLocks noChangeAspect="1"/>
          </p:cNvPicPr>
          <p:nvPr/>
        </p:nvPicPr>
        <p:blipFill>
          <a:blip r:embed="rId19"/>
          <a:srcRect t="32997" b="33700"/>
          <a:stretch>
            <a:fillRect/>
          </a:stretch>
        </p:blipFill>
        <p:spPr>
          <a:xfrm>
            <a:off x="8466666" y="2553028"/>
            <a:ext cx="1072108" cy="357040"/>
          </a:xfrm>
          <a:prstGeom prst="rect">
            <a:avLst/>
          </a:prstGeom>
        </p:spPr>
      </p:pic>
      <p:pic>
        <p:nvPicPr>
          <p:cNvPr id="93" name="Picture 92">
            <a:extLst>
              <a:ext uri="{FF2B5EF4-FFF2-40B4-BE49-F238E27FC236}">
                <a16:creationId xmlns:a16="http://schemas.microsoft.com/office/drawing/2014/main" id="{5B16D9A0-551C-F64E-931C-6A1119913CF7}"/>
              </a:ext>
            </a:extLst>
          </p:cNvPr>
          <p:cNvPicPr>
            <a:picLocks noChangeAspect="1"/>
          </p:cNvPicPr>
          <p:nvPr/>
        </p:nvPicPr>
        <p:blipFill>
          <a:blip r:embed="rId20"/>
          <a:srcRect/>
          <a:stretch>
            <a:fillRect/>
          </a:stretch>
        </p:blipFill>
        <p:spPr>
          <a:xfrm>
            <a:off x="6409265" y="3111828"/>
            <a:ext cx="399396" cy="399396"/>
          </a:xfrm>
          <a:prstGeom prst="rect">
            <a:avLst/>
          </a:prstGeom>
        </p:spPr>
      </p:pic>
      <p:pic>
        <p:nvPicPr>
          <p:cNvPr id="94" name="Picture 93">
            <a:extLst>
              <a:ext uri="{FF2B5EF4-FFF2-40B4-BE49-F238E27FC236}">
                <a16:creationId xmlns:a16="http://schemas.microsoft.com/office/drawing/2014/main" id="{F2BFAB6F-6BF7-9E47-8F45-6C6F3FA1C65E}"/>
              </a:ext>
            </a:extLst>
          </p:cNvPr>
          <p:cNvPicPr>
            <a:picLocks noChangeAspect="1"/>
          </p:cNvPicPr>
          <p:nvPr/>
        </p:nvPicPr>
        <p:blipFill>
          <a:blip r:embed="rId21"/>
          <a:srcRect/>
          <a:stretch>
            <a:fillRect/>
          </a:stretch>
        </p:blipFill>
        <p:spPr>
          <a:xfrm>
            <a:off x="8397713" y="3111209"/>
            <a:ext cx="403048" cy="403048"/>
          </a:xfrm>
          <a:prstGeom prst="rect">
            <a:avLst/>
          </a:prstGeom>
        </p:spPr>
      </p:pic>
      <p:pic>
        <p:nvPicPr>
          <p:cNvPr id="95" name="Picture 94">
            <a:extLst>
              <a:ext uri="{FF2B5EF4-FFF2-40B4-BE49-F238E27FC236}">
                <a16:creationId xmlns:a16="http://schemas.microsoft.com/office/drawing/2014/main" id="{B13F2BD7-B117-CA41-A6F6-4A5273E40850}"/>
              </a:ext>
            </a:extLst>
          </p:cNvPr>
          <p:cNvPicPr>
            <a:picLocks noChangeAspect="1"/>
          </p:cNvPicPr>
          <p:nvPr/>
        </p:nvPicPr>
        <p:blipFill>
          <a:blip r:embed="rId22"/>
          <a:srcRect t="31775" b="39733"/>
          <a:stretch>
            <a:fillRect/>
          </a:stretch>
        </p:blipFill>
        <p:spPr>
          <a:xfrm>
            <a:off x="7174917" y="3155774"/>
            <a:ext cx="926332" cy="263928"/>
          </a:xfrm>
          <a:prstGeom prst="rect">
            <a:avLst/>
          </a:prstGeom>
        </p:spPr>
      </p:pic>
      <p:pic>
        <p:nvPicPr>
          <p:cNvPr id="96" name="Picture 95">
            <a:extLst>
              <a:ext uri="{FF2B5EF4-FFF2-40B4-BE49-F238E27FC236}">
                <a16:creationId xmlns:a16="http://schemas.microsoft.com/office/drawing/2014/main" id="{32CA82E6-7BF7-9A4F-BF3E-F5CB15E2B7DA}"/>
              </a:ext>
            </a:extLst>
          </p:cNvPr>
          <p:cNvPicPr>
            <a:picLocks noChangeAspect="1"/>
          </p:cNvPicPr>
          <p:nvPr/>
        </p:nvPicPr>
        <p:blipFill>
          <a:blip r:embed="rId23"/>
          <a:srcRect/>
          <a:stretch>
            <a:fillRect/>
          </a:stretch>
        </p:blipFill>
        <p:spPr>
          <a:xfrm>
            <a:off x="9076266" y="3100808"/>
            <a:ext cx="884960" cy="387572"/>
          </a:xfrm>
          <a:prstGeom prst="rect">
            <a:avLst/>
          </a:prstGeom>
        </p:spPr>
      </p:pic>
      <p:pic>
        <p:nvPicPr>
          <p:cNvPr id="98" name="Picture 97">
            <a:extLst>
              <a:ext uri="{FF2B5EF4-FFF2-40B4-BE49-F238E27FC236}">
                <a16:creationId xmlns:a16="http://schemas.microsoft.com/office/drawing/2014/main" id="{8DE1D4AE-3FA1-4F4F-BE76-E24633A06642}"/>
              </a:ext>
            </a:extLst>
          </p:cNvPr>
          <p:cNvPicPr>
            <a:picLocks noChangeAspect="1"/>
          </p:cNvPicPr>
          <p:nvPr/>
        </p:nvPicPr>
        <p:blipFill>
          <a:blip r:embed="rId24"/>
          <a:srcRect/>
          <a:stretch>
            <a:fillRect/>
          </a:stretch>
        </p:blipFill>
        <p:spPr>
          <a:xfrm>
            <a:off x="8695266" y="1984172"/>
            <a:ext cx="1188690" cy="330602"/>
          </a:xfrm>
          <a:prstGeom prst="rect">
            <a:avLst/>
          </a:prstGeom>
        </p:spPr>
      </p:pic>
      <p:sp>
        <p:nvSpPr>
          <p:cNvPr id="43" name="Content Placeholder 2">
            <a:extLst>
              <a:ext uri="{FF2B5EF4-FFF2-40B4-BE49-F238E27FC236}">
                <a16:creationId xmlns:a16="http://schemas.microsoft.com/office/drawing/2014/main" id="{CB4B0998-A4B9-E741-A39C-CFCC175E33C1}"/>
              </a:ext>
            </a:extLst>
          </p:cNvPr>
          <p:cNvSpPr txBox="1"/>
          <p:nvPr/>
        </p:nvSpPr>
        <p:spPr>
          <a:xfrm>
            <a:off x="457200" y="1372840"/>
            <a:ext cx="11582400" cy="436139"/>
          </a:xfrm>
          <a:prstGeom prst="rect">
            <a:avLst/>
          </a:prstGeom>
        </p:spPr>
        <p:txBody>
          <a:bodyPr>
            <a:norm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dirty="0"/>
              <a:t>Leadership experience in new modalities and early development</a:t>
            </a:r>
          </a:p>
          <a:p>
            <a:endParaRPr lang="en-US" dirty="0"/>
          </a:p>
        </p:txBody>
      </p:sp>
      <p:pic>
        <p:nvPicPr>
          <p:cNvPr id="34" name="Picture 33">
            <a:extLst>
              <a:ext uri="{FF2B5EF4-FFF2-40B4-BE49-F238E27FC236}">
                <a16:creationId xmlns:a16="http://schemas.microsoft.com/office/drawing/2014/main" id="{D2C24C6B-ADBA-9A4F-BFA4-3A71EAB6B22F}"/>
              </a:ext>
            </a:extLst>
          </p:cNvPr>
          <p:cNvPicPr>
            <a:picLocks noChangeAspect="1"/>
          </p:cNvPicPr>
          <p:nvPr/>
        </p:nvPicPr>
        <p:blipFill>
          <a:blip r:embed="rId25"/>
          <a:stretch>
            <a:fillRect/>
          </a:stretch>
        </p:blipFill>
        <p:spPr>
          <a:xfrm>
            <a:off x="161544" y="6468167"/>
            <a:ext cx="1362456" cy="332049"/>
          </a:xfrm>
          <a:prstGeom prst="rect">
            <a:avLst/>
          </a:prstGeom>
        </p:spPr>
      </p:pic>
      <p:pic>
        <p:nvPicPr>
          <p:cNvPr id="2" name="Picture 1">
            <a:extLst>
              <a:ext uri="{FF2B5EF4-FFF2-40B4-BE49-F238E27FC236}">
                <a16:creationId xmlns:a16="http://schemas.microsoft.com/office/drawing/2014/main" id="{0E93CB43-9BE9-FC40-BFF2-BE2F961A0D73}"/>
              </a:ext>
            </a:extLst>
          </p:cNvPr>
          <p:cNvPicPr>
            <a:picLocks noChangeAspect="1"/>
          </p:cNvPicPr>
          <p:nvPr/>
        </p:nvPicPr>
        <p:blipFill rotWithShape="1">
          <a:blip r:embed="rId26"/>
          <a:srcRect l="9647" t="42640" r="10612" b="37999"/>
          <a:stretch/>
        </p:blipFill>
        <p:spPr>
          <a:xfrm>
            <a:off x="9906000" y="6009872"/>
            <a:ext cx="1296265" cy="314728"/>
          </a:xfrm>
          <a:prstGeom prst="rect">
            <a:avLst/>
          </a:prstGeom>
        </p:spPr>
      </p:pic>
      <p:pic>
        <p:nvPicPr>
          <p:cNvPr id="3" name="Picture 2">
            <a:extLst>
              <a:ext uri="{FF2B5EF4-FFF2-40B4-BE49-F238E27FC236}">
                <a16:creationId xmlns:a16="http://schemas.microsoft.com/office/drawing/2014/main" id="{75661E91-9977-814F-883C-BD7D7356E4DF}"/>
              </a:ext>
            </a:extLst>
          </p:cNvPr>
          <p:cNvPicPr>
            <a:picLocks noChangeAspect="1"/>
          </p:cNvPicPr>
          <p:nvPr/>
        </p:nvPicPr>
        <p:blipFill rotWithShape="1">
          <a:blip r:embed="rId27"/>
          <a:srcRect l="23077" r="19205"/>
          <a:stretch/>
        </p:blipFill>
        <p:spPr>
          <a:xfrm>
            <a:off x="9327508" y="5954520"/>
            <a:ext cx="502292" cy="446280"/>
          </a:xfrm>
          <a:prstGeom prst="rect">
            <a:avLst/>
          </a:prstGeom>
        </p:spPr>
      </p:pic>
      <p:pic>
        <p:nvPicPr>
          <p:cNvPr id="4" name="Picture 3">
            <a:extLst>
              <a:ext uri="{FF2B5EF4-FFF2-40B4-BE49-F238E27FC236}">
                <a16:creationId xmlns:a16="http://schemas.microsoft.com/office/drawing/2014/main" id="{E4BDA690-408F-D044-84AD-A5DF031951D8}"/>
              </a:ext>
            </a:extLst>
          </p:cNvPr>
          <p:cNvPicPr>
            <a:picLocks noChangeAspect="1"/>
          </p:cNvPicPr>
          <p:nvPr/>
        </p:nvPicPr>
        <p:blipFill rotWithShape="1">
          <a:blip r:embed="rId28"/>
          <a:srcRect t="23626" b="24785"/>
          <a:stretch/>
        </p:blipFill>
        <p:spPr>
          <a:xfrm>
            <a:off x="8153400" y="5939133"/>
            <a:ext cx="781267" cy="403049"/>
          </a:xfrm>
          <a:prstGeom prst="rect">
            <a:avLst/>
          </a:prstGeom>
        </p:spPr>
      </p:pic>
      <p:pic>
        <p:nvPicPr>
          <p:cNvPr id="7" name="Picture 6">
            <a:extLst>
              <a:ext uri="{FF2B5EF4-FFF2-40B4-BE49-F238E27FC236}">
                <a16:creationId xmlns:a16="http://schemas.microsoft.com/office/drawing/2014/main" id="{CCADBB83-F7D6-6D44-AC46-088C27B09F55}"/>
              </a:ext>
            </a:extLst>
          </p:cNvPr>
          <p:cNvPicPr>
            <a:picLocks noChangeAspect="1"/>
          </p:cNvPicPr>
          <p:nvPr/>
        </p:nvPicPr>
        <p:blipFill>
          <a:blip r:embed="rId29"/>
          <a:stretch>
            <a:fillRect/>
          </a:stretch>
        </p:blipFill>
        <p:spPr>
          <a:xfrm>
            <a:off x="6289386" y="5984466"/>
            <a:ext cx="1537288" cy="318706"/>
          </a:xfrm>
          <a:prstGeom prst="rect">
            <a:avLst/>
          </a:prstGeom>
        </p:spPr>
      </p:pic>
      <p:pic>
        <p:nvPicPr>
          <p:cNvPr id="8" name="Picture 7">
            <a:extLst>
              <a:ext uri="{FF2B5EF4-FFF2-40B4-BE49-F238E27FC236}">
                <a16:creationId xmlns:a16="http://schemas.microsoft.com/office/drawing/2014/main" id="{6C0D4643-134F-3E42-B090-0E7EE7732874}"/>
              </a:ext>
            </a:extLst>
          </p:cNvPr>
          <p:cNvPicPr>
            <a:picLocks noChangeAspect="1"/>
          </p:cNvPicPr>
          <p:nvPr/>
        </p:nvPicPr>
        <p:blipFill rotWithShape="1">
          <a:blip r:embed="rId30"/>
          <a:srcRect t="23736" b="26376"/>
          <a:stretch/>
        </p:blipFill>
        <p:spPr>
          <a:xfrm>
            <a:off x="10066866" y="3103397"/>
            <a:ext cx="1240172" cy="410957"/>
          </a:xfrm>
          <a:prstGeom prst="rect">
            <a:avLst/>
          </a:prstGeom>
        </p:spPr>
      </p:pic>
      <p:pic>
        <p:nvPicPr>
          <p:cNvPr id="41" name="Picture 40">
            <a:extLst>
              <a:ext uri="{FF2B5EF4-FFF2-40B4-BE49-F238E27FC236}">
                <a16:creationId xmlns:a16="http://schemas.microsoft.com/office/drawing/2014/main" id="{1480DBA6-495E-D048-ACB4-26FAF29DC4A6}"/>
              </a:ext>
            </a:extLst>
          </p:cNvPr>
          <p:cNvPicPr>
            <a:picLocks noChangeAspect="1"/>
          </p:cNvPicPr>
          <p:nvPr/>
        </p:nvPicPr>
        <p:blipFill rotWithShape="1">
          <a:blip r:embed="rId30"/>
          <a:srcRect t="23736" b="26376"/>
          <a:stretch/>
        </p:blipFill>
        <p:spPr>
          <a:xfrm>
            <a:off x="7209488" y="3665779"/>
            <a:ext cx="1240172" cy="410957"/>
          </a:xfrm>
          <a:prstGeom prst="rect">
            <a:avLst/>
          </a:prstGeom>
        </p:spPr>
      </p:pic>
      <p:sp>
        <p:nvSpPr>
          <p:cNvPr id="9" name="TextBox 8">
            <a:extLst>
              <a:ext uri="{FF2B5EF4-FFF2-40B4-BE49-F238E27FC236}">
                <a16:creationId xmlns:a16="http://schemas.microsoft.com/office/drawing/2014/main" id="{96D8890F-7F9C-487C-B714-007A873E810D}"/>
              </a:ext>
            </a:extLst>
          </p:cNvPr>
          <p:cNvSpPr txBox="1"/>
          <p:nvPr/>
        </p:nvSpPr>
        <p:spPr>
          <a:xfrm>
            <a:off x="9684959" y="2589361"/>
            <a:ext cx="1516441" cy="307777"/>
          </a:xfrm>
          <a:prstGeom prst="rect">
            <a:avLst/>
          </a:prstGeom>
          <a:noFill/>
        </p:spPr>
        <p:txBody>
          <a:bodyPr wrap="none" rtlCol="0">
            <a:spAutoFit/>
          </a:bodyPr>
          <a:lstStyle/>
          <a:p>
            <a:r>
              <a:rPr lang="en-US" sz="1400" b="1" dirty="0">
                <a:solidFill>
                  <a:srgbClr val="FF0000"/>
                </a:solidFill>
              </a:rPr>
              <a:t>Decoy Biosystems</a:t>
            </a:r>
          </a:p>
        </p:txBody>
      </p:sp>
    </p:spTree>
    <p:extLst>
      <p:ext uri="{BB962C8B-B14F-4D97-AF65-F5344CB8AC3E}">
        <p14:creationId xmlns:p14="http://schemas.microsoft.com/office/powerpoint/2010/main" val="416869964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Ionis Pharmaceuticals, Inc. | LinkedIn">
            <a:extLst>
              <a:ext uri="{FF2B5EF4-FFF2-40B4-BE49-F238E27FC236}">
                <a16:creationId xmlns:a16="http://schemas.microsoft.com/office/drawing/2014/main" id="{CB2A5613-DD85-4936-873B-3CF04376B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5286" y="4709402"/>
            <a:ext cx="872378" cy="87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a:bodyPr>
          <a:lstStyle/>
          <a:p>
            <a:pPr marL="55563"/>
            <a:r>
              <a:rPr lang="en-US" sz="3600" dirty="0"/>
              <a:t>Experienced Management Team</a:t>
            </a:r>
          </a:p>
        </p:txBody>
      </p:sp>
      <p:sp>
        <p:nvSpPr>
          <p:cNvPr id="5" name="Slide Number Placeholder 4"/>
          <p:cNvSpPr>
            <a:spLocks noGrp="1"/>
          </p:cNvSpPr>
          <p:nvPr>
            <p:ph type="sldNum" sz="quarter" idx="12"/>
          </p:nvPr>
        </p:nvSpPr>
        <p:spPr/>
        <p:txBody>
          <a:bodyPr/>
          <a:lstStyle/>
          <a:p>
            <a:fld id="{87967375-F131-5441-AB57-07E88210F69D}" type="slidenum">
              <a:rPr lang="en-US" smtClean="0"/>
              <a:t>22</a:t>
            </a:fld>
            <a:endParaRPr lang="en-US" dirty="0"/>
          </a:p>
        </p:txBody>
      </p:sp>
      <p:pic>
        <p:nvPicPr>
          <p:cNvPr id="34" name="Picture 33">
            <a:extLst>
              <a:ext uri="{FF2B5EF4-FFF2-40B4-BE49-F238E27FC236}">
                <a16:creationId xmlns:a16="http://schemas.microsoft.com/office/drawing/2014/main" id="{D2C24C6B-ADBA-9A4F-BFA4-3A71EAB6B22F}"/>
              </a:ext>
            </a:extLst>
          </p:cNvPr>
          <p:cNvPicPr>
            <a:picLocks noChangeAspect="1"/>
          </p:cNvPicPr>
          <p:nvPr/>
        </p:nvPicPr>
        <p:blipFill>
          <a:blip r:embed="rId3"/>
          <a:stretch>
            <a:fillRect/>
          </a:stretch>
        </p:blipFill>
        <p:spPr>
          <a:xfrm>
            <a:off x="161544" y="6523880"/>
            <a:ext cx="1133856" cy="276336"/>
          </a:xfrm>
          <a:prstGeom prst="rect">
            <a:avLst/>
          </a:prstGeom>
        </p:spPr>
      </p:pic>
      <p:pic>
        <p:nvPicPr>
          <p:cNvPr id="11" name="Picture 10">
            <a:extLst>
              <a:ext uri="{FF2B5EF4-FFF2-40B4-BE49-F238E27FC236}">
                <a16:creationId xmlns:a16="http://schemas.microsoft.com/office/drawing/2014/main" id="{78A89744-F5F4-E844-8D11-5F78FF8D6AA1}"/>
              </a:ext>
            </a:extLst>
          </p:cNvPr>
          <p:cNvPicPr>
            <a:picLocks noChangeAspect="1"/>
          </p:cNvPicPr>
          <p:nvPr/>
        </p:nvPicPr>
        <p:blipFill>
          <a:blip r:embed="rId4"/>
          <a:stretch>
            <a:fillRect/>
          </a:stretch>
        </p:blipFill>
        <p:spPr>
          <a:xfrm>
            <a:off x="533400" y="4075146"/>
            <a:ext cx="1295400" cy="1625600"/>
          </a:xfrm>
          <a:prstGeom prst="rect">
            <a:avLst/>
          </a:prstGeom>
        </p:spPr>
      </p:pic>
      <p:pic>
        <p:nvPicPr>
          <p:cNvPr id="12" name="Picture 11">
            <a:extLst>
              <a:ext uri="{FF2B5EF4-FFF2-40B4-BE49-F238E27FC236}">
                <a16:creationId xmlns:a16="http://schemas.microsoft.com/office/drawing/2014/main" id="{0B973204-1B1D-134F-A172-6256BAFFB0D5}"/>
              </a:ext>
            </a:extLst>
          </p:cNvPr>
          <p:cNvPicPr>
            <a:picLocks noChangeAspect="1"/>
          </p:cNvPicPr>
          <p:nvPr/>
        </p:nvPicPr>
        <p:blipFill>
          <a:blip r:embed="rId5"/>
          <a:stretch>
            <a:fillRect/>
          </a:stretch>
        </p:blipFill>
        <p:spPr>
          <a:xfrm>
            <a:off x="4458914" y="3997498"/>
            <a:ext cx="1295400" cy="1612900"/>
          </a:xfrm>
          <a:prstGeom prst="rect">
            <a:avLst/>
          </a:prstGeom>
        </p:spPr>
      </p:pic>
      <p:pic>
        <p:nvPicPr>
          <p:cNvPr id="13" name="Picture 12">
            <a:extLst>
              <a:ext uri="{FF2B5EF4-FFF2-40B4-BE49-F238E27FC236}">
                <a16:creationId xmlns:a16="http://schemas.microsoft.com/office/drawing/2014/main" id="{130E3EF7-BAF2-4747-8158-6B2D6FFEEF47}"/>
              </a:ext>
            </a:extLst>
          </p:cNvPr>
          <p:cNvPicPr>
            <a:picLocks noChangeAspect="1"/>
          </p:cNvPicPr>
          <p:nvPr/>
        </p:nvPicPr>
        <p:blipFill>
          <a:blip r:embed="rId6"/>
          <a:stretch>
            <a:fillRect/>
          </a:stretch>
        </p:blipFill>
        <p:spPr>
          <a:xfrm>
            <a:off x="1975140" y="1371600"/>
            <a:ext cx="1308100" cy="1638300"/>
          </a:xfrm>
          <a:prstGeom prst="rect">
            <a:avLst/>
          </a:prstGeom>
        </p:spPr>
      </p:pic>
      <p:pic>
        <p:nvPicPr>
          <p:cNvPr id="14" name="Picture 13">
            <a:extLst>
              <a:ext uri="{FF2B5EF4-FFF2-40B4-BE49-F238E27FC236}">
                <a16:creationId xmlns:a16="http://schemas.microsoft.com/office/drawing/2014/main" id="{29392BDA-03FA-B647-91D2-0C37C3C9796A}"/>
              </a:ext>
            </a:extLst>
          </p:cNvPr>
          <p:cNvPicPr>
            <a:picLocks noChangeAspect="1"/>
          </p:cNvPicPr>
          <p:nvPr/>
        </p:nvPicPr>
        <p:blipFill>
          <a:blip r:embed="rId7"/>
          <a:stretch>
            <a:fillRect/>
          </a:stretch>
        </p:blipFill>
        <p:spPr>
          <a:xfrm>
            <a:off x="7302219" y="1406917"/>
            <a:ext cx="1295400" cy="1625600"/>
          </a:xfrm>
          <a:prstGeom prst="rect">
            <a:avLst/>
          </a:prstGeom>
        </p:spPr>
      </p:pic>
      <p:pic>
        <p:nvPicPr>
          <p:cNvPr id="9" name="Picture 8">
            <a:extLst>
              <a:ext uri="{FF2B5EF4-FFF2-40B4-BE49-F238E27FC236}">
                <a16:creationId xmlns:a16="http://schemas.microsoft.com/office/drawing/2014/main" id="{B91EDCDC-7F59-44FD-ACA1-9D3031C867C6}"/>
              </a:ext>
            </a:extLst>
          </p:cNvPr>
          <p:cNvPicPr>
            <a:picLocks noChangeAspect="1"/>
          </p:cNvPicPr>
          <p:nvPr/>
        </p:nvPicPr>
        <p:blipFill>
          <a:blip r:embed="rId8"/>
          <a:srcRect/>
          <a:stretch>
            <a:fillRect/>
          </a:stretch>
        </p:blipFill>
        <p:spPr>
          <a:xfrm>
            <a:off x="8861186" y="1534670"/>
            <a:ext cx="1023149" cy="551963"/>
          </a:xfrm>
          <a:prstGeom prst="rect">
            <a:avLst/>
          </a:prstGeom>
        </p:spPr>
      </p:pic>
      <p:pic>
        <p:nvPicPr>
          <p:cNvPr id="10" name="Picture 9">
            <a:extLst>
              <a:ext uri="{FF2B5EF4-FFF2-40B4-BE49-F238E27FC236}">
                <a16:creationId xmlns:a16="http://schemas.microsoft.com/office/drawing/2014/main" id="{A1C72F16-72F3-46B4-A3B6-15E9528C7D5A}"/>
              </a:ext>
            </a:extLst>
          </p:cNvPr>
          <p:cNvPicPr>
            <a:picLocks noChangeAspect="1"/>
          </p:cNvPicPr>
          <p:nvPr/>
        </p:nvPicPr>
        <p:blipFill>
          <a:blip r:embed="rId9"/>
          <a:srcRect t="29615" b="37082"/>
          <a:stretch>
            <a:fillRect/>
          </a:stretch>
        </p:blipFill>
        <p:spPr>
          <a:xfrm>
            <a:off x="8861186" y="2369395"/>
            <a:ext cx="1025845" cy="341632"/>
          </a:xfrm>
          <a:prstGeom prst="rect">
            <a:avLst/>
          </a:prstGeom>
        </p:spPr>
      </p:pic>
      <p:pic>
        <p:nvPicPr>
          <p:cNvPr id="15" name="Picture 14">
            <a:extLst>
              <a:ext uri="{FF2B5EF4-FFF2-40B4-BE49-F238E27FC236}">
                <a16:creationId xmlns:a16="http://schemas.microsoft.com/office/drawing/2014/main" id="{F902F47F-BA6B-4A24-B8D6-E490A91A876A}"/>
              </a:ext>
            </a:extLst>
          </p:cNvPr>
          <p:cNvPicPr>
            <a:picLocks noChangeAspect="1"/>
          </p:cNvPicPr>
          <p:nvPr/>
        </p:nvPicPr>
        <p:blipFill>
          <a:blip r:embed="rId10"/>
          <a:srcRect t="32997" b="33700"/>
          <a:stretch>
            <a:fillRect/>
          </a:stretch>
        </p:blipFill>
        <p:spPr>
          <a:xfrm>
            <a:off x="10156586" y="1558848"/>
            <a:ext cx="1507969" cy="502193"/>
          </a:xfrm>
          <a:prstGeom prst="rect">
            <a:avLst/>
          </a:prstGeom>
        </p:spPr>
      </p:pic>
      <p:sp>
        <p:nvSpPr>
          <p:cNvPr id="16" name="TextBox 15">
            <a:extLst>
              <a:ext uri="{FF2B5EF4-FFF2-40B4-BE49-F238E27FC236}">
                <a16:creationId xmlns:a16="http://schemas.microsoft.com/office/drawing/2014/main" id="{002804E2-2996-48B0-8D85-C358D0B4A593}"/>
              </a:ext>
            </a:extLst>
          </p:cNvPr>
          <p:cNvSpPr txBox="1"/>
          <p:nvPr/>
        </p:nvSpPr>
        <p:spPr>
          <a:xfrm>
            <a:off x="10087945" y="2337345"/>
            <a:ext cx="1723056" cy="338554"/>
          </a:xfrm>
          <a:prstGeom prst="rect">
            <a:avLst/>
          </a:prstGeom>
          <a:solidFill>
            <a:schemeClr val="bg1"/>
          </a:solidFill>
        </p:spPr>
        <p:txBody>
          <a:bodyPr wrap="square" rtlCol="0">
            <a:spAutoFit/>
          </a:bodyPr>
          <a:lstStyle/>
          <a:p>
            <a:r>
              <a:rPr lang="en-US" sz="1600" b="1" dirty="0">
                <a:solidFill>
                  <a:srgbClr val="0460A9"/>
                </a:solidFill>
              </a:rPr>
              <a:t>Decoy Biosystems</a:t>
            </a:r>
          </a:p>
        </p:txBody>
      </p:sp>
      <p:pic>
        <p:nvPicPr>
          <p:cNvPr id="3080" name="Picture 8" descr="Boyan Litchev&amp;#39;s email &amp;amp; phone | Shoreline Biosciences&amp;#39;s Senior Vice  President, Head of Global Clinical Development email">
            <a:extLst>
              <a:ext uri="{FF2B5EF4-FFF2-40B4-BE49-F238E27FC236}">
                <a16:creationId xmlns:a16="http://schemas.microsoft.com/office/drawing/2014/main" id="{05D03D28-1751-4D85-9414-118A5C7629F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000" t="2996" r="20000" b="5005"/>
          <a:stretch/>
        </p:blipFill>
        <p:spPr bwMode="auto">
          <a:xfrm>
            <a:off x="9049861" y="4022511"/>
            <a:ext cx="1295400" cy="16782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me - Shoreline Biosciences">
            <a:extLst>
              <a:ext uri="{FF2B5EF4-FFF2-40B4-BE49-F238E27FC236}">
                <a16:creationId xmlns:a16="http://schemas.microsoft.com/office/drawing/2014/main" id="{C2D8CFBB-1BD4-4B84-81C3-07417EC61C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77742" y="3806254"/>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8BD13B-E66E-4419-8C98-77AB35B54E25}"/>
              </a:ext>
            </a:extLst>
          </p:cNvPr>
          <p:cNvSpPr/>
          <p:nvPr/>
        </p:nvSpPr>
        <p:spPr>
          <a:xfrm>
            <a:off x="1801848" y="3102566"/>
            <a:ext cx="1654684" cy="341632"/>
          </a:xfrm>
          <a:prstGeom prst="rect">
            <a:avLst/>
          </a:prstGeom>
        </p:spPr>
        <p:txBody>
          <a:bodyPr wrap="none">
            <a:spAutoFit/>
          </a:bodyPr>
          <a:lstStyle/>
          <a:p>
            <a:pPr>
              <a:lnSpc>
                <a:spcPct val="90000"/>
              </a:lnSpc>
            </a:pPr>
            <a:r>
              <a:rPr lang="en-US" b="1" dirty="0">
                <a:solidFill>
                  <a:srgbClr val="0D4390"/>
                </a:solidFill>
              </a:rPr>
              <a:t>Jeffrey Meckler</a:t>
            </a:r>
          </a:p>
        </p:txBody>
      </p:sp>
      <p:sp>
        <p:nvSpPr>
          <p:cNvPr id="8" name="Rectangle 7">
            <a:extLst>
              <a:ext uri="{FF2B5EF4-FFF2-40B4-BE49-F238E27FC236}">
                <a16:creationId xmlns:a16="http://schemas.microsoft.com/office/drawing/2014/main" id="{352624A8-3C87-447A-B2AE-FE6BD3E370DA}"/>
              </a:ext>
            </a:extLst>
          </p:cNvPr>
          <p:cNvSpPr/>
          <p:nvPr/>
        </p:nvSpPr>
        <p:spPr>
          <a:xfrm>
            <a:off x="6580485" y="3102566"/>
            <a:ext cx="2674258" cy="341632"/>
          </a:xfrm>
          <a:prstGeom prst="rect">
            <a:avLst/>
          </a:prstGeom>
        </p:spPr>
        <p:txBody>
          <a:bodyPr wrap="none">
            <a:spAutoFit/>
          </a:bodyPr>
          <a:lstStyle/>
          <a:p>
            <a:pPr>
              <a:lnSpc>
                <a:spcPct val="90000"/>
              </a:lnSpc>
            </a:pPr>
            <a:r>
              <a:rPr lang="en-US" b="1" dirty="0">
                <a:solidFill>
                  <a:srgbClr val="0D4390"/>
                </a:solidFill>
              </a:rPr>
              <a:t>Michael J. Newman, Ph.D.</a:t>
            </a:r>
          </a:p>
        </p:txBody>
      </p:sp>
      <p:sp>
        <p:nvSpPr>
          <p:cNvPr id="29" name="Rectangle 28">
            <a:extLst>
              <a:ext uri="{FF2B5EF4-FFF2-40B4-BE49-F238E27FC236}">
                <a16:creationId xmlns:a16="http://schemas.microsoft.com/office/drawing/2014/main" id="{047BC6E4-55F5-4327-86A8-485F44804242}"/>
              </a:ext>
            </a:extLst>
          </p:cNvPr>
          <p:cNvSpPr/>
          <p:nvPr/>
        </p:nvSpPr>
        <p:spPr>
          <a:xfrm>
            <a:off x="686413" y="5798124"/>
            <a:ext cx="989373" cy="341632"/>
          </a:xfrm>
          <a:prstGeom prst="rect">
            <a:avLst/>
          </a:prstGeom>
        </p:spPr>
        <p:txBody>
          <a:bodyPr wrap="none">
            <a:spAutoFit/>
          </a:bodyPr>
          <a:lstStyle/>
          <a:p>
            <a:pPr>
              <a:lnSpc>
                <a:spcPct val="90000"/>
              </a:lnSpc>
            </a:pPr>
            <a:r>
              <a:rPr lang="en-US" b="1" dirty="0">
                <a:solidFill>
                  <a:srgbClr val="0D4390"/>
                </a:solidFill>
              </a:rPr>
              <a:t>Nir Sassi</a:t>
            </a:r>
          </a:p>
        </p:txBody>
      </p:sp>
      <p:sp>
        <p:nvSpPr>
          <p:cNvPr id="30" name="Rectangle 29">
            <a:extLst>
              <a:ext uri="{FF2B5EF4-FFF2-40B4-BE49-F238E27FC236}">
                <a16:creationId xmlns:a16="http://schemas.microsoft.com/office/drawing/2014/main" id="{ED9269D4-D0AE-462E-8C0E-B0AC7BBBC8A9}"/>
              </a:ext>
            </a:extLst>
          </p:cNvPr>
          <p:cNvSpPr/>
          <p:nvPr/>
        </p:nvSpPr>
        <p:spPr>
          <a:xfrm>
            <a:off x="4262119" y="5707776"/>
            <a:ext cx="1688989" cy="341632"/>
          </a:xfrm>
          <a:prstGeom prst="rect">
            <a:avLst/>
          </a:prstGeom>
        </p:spPr>
        <p:txBody>
          <a:bodyPr wrap="none">
            <a:spAutoFit/>
          </a:bodyPr>
          <a:lstStyle/>
          <a:p>
            <a:pPr>
              <a:lnSpc>
                <a:spcPct val="90000"/>
              </a:lnSpc>
            </a:pPr>
            <a:r>
              <a:rPr lang="en-US" b="1" dirty="0">
                <a:solidFill>
                  <a:srgbClr val="0D4390"/>
                </a:solidFill>
              </a:rPr>
              <a:t>Walt A. Linscott</a:t>
            </a:r>
          </a:p>
        </p:txBody>
      </p:sp>
      <p:sp>
        <p:nvSpPr>
          <p:cNvPr id="31" name="Rectangle 30">
            <a:extLst>
              <a:ext uri="{FF2B5EF4-FFF2-40B4-BE49-F238E27FC236}">
                <a16:creationId xmlns:a16="http://schemas.microsoft.com/office/drawing/2014/main" id="{58DCCBDB-F999-45C9-A831-86B0A6B0EA4C}"/>
              </a:ext>
            </a:extLst>
          </p:cNvPr>
          <p:cNvSpPr/>
          <p:nvPr/>
        </p:nvSpPr>
        <p:spPr>
          <a:xfrm>
            <a:off x="8662886" y="5798124"/>
            <a:ext cx="2069349" cy="341632"/>
          </a:xfrm>
          <a:prstGeom prst="rect">
            <a:avLst/>
          </a:prstGeom>
        </p:spPr>
        <p:txBody>
          <a:bodyPr wrap="none">
            <a:spAutoFit/>
          </a:bodyPr>
          <a:lstStyle/>
          <a:p>
            <a:pPr>
              <a:lnSpc>
                <a:spcPct val="90000"/>
              </a:lnSpc>
            </a:pPr>
            <a:r>
              <a:rPr lang="en-US" b="1" dirty="0" err="1">
                <a:solidFill>
                  <a:srgbClr val="0D4390"/>
                </a:solidFill>
              </a:rPr>
              <a:t>Boyan</a:t>
            </a:r>
            <a:r>
              <a:rPr lang="en-US" b="1" dirty="0">
                <a:solidFill>
                  <a:srgbClr val="0D4390"/>
                </a:solidFill>
              </a:rPr>
              <a:t> Litchev, M.D.</a:t>
            </a:r>
          </a:p>
        </p:txBody>
      </p:sp>
      <p:pic>
        <p:nvPicPr>
          <p:cNvPr id="32" name="Picture 31" descr="160237v1v1.jpg">
            <a:extLst>
              <a:ext uri="{FF2B5EF4-FFF2-40B4-BE49-F238E27FC236}">
                <a16:creationId xmlns:a16="http://schemas.microsoft.com/office/drawing/2014/main" id="{105FD910-8817-4D37-9292-A6E9CDF54278}"/>
              </a:ext>
            </a:extLst>
          </p:cNvPr>
          <p:cNvPicPr>
            <a:picLocks noChangeAspect="1"/>
          </p:cNvPicPr>
          <p:nvPr/>
        </p:nvPicPr>
        <p:blipFill rotWithShape="1">
          <a:blip r:embed="rId13">
            <a:extLst>
              <a:ext uri="{28A0092B-C50C-407E-A947-70E740481C1C}">
                <a14:useLocalDpi xmlns:a14="http://schemas.microsoft.com/office/drawing/2010/main" val="0"/>
              </a:ext>
            </a:extLst>
          </a:blip>
          <a:srcRect l="17750" t="36164" r="14915" b="30685"/>
          <a:stretch/>
        </p:blipFill>
        <p:spPr>
          <a:xfrm>
            <a:off x="5972014" y="4637904"/>
            <a:ext cx="1647986" cy="403264"/>
          </a:xfrm>
          <a:prstGeom prst="rect">
            <a:avLst/>
          </a:prstGeom>
        </p:spPr>
      </p:pic>
      <p:pic>
        <p:nvPicPr>
          <p:cNvPr id="33" name="Picture 32" descr="UY3zE08I_400x400.jpg">
            <a:extLst>
              <a:ext uri="{FF2B5EF4-FFF2-40B4-BE49-F238E27FC236}">
                <a16:creationId xmlns:a16="http://schemas.microsoft.com/office/drawing/2014/main" id="{52B0B176-2B47-48CE-AA5F-86FD5FF60491}"/>
              </a:ext>
            </a:extLst>
          </p:cNvPr>
          <p:cNvPicPr>
            <a:picLocks noChangeAspect="1"/>
          </p:cNvPicPr>
          <p:nvPr/>
        </p:nvPicPr>
        <p:blipFill rotWithShape="1">
          <a:blip r:embed="rId14">
            <a:extLst>
              <a:ext uri="{28A0092B-C50C-407E-A947-70E740481C1C}">
                <a14:useLocalDpi xmlns:a14="http://schemas.microsoft.com/office/drawing/2010/main" val="0"/>
              </a:ext>
            </a:extLst>
          </a:blip>
          <a:srcRect t="34222" b="37650"/>
          <a:stretch/>
        </p:blipFill>
        <p:spPr>
          <a:xfrm>
            <a:off x="6020433" y="4050158"/>
            <a:ext cx="1584351" cy="445642"/>
          </a:xfrm>
          <a:prstGeom prst="rect">
            <a:avLst/>
          </a:prstGeom>
        </p:spPr>
      </p:pic>
      <p:pic>
        <p:nvPicPr>
          <p:cNvPr id="35" name="Picture 34" descr="solvay-logo-200-200.jpg">
            <a:extLst>
              <a:ext uri="{FF2B5EF4-FFF2-40B4-BE49-F238E27FC236}">
                <a16:creationId xmlns:a16="http://schemas.microsoft.com/office/drawing/2014/main" id="{B7398EED-F43D-468D-8B90-95BFEF582D9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6725" y="5218129"/>
            <a:ext cx="533290" cy="533290"/>
          </a:xfrm>
          <a:prstGeom prst="rect">
            <a:avLst/>
          </a:prstGeom>
        </p:spPr>
      </p:pic>
      <p:pic>
        <p:nvPicPr>
          <p:cNvPr id="36" name="Picture 35" descr="pwc-logo.jpg">
            <a:extLst>
              <a:ext uri="{FF2B5EF4-FFF2-40B4-BE49-F238E27FC236}">
                <a16:creationId xmlns:a16="http://schemas.microsoft.com/office/drawing/2014/main" id="{6443822D-78B1-42D1-986F-96AF9ABBF03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21182" b="21364"/>
          <a:stretch/>
        </p:blipFill>
        <p:spPr>
          <a:xfrm>
            <a:off x="1945916" y="4709402"/>
            <a:ext cx="1355017" cy="401550"/>
          </a:xfrm>
          <a:prstGeom prst="rect">
            <a:avLst/>
          </a:prstGeom>
        </p:spPr>
      </p:pic>
      <p:sp>
        <p:nvSpPr>
          <p:cNvPr id="22" name="Rectangle 21">
            <a:extLst>
              <a:ext uri="{FF2B5EF4-FFF2-40B4-BE49-F238E27FC236}">
                <a16:creationId xmlns:a16="http://schemas.microsoft.com/office/drawing/2014/main" id="{0DD46695-FEFA-4479-AD7A-F450A526B4DF}"/>
              </a:ext>
            </a:extLst>
          </p:cNvPr>
          <p:cNvSpPr/>
          <p:nvPr/>
        </p:nvSpPr>
        <p:spPr>
          <a:xfrm>
            <a:off x="76200" y="6069629"/>
            <a:ext cx="2237023" cy="369332"/>
          </a:xfrm>
          <a:prstGeom prst="rect">
            <a:avLst/>
          </a:prstGeom>
        </p:spPr>
        <p:txBody>
          <a:bodyPr wrap="none">
            <a:spAutoFit/>
          </a:bodyPr>
          <a:lstStyle/>
          <a:p>
            <a:r>
              <a:rPr lang="en-US" dirty="0">
                <a:solidFill>
                  <a:srgbClr val="000000"/>
                </a:solidFill>
              </a:rPr>
              <a:t>Chief Financial Officer</a:t>
            </a:r>
            <a:endParaRPr lang="en-US" dirty="0"/>
          </a:p>
        </p:txBody>
      </p:sp>
      <p:sp>
        <p:nvSpPr>
          <p:cNvPr id="37" name="Rectangle 36">
            <a:extLst>
              <a:ext uri="{FF2B5EF4-FFF2-40B4-BE49-F238E27FC236}">
                <a16:creationId xmlns:a16="http://schemas.microsoft.com/office/drawing/2014/main" id="{A02B9726-0840-4801-B757-4F26276C5294}"/>
              </a:ext>
            </a:extLst>
          </p:cNvPr>
          <p:cNvSpPr/>
          <p:nvPr/>
        </p:nvSpPr>
        <p:spPr>
          <a:xfrm>
            <a:off x="1510678" y="3390733"/>
            <a:ext cx="2297617" cy="369332"/>
          </a:xfrm>
          <a:prstGeom prst="rect">
            <a:avLst/>
          </a:prstGeom>
        </p:spPr>
        <p:txBody>
          <a:bodyPr wrap="none">
            <a:spAutoFit/>
          </a:bodyPr>
          <a:lstStyle/>
          <a:p>
            <a:r>
              <a:rPr lang="en-US" dirty="0">
                <a:solidFill>
                  <a:srgbClr val="000000"/>
                </a:solidFill>
              </a:rPr>
              <a:t>Chief Executive Officer</a:t>
            </a:r>
            <a:endParaRPr lang="en-US" dirty="0"/>
          </a:p>
        </p:txBody>
      </p:sp>
      <p:sp>
        <p:nvSpPr>
          <p:cNvPr id="38" name="Rectangle 37">
            <a:extLst>
              <a:ext uri="{FF2B5EF4-FFF2-40B4-BE49-F238E27FC236}">
                <a16:creationId xmlns:a16="http://schemas.microsoft.com/office/drawing/2014/main" id="{93DE3F5F-76C1-4DE8-8304-3115A2E61CD0}"/>
              </a:ext>
            </a:extLst>
          </p:cNvPr>
          <p:cNvSpPr/>
          <p:nvPr/>
        </p:nvSpPr>
        <p:spPr>
          <a:xfrm>
            <a:off x="8551299" y="6069629"/>
            <a:ext cx="2156552" cy="369332"/>
          </a:xfrm>
          <a:prstGeom prst="rect">
            <a:avLst/>
          </a:prstGeom>
        </p:spPr>
        <p:txBody>
          <a:bodyPr wrap="none">
            <a:spAutoFit/>
          </a:bodyPr>
          <a:lstStyle/>
          <a:p>
            <a:r>
              <a:rPr lang="en-US" dirty="0">
                <a:solidFill>
                  <a:srgbClr val="000000"/>
                </a:solidFill>
              </a:rPr>
              <a:t>Chief Medical Officer</a:t>
            </a:r>
            <a:endParaRPr lang="en-US" dirty="0"/>
          </a:p>
        </p:txBody>
      </p:sp>
      <p:sp>
        <p:nvSpPr>
          <p:cNvPr id="39" name="Rectangle 38">
            <a:extLst>
              <a:ext uri="{FF2B5EF4-FFF2-40B4-BE49-F238E27FC236}">
                <a16:creationId xmlns:a16="http://schemas.microsoft.com/office/drawing/2014/main" id="{9AFF9304-D86A-4DE3-800C-C8FE7D47B3C0}"/>
              </a:ext>
            </a:extLst>
          </p:cNvPr>
          <p:cNvSpPr/>
          <p:nvPr/>
        </p:nvSpPr>
        <p:spPr>
          <a:xfrm>
            <a:off x="4032216" y="6011101"/>
            <a:ext cx="2216184" cy="369332"/>
          </a:xfrm>
          <a:prstGeom prst="rect">
            <a:avLst/>
          </a:prstGeom>
        </p:spPr>
        <p:txBody>
          <a:bodyPr wrap="none">
            <a:spAutoFit/>
          </a:bodyPr>
          <a:lstStyle/>
          <a:p>
            <a:r>
              <a:rPr lang="en-US" dirty="0">
                <a:solidFill>
                  <a:srgbClr val="000000"/>
                </a:solidFill>
              </a:rPr>
              <a:t>Chief Business Officer</a:t>
            </a:r>
            <a:endParaRPr lang="en-US" dirty="0"/>
          </a:p>
        </p:txBody>
      </p:sp>
      <p:sp>
        <p:nvSpPr>
          <p:cNvPr id="40" name="Rectangle 39">
            <a:extLst>
              <a:ext uri="{FF2B5EF4-FFF2-40B4-BE49-F238E27FC236}">
                <a16:creationId xmlns:a16="http://schemas.microsoft.com/office/drawing/2014/main" id="{E78E13E3-C4DD-456D-A565-354A0F5C6F1E}"/>
              </a:ext>
            </a:extLst>
          </p:cNvPr>
          <p:cNvSpPr/>
          <p:nvPr/>
        </p:nvSpPr>
        <p:spPr>
          <a:xfrm>
            <a:off x="6248400" y="3385328"/>
            <a:ext cx="3498137" cy="369332"/>
          </a:xfrm>
          <a:prstGeom prst="rect">
            <a:avLst/>
          </a:prstGeom>
        </p:spPr>
        <p:txBody>
          <a:bodyPr wrap="none">
            <a:spAutoFit/>
          </a:bodyPr>
          <a:lstStyle/>
          <a:p>
            <a:r>
              <a:rPr lang="en-US" dirty="0">
                <a:solidFill>
                  <a:srgbClr val="000000"/>
                </a:solidFill>
              </a:rPr>
              <a:t>Founder and Chief Scientific Officer</a:t>
            </a:r>
            <a:endParaRPr lang="en-US" dirty="0"/>
          </a:p>
        </p:txBody>
      </p:sp>
      <p:pic>
        <p:nvPicPr>
          <p:cNvPr id="3088" name="Picture 16" descr="Pipeline - Poseida Therapeutics">
            <a:extLst>
              <a:ext uri="{FF2B5EF4-FFF2-40B4-BE49-F238E27FC236}">
                <a16:creationId xmlns:a16="http://schemas.microsoft.com/office/drawing/2014/main" id="{3DB1DFC1-33F4-4C19-A916-203D2A3E1E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59188" y="4638630"/>
            <a:ext cx="1258582" cy="23712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UY3zE08I_400x400.jpg">
            <a:extLst>
              <a:ext uri="{FF2B5EF4-FFF2-40B4-BE49-F238E27FC236}">
                <a16:creationId xmlns:a16="http://schemas.microsoft.com/office/drawing/2014/main" id="{5E00B133-6D46-404D-894F-BA2664D4E6C2}"/>
              </a:ext>
            </a:extLst>
          </p:cNvPr>
          <p:cNvPicPr>
            <a:picLocks noChangeAspect="1"/>
          </p:cNvPicPr>
          <p:nvPr/>
        </p:nvPicPr>
        <p:blipFill rotWithShape="1">
          <a:blip r:embed="rId14">
            <a:extLst>
              <a:ext uri="{28A0092B-C50C-407E-A947-70E740481C1C}">
                <a14:useLocalDpi xmlns:a14="http://schemas.microsoft.com/office/drawing/2010/main" val="0"/>
              </a:ext>
            </a:extLst>
          </a:blip>
          <a:srcRect t="34222" b="37650"/>
          <a:stretch/>
        </p:blipFill>
        <p:spPr>
          <a:xfrm>
            <a:off x="3494004" y="2493106"/>
            <a:ext cx="1310383" cy="368581"/>
          </a:xfrm>
          <a:prstGeom prst="rect">
            <a:avLst/>
          </a:prstGeom>
        </p:spPr>
      </p:pic>
      <p:pic>
        <p:nvPicPr>
          <p:cNvPr id="43" name="Picture 42" descr="unnamed.jpg">
            <a:extLst>
              <a:ext uri="{FF2B5EF4-FFF2-40B4-BE49-F238E27FC236}">
                <a16:creationId xmlns:a16="http://schemas.microsoft.com/office/drawing/2014/main" id="{D0563ABE-3BE9-433A-806F-BCFF09AE000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16363" y="1578082"/>
            <a:ext cx="1163948" cy="506660"/>
          </a:xfrm>
          <a:prstGeom prst="rect">
            <a:avLst/>
          </a:prstGeom>
        </p:spPr>
      </p:pic>
      <p:pic>
        <p:nvPicPr>
          <p:cNvPr id="44" name="Picture 43" descr="pfizer.png">
            <a:extLst>
              <a:ext uri="{FF2B5EF4-FFF2-40B4-BE49-F238E27FC236}">
                <a16:creationId xmlns:a16="http://schemas.microsoft.com/office/drawing/2014/main" id="{88CE572A-4BE7-4F21-8F91-D74BD976F60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1858" t="22048" r="20853" b="28040"/>
          <a:stretch/>
        </p:blipFill>
        <p:spPr>
          <a:xfrm>
            <a:off x="4925628" y="2303597"/>
            <a:ext cx="941772" cy="615370"/>
          </a:xfrm>
          <a:prstGeom prst="rect">
            <a:avLst/>
          </a:prstGeom>
        </p:spPr>
      </p:pic>
      <p:pic>
        <p:nvPicPr>
          <p:cNvPr id="45" name="Picture 2" descr="Image result for qlt logo">
            <a:hlinkClick r:id="rId20"/>
            <a:extLst>
              <a:ext uri="{FF2B5EF4-FFF2-40B4-BE49-F238E27FC236}">
                <a16:creationId xmlns:a16="http://schemas.microsoft.com/office/drawing/2014/main" id="{673C899E-E832-40E9-B53D-3E8744D2148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166368" y="1571461"/>
            <a:ext cx="460291" cy="5589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q8dMAAAAASUVORK5CYII=">
            <a:extLst>
              <a:ext uri="{FF2B5EF4-FFF2-40B4-BE49-F238E27FC236}">
                <a16:creationId xmlns:a16="http://schemas.microsoft.com/office/drawing/2014/main" id="{6D85C734-86A4-40A2-A69D-AD33FBEC65B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69700" y="5272624"/>
            <a:ext cx="909215" cy="53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73349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FCAF-95A4-46D0-8123-DD5ED7EEF162}"/>
              </a:ext>
            </a:extLst>
          </p:cNvPr>
          <p:cNvSpPr>
            <a:spLocks noGrp="1"/>
          </p:cNvSpPr>
          <p:nvPr>
            <p:ph type="title"/>
          </p:nvPr>
        </p:nvSpPr>
        <p:spPr/>
        <p:txBody>
          <a:bodyPr>
            <a:normAutofit/>
          </a:bodyPr>
          <a:lstStyle/>
          <a:p>
            <a:r>
              <a:rPr lang="en-US" sz="3600" dirty="0"/>
              <a:t>Indaptus Therapeutics</a:t>
            </a:r>
          </a:p>
        </p:txBody>
      </p:sp>
      <p:sp>
        <p:nvSpPr>
          <p:cNvPr id="5" name="Slide Number Placeholder 4">
            <a:extLst>
              <a:ext uri="{FF2B5EF4-FFF2-40B4-BE49-F238E27FC236}">
                <a16:creationId xmlns:a16="http://schemas.microsoft.com/office/drawing/2014/main" id="{10061BF7-CD74-4AA6-8377-5ED91D2376E4}"/>
              </a:ext>
            </a:extLst>
          </p:cNvPr>
          <p:cNvSpPr>
            <a:spLocks noGrp="1"/>
          </p:cNvSpPr>
          <p:nvPr>
            <p:ph type="sldNum" sz="quarter" idx="12"/>
          </p:nvPr>
        </p:nvSpPr>
        <p:spPr/>
        <p:txBody>
          <a:bodyPr/>
          <a:lstStyle/>
          <a:p>
            <a:fld id="{87967375-F131-5441-AB57-07E88210F69D}" type="slidenum">
              <a:rPr lang="en-US" smtClean="0"/>
              <a:t>23</a:t>
            </a:fld>
            <a:endParaRPr lang="en-US" dirty="0"/>
          </a:p>
        </p:txBody>
      </p:sp>
      <p:sp>
        <p:nvSpPr>
          <p:cNvPr id="7" name="Content Placeholder 2">
            <a:extLst>
              <a:ext uri="{FF2B5EF4-FFF2-40B4-BE49-F238E27FC236}">
                <a16:creationId xmlns:a16="http://schemas.microsoft.com/office/drawing/2014/main" id="{92C2879E-1A37-C94D-BDBD-CF9FC097899B}"/>
              </a:ext>
            </a:extLst>
          </p:cNvPr>
          <p:cNvSpPr txBox="1"/>
          <p:nvPr/>
        </p:nvSpPr>
        <p:spPr>
          <a:xfrm>
            <a:off x="429768" y="1377386"/>
            <a:ext cx="11305032" cy="2590800"/>
          </a:xfrm>
          <a:prstGeom prst="rect">
            <a:avLst/>
          </a:prstGeom>
        </p:spPr>
        <p:txBody>
          <a:bodyPr vert="horz" lIns="91440" tIns="45720" rIns="91440" bIns="45720" rtlCol="0">
            <a:norm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With the ability to harness both the body’s innate and adaptive immune responses, we believe we are uniquely positioned to revolutionize the treatment of cancer and certain infectious diseases. </a:t>
            </a:r>
          </a:p>
        </p:txBody>
      </p:sp>
      <p:grpSp>
        <p:nvGrpSpPr>
          <p:cNvPr id="13" name="Group 12">
            <a:extLst>
              <a:ext uri="{FF2B5EF4-FFF2-40B4-BE49-F238E27FC236}">
                <a16:creationId xmlns:a16="http://schemas.microsoft.com/office/drawing/2014/main" id="{31DDD130-754D-B34E-91BF-6B46CDAFE4A9}"/>
              </a:ext>
            </a:extLst>
          </p:cNvPr>
          <p:cNvGrpSpPr/>
          <p:nvPr/>
        </p:nvGrpSpPr>
        <p:grpSpPr>
          <a:xfrm>
            <a:off x="775176" y="2655042"/>
            <a:ext cx="10807224" cy="3727096"/>
            <a:chOff x="874605" y="1396778"/>
            <a:chExt cx="11217975" cy="4856398"/>
          </a:xfrm>
        </p:grpSpPr>
        <p:sp>
          <p:nvSpPr>
            <p:cNvPr id="14" name="Content Placeholder 5">
              <a:extLst>
                <a:ext uri="{FF2B5EF4-FFF2-40B4-BE49-F238E27FC236}">
                  <a16:creationId xmlns:a16="http://schemas.microsoft.com/office/drawing/2014/main" id="{E125DE3F-A5C5-ED4B-A00C-0A7D89F3EF33}"/>
                </a:ext>
              </a:extLst>
            </p:cNvPr>
            <p:cNvSpPr txBox="1"/>
            <p:nvPr/>
          </p:nvSpPr>
          <p:spPr>
            <a:xfrm>
              <a:off x="1371600" y="1404305"/>
              <a:ext cx="10515600" cy="608286"/>
            </a:xfrm>
            <a:prstGeom prst="rect">
              <a:avLst/>
            </a:prstGeom>
            <a:solidFill>
              <a:schemeClr val="accent6">
                <a:lumMod val="20000"/>
                <a:lumOff val="80000"/>
              </a:schemeClr>
            </a:solidFill>
          </p:spPr>
          <p:txBody>
            <a:bodyPr vert="horz" lIns="274320" tIns="182880" rIns="182880" bIns="45720" rtlCol="0">
              <a:no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accent1"/>
                </a:solidFill>
              </a:endParaRPr>
            </a:p>
            <a:p>
              <a:pPr marL="0" indent="0" algn="ctr">
                <a:buNone/>
              </a:pPr>
              <a:endParaRPr lang="en-US" dirty="0">
                <a:solidFill>
                  <a:schemeClr val="accent1"/>
                </a:solidFill>
              </a:endParaRPr>
            </a:p>
          </p:txBody>
        </p:sp>
        <p:sp>
          <p:nvSpPr>
            <p:cNvPr id="15" name="TextBox 14">
              <a:extLst>
                <a:ext uri="{FF2B5EF4-FFF2-40B4-BE49-F238E27FC236}">
                  <a16:creationId xmlns:a16="http://schemas.microsoft.com/office/drawing/2014/main" id="{251523FF-CFC6-7144-949C-D7EE31FF23A5}"/>
                </a:ext>
              </a:extLst>
            </p:cNvPr>
            <p:cNvSpPr txBox="1"/>
            <p:nvPr/>
          </p:nvSpPr>
          <p:spPr>
            <a:xfrm>
              <a:off x="1447800" y="1480825"/>
              <a:ext cx="2127377" cy="461665"/>
            </a:xfrm>
            <a:prstGeom prst="rect">
              <a:avLst/>
            </a:prstGeom>
            <a:noFill/>
          </p:spPr>
          <p:txBody>
            <a:bodyPr wrap="none" rtlCol="0">
              <a:spAutoFit/>
            </a:bodyPr>
            <a:lstStyle/>
            <a:p>
              <a:r>
                <a:rPr lang="en-US" sz="2400" b="1" dirty="0"/>
                <a:t>Broad Platform</a:t>
              </a:r>
            </a:p>
          </p:txBody>
        </p:sp>
        <p:sp>
          <p:nvSpPr>
            <p:cNvPr id="16" name="TextBox 15">
              <a:extLst>
                <a:ext uri="{FF2B5EF4-FFF2-40B4-BE49-F238E27FC236}">
                  <a16:creationId xmlns:a16="http://schemas.microsoft.com/office/drawing/2014/main" id="{47E7A203-7493-1045-8593-20ED4771C9D5}"/>
                </a:ext>
              </a:extLst>
            </p:cNvPr>
            <p:cNvSpPr txBox="1"/>
            <p:nvPr/>
          </p:nvSpPr>
          <p:spPr>
            <a:xfrm>
              <a:off x="4320180" y="1396778"/>
              <a:ext cx="7583195" cy="6363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1200" dirty="0"/>
                <a:t>Immunology-based anti-tumor &amp; anti-viral platform with a wide therapeutic index</a:t>
              </a:r>
            </a:p>
            <a:p>
              <a:pPr marL="285750" indent="-285750">
                <a:lnSpc>
                  <a:spcPct val="110000"/>
                </a:lnSpc>
                <a:buFont typeface="Arial" panose="020B0604020202020204" pitchFamily="34" charset="0"/>
                <a:buChar char="•"/>
              </a:pPr>
              <a:r>
                <a:rPr lang="en-US" sz="1200" dirty="0"/>
                <a:t>Oncology, HBV, HIV activity</a:t>
              </a:r>
            </a:p>
          </p:txBody>
        </p:sp>
        <p:sp>
          <p:nvSpPr>
            <p:cNvPr id="17" name="Content Placeholder 5">
              <a:extLst>
                <a:ext uri="{FF2B5EF4-FFF2-40B4-BE49-F238E27FC236}">
                  <a16:creationId xmlns:a16="http://schemas.microsoft.com/office/drawing/2014/main" id="{AAF74088-BAFE-E64A-9C01-ADA476C3216E}"/>
                </a:ext>
              </a:extLst>
            </p:cNvPr>
            <p:cNvSpPr txBox="1"/>
            <p:nvPr/>
          </p:nvSpPr>
          <p:spPr>
            <a:xfrm>
              <a:off x="1371600" y="2287314"/>
              <a:ext cx="10515600" cy="608286"/>
            </a:xfrm>
            <a:prstGeom prst="rect">
              <a:avLst/>
            </a:prstGeom>
            <a:solidFill>
              <a:schemeClr val="accent6">
                <a:lumMod val="20000"/>
                <a:lumOff val="80000"/>
              </a:schemeClr>
            </a:solidFill>
          </p:spPr>
          <p:txBody>
            <a:bodyPr vert="horz" lIns="274320" tIns="182880" rIns="182880" bIns="45720" rtlCol="0">
              <a:no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accent1"/>
                </a:solidFill>
              </a:endParaRPr>
            </a:p>
            <a:p>
              <a:pPr marL="0" indent="0" algn="ctr">
                <a:buNone/>
              </a:pPr>
              <a:endParaRPr lang="en-US" dirty="0">
                <a:solidFill>
                  <a:schemeClr val="accent1"/>
                </a:solidFill>
              </a:endParaRPr>
            </a:p>
          </p:txBody>
        </p:sp>
        <p:sp>
          <p:nvSpPr>
            <p:cNvPr id="18" name="TextBox 17">
              <a:extLst>
                <a:ext uri="{FF2B5EF4-FFF2-40B4-BE49-F238E27FC236}">
                  <a16:creationId xmlns:a16="http://schemas.microsoft.com/office/drawing/2014/main" id="{7EACF0E7-D0ED-934F-A016-F63F6C0C2029}"/>
                </a:ext>
              </a:extLst>
            </p:cNvPr>
            <p:cNvSpPr txBox="1"/>
            <p:nvPr/>
          </p:nvSpPr>
          <p:spPr>
            <a:xfrm>
              <a:off x="1447800" y="2289993"/>
              <a:ext cx="980205" cy="461665"/>
            </a:xfrm>
            <a:prstGeom prst="rect">
              <a:avLst/>
            </a:prstGeom>
            <a:noFill/>
          </p:spPr>
          <p:txBody>
            <a:bodyPr wrap="none" rtlCol="0">
              <a:spAutoFit/>
            </a:bodyPr>
            <a:lstStyle/>
            <a:p>
              <a:r>
                <a:rPr lang="en-US" sz="2400" b="1" dirty="0"/>
                <a:t>Safety</a:t>
              </a:r>
            </a:p>
          </p:txBody>
        </p:sp>
        <p:sp>
          <p:nvSpPr>
            <p:cNvPr id="19" name="TextBox 18">
              <a:extLst>
                <a:ext uri="{FF2B5EF4-FFF2-40B4-BE49-F238E27FC236}">
                  <a16:creationId xmlns:a16="http://schemas.microsoft.com/office/drawing/2014/main" id="{3997E521-873D-424B-93B5-E2D758E07A59}"/>
                </a:ext>
              </a:extLst>
            </p:cNvPr>
            <p:cNvSpPr txBox="1"/>
            <p:nvPr/>
          </p:nvSpPr>
          <p:spPr>
            <a:xfrm>
              <a:off x="4320180" y="2279787"/>
              <a:ext cx="7583195" cy="6363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1200" dirty="0"/>
                <a:t>Attenuation and passive targeting reduces systemic exposure and toxicity   </a:t>
              </a:r>
            </a:p>
            <a:p>
              <a:pPr marL="285750" indent="-285750">
                <a:lnSpc>
                  <a:spcPct val="110000"/>
                </a:lnSpc>
                <a:buFont typeface="Arial" panose="020B0604020202020204" pitchFamily="34" charset="0"/>
                <a:buChar char="•"/>
              </a:pPr>
              <a:r>
                <a:rPr lang="en-US" sz="1200" dirty="0"/>
                <a:t>IND-enabling toxicology indicates no induction of cytokine release syndrome</a:t>
              </a:r>
            </a:p>
          </p:txBody>
        </p:sp>
        <p:sp>
          <p:nvSpPr>
            <p:cNvPr id="20" name="Content Placeholder 5">
              <a:extLst>
                <a:ext uri="{FF2B5EF4-FFF2-40B4-BE49-F238E27FC236}">
                  <a16:creationId xmlns:a16="http://schemas.microsoft.com/office/drawing/2014/main" id="{0017CF13-6E2D-674C-BFDE-4101D143A08B}"/>
                </a:ext>
              </a:extLst>
            </p:cNvPr>
            <p:cNvSpPr txBox="1"/>
            <p:nvPr/>
          </p:nvSpPr>
          <p:spPr>
            <a:xfrm>
              <a:off x="1371600" y="3125514"/>
              <a:ext cx="10515600" cy="608286"/>
            </a:xfrm>
            <a:prstGeom prst="rect">
              <a:avLst/>
            </a:prstGeom>
            <a:solidFill>
              <a:schemeClr val="accent6">
                <a:lumMod val="20000"/>
                <a:lumOff val="80000"/>
              </a:schemeClr>
            </a:solidFill>
          </p:spPr>
          <p:txBody>
            <a:bodyPr vert="horz" lIns="274320" tIns="182880" rIns="182880" bIns="45720" rtlCol="0">
              <a:no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accent1"/>
                </a:solidFill>
              </a:endParaRPr>
            </a:p>
            <a:p>
              <a:pPr marL="0" indent="0" algn="ctr">
                <a:buNone/>
              </a:pPr>
              <a:endParaRPr lang="en-US" dirty="0">
                <a:solidFill>
                  <a:schemeClr val="accent1"/>
                </a:solidFill>
              </a:endParaRPr>
            </a:p>
          </p:txBody>
        </p:sp>
        <p:sp>
          <p:nvSpPr>
            <p:cNvPr id="21" name="TextBox 20">
              <a:extLst>
                <a:ext uri="{FF2B5EF4-FFF2-40B4-BE49-F238E27FC236}">
                  <a16:creationId xmlns:a16="http://schemas.microsoft.com/office/drawing/2014/main" id="{C99D7EDE-B1F1-0C47-AE2B-DBF7A25297C2}"/>
                </a:ext>
              </a:extLst>
            </p:cNvPr>
            <p:cNvSpPr txBox="1"/>
            <p:nvPr/>
          </p:nvSpPr>
          <p:spPr>
            <a:xfrm>
              <a:off x="1447800" y="3200038"/>
              <a:ext cx="1150828" cy="461665"/>
            </a:xfrm>
            <a:prstGeom prst="rect">
              <a:avLst/>
            </a:prstGeom>
            <a:noFill/>
          </p:spPr>
          <p:txBody>
            <a:bodyPr wrap="none" rtlCol="0">
              <a:spAutoFit/>
            </a:bodyPr>
            <a:lstStyle/>
            <a:p>
              <a:r>
                <a:rPr lang="en-US" sz="2400" b="1" dirty="0"/>
                <a:t>Efficacy</a:t>
              </a:r>
            </a:p>
          </p:txBody>
        </p:sp>
        <p:sp>
          <p:nvSpPr>
            <p:cNvPr id="22" name="TextBox 21">
              <a:extLst>
                <a:ext uri="{FF2B5EF4-FFF2-40B4-BE49-F238E27FC236}">
                  <a16:creationId xmlns:a16="http://schemas.microsoft.com/office/drawing/2014/main" id="{7040278A-18FF-0A4D-830C-B07A65EF18D8}"/>
                </a:ext>
              </a:extLst>
            </p:cNvPr>
            <p:cNvSpPr txBox="1"/>
            <p:nvPr/>
          </p:nvSpPr>
          <p:spPr>
            <a:xfrm>
              <a:off x="4320180" y="3117987"/>
              <a:ext cx="7583195" cy="6363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1200" dirty="0"/>
                <a:t>Synergistic with checkpoint therapy, targeted antibodies or chemotherapy</a:t>
              </a:r>
            </a:p>
            <a:p>
              <a:pPr marL="285750" indent="-285750">
                <a:lnSpc>
                  <a:spcPct val="110000"/>
                </a:lnSpc>
                <a:buFont typeface="Arial" panose="020B0604020202020204" pitchFamily="34" charset="0"/>
                <a:buChar char="•"/>
              </a:pPr>
              <a:r>
                <a:rPr lang="en-US" sz="1200" dirty="0"/>
                <a:t>80 to 100% complete responses in multiple mouse and human tumor models</a:t>
              </a:r>
            </a:p>
          </p:txBody>
        </p:sp>
        <p:sp>
          <p:nvSpPr>
            <p:cNvPr id="23" name="Content Placeholder 5">
              <a:extLst>
                <a:ext uri="{FF2B5EF4-FFF2-40B4-BE49-F238E27FC236}">
                  <a16:creationId xmlns:a16="http://schemas.microsoft.com/office/drawing/2014/main" id="{EEEFDBF1-7106-2246-978D-CAA426309F9F}"/>
                </a:ext>
              </a:extLst>
            </p:cNvPr>
            <p:cNvSpPr txBox="1"/>
            <p:nvPr/>
          </p:nvSpPr>
          <p:spPr>
            <a:xfrm>
              <a:off x="1371600" y="3963714"/>
              <a:ext cx="10515600" cy="608286"/>
            </a:xfrm>
            <a:prstGeom prst="rect">
              <a:avLst/>
            </a:prstGeom>
            <a:solidFill>
              <a:schemeClr val="accent6">
                <a:lumMod val="20000"/>
                <a:lumOff val="80000"/>
              </a:schemeClr>
            </a:solidFill>
          </p:spPr>
          <p:txBody>
            <a:bodyPr vert="horz" lIns="274320" tIns="182880" rIns="182880" bIns="45720" rtlCol="0">
              <a:no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accent1"/>
                </a:solidFill>
              </a:endParaRPr>
            </a:p>
            <a:p>
              <a:pPr marL="0" indent="0" algn="ctr">
                <a:buNone/>
              </a:pPr>
              <a:endParaRPr lang="en-US" dirty="0">
                <a:solidFill>
                  <a:schemeClr val="accent1"/>
                </a:solidFill>
              </a:endParaRPr>
            </a:p>
          </p:txBody>
        </p:sp>
        <p:sp>
          <p:nvSpPr>
            <p:cNvPr id="24" name="TextBox 23">
              <a:extLst>
                <a:ext uri="{FF2B5EF4-FFF2-40B4-BE49-F238E27FC236}">
                  <a16:creationId xmlns:a16="http://schemas.microsoft.com/office/drawing/2014/main" id="{A1C4AA8A-65E4-DA4F-A9F5-088A9C0DAE42}"/>
                </a:ext>
              </a:extLst>
            </p:cNvPr>
            <p:cNvSpPr txBox="1"/>
            <p:nvPr/>
          </p:nvSpPr>
          <p:spPr>
            <a:xfrm>
              <a:off x="1447800" y="4029216"/>
              <a:ext cx="780983" cy="461665"/>
            </a:xfrm>
            <a:prstGeom prst="rect">
              <a:avLst/>
            </a:prstGeom>
            <a:noFill/>
          </p:spPr>
          <p:txBody>
            <a:bodyPr wrap="none" rtlCol="0">
              <a:spAutoFit/>
            </a:bodyPr>
            <a:lstStyle/>
            <a:p>
              <a:r>
                <a:rPr lang="en-US" sz="2400" b="1" dirty="0"/>
                <a:t>CMC</a:t>
              </a:r>
            </a:p>
          </p:txBody>
        </p:sp>
        <p:sp>
          <p:nvSpPr>
            <p:cNvPr id="25" name="TextBox 24">
              <a:extLst>
                <a:ext uri="{FF2B5EF4-FFF2-40B4-BE49-F238E27FC236}">
                  <a16:creationId xmlns:a16="http://schemas.microsoft.com/office/drawing/2014/main" id="{7855E993-D7A9-FF40-BFF0-484CAF1D9214}"/>
                </a:ext>
              </a:extLst>
            </p:cNvPr>
            <p:cNvSpPr txBox="1"/>
            <p:nvPr/>
          </p:nvSpPr>
          <p:spPr>
            <a:xfrm>
              <a:off x="4320180" y="3956187"/>
              <a:ext cx="7583195" cy="6363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1200" dirty="0"/>
                <a:t>Tech transfer &amp; scale up processes completed - GMP material manufactured</a:t>
              </a:r>
            </a:p>
            <a:p>
              <a:pPr marL="285750" indent="-285750">
                <a:lnSpc>
                  <a:spcPct val="110000"/>
                </a:lnSpc>
                <a:buFont typeface="Arial" panose="020B0604020202020204" pitchFamily="34" charset="0"/>
                <a:buChar char="•"/>
              </a:pPr>
              <a:r>
                <a:rPr lang="en-US" sz="1200" dirty="0"/>
                <a:t>Clinical product released and stable for ≥6 months under multiple conditions  </a:t>
              </a:r>
            </a:p>
          </p:txBody>
        </p:sp>
        <p:sp>
          <p:nvSpPr>
            <p:cNvPr id="26" name="Content Placeholder 5">
              <a:extLst>
                <a:ext uri="{FF2B5EF4-FFF2-40B4-BE49-F238E27FC236}">
                  <a16:creationId xmlns:a16="http://schemas.microsoft.com/office/drawing/2014/main" id="{65B20D0E-8E90-5B49-8ECA-AF60741F2A12}"/>
                </a:ext>
              </a:extLst>
            </p:cNvPr>
            <p:cNvSpPr txBox="1"/>
            <p:nvPr/>
          </p:nvSpPr>
          <p:spPr>
            <a:xfrm>
              <a:off x="1371600" y="4801914"/>
              <a:ext cx="10515600" cy="608286"/>
            </a:xfrm>
            <a:prstGeom prst="rect">
              <a:avLst/>
            </a:prstGeom>
            <a:solidFill>
              <a:schemeClr val="accent6">
                <a:lumMod val="20000"/>
                <a:lumOff val="80000"/>
              </a:schemeClr>
            </a:solidFill>
          </p:spPr>
          <p:txBody>
            <a:bodyPr vert="horz" lIns="274320" tIns="182880" rIns="182880" bIns="45720" rtlCol="0">
              <a:no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accent1"/>
                </a:solidFill>
              </a:endParaRPr>
            </a:p>
            <a:p>
              <a:pPr marL="0" indent="0" algn="ctr">
                <a:buNone/>
              </a:pPr>
              <a:endParaRPr lang="en-US" dirty="0">
                <a:solidFill>
                  <a:schemeClr val="accent1"/>
                </a:solidFill>
              </a:endParaRPr>
            </a:p>
          </p:txBody>
        </p:sp>
        <p:sp>
          <p:nvSpPr>
            <p:cNvPr id="27" name="TextBox 26">
              <a:extLst>
                <a:ext uri="{FF2B5EF4-FFF2-40B4-BE49-F238E27FC236}">
                  <a16:creationId xmlns:a16="http://schemas.microsoft.com/office/drawing/2014/main" id="{C8E1AE88-DB20-334E-9590-C9795ABA9C98}"/>
                </a:ext>
              </a:extLst>
            </p:cNvPr>
            <p:cNvSpPr txBox="1"/>
            <p:nvPr/>
          </p:nvSpPr>
          <p:spPr>
            <a:xfrm>
              <a:off x="1447800" y="4857584"/>
              <a:ext cx="429926" cy="461665"/>
            </a:xfrm>
            <a:prstGeom prst="rect">
              <a:avLst/>
            </a:prstGeom>
            <a:noFill/>
          </p:spPr>
          <p:txBody>
            <a:bodyPr wrap="none" rtlCol="0">
              <a:spAutoFit/>
            </a:bodyPr>
            <a:lstStyle/>
            <a:p>
              <a:r>
                <a:rPr lang="en-US" sz="2400" b="1" dirty="0"/>
                <a:t>IP</a:t>
              </a:r>
            </a:p>
          </p:txBody>
        </p:sp>
        <p:sp>
          <p:nvSpPr>
            <p:cNvPr id="28" name="TextBox 27">
              <a:extLst>
                <a:ext uri="{FF2B5EF4-FFF2-40B4-BE49-F238E27FC236}">
                  <a16:creationId xmlns:a16="http://schemas.microsoft.com/office/drawing/2014/main" id="{94EC3FBE-F66B-8B41-A783-ED9F6A5C22FB}"/>
                </a:ext>
              </a:extLst>
            </p:cNvPr>
            <p:cNvSpPr txBox="1"/>
            <p:nvPr/>
          </p:nvSpPr>
          <p:spPr>
            <a:xfrm>
              <a:off x="4320180" y="4794387"/>
              <a:ext cx="7772400" cy="6363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1200" dirty="0"/>
                <a:t>Composition of matter (NCE), methods of making and methods of using patents granted</a:t>
              </a:r>
            </a:p>
            <a:p>
              <a:pPr marL="285750" indent="-285750">
                <a:lnSpc>
                  <a:spcPct val="110000"/>
                </a:lnSpc>
                <a:buFont typeface="Arial" panose="020B0604020202020204" pitchFamily="34" charset="0"/>
                <a:buChar char="•"/>
              </a:pPr>
              <a:r>
                <a:rPr lang="en-US" sz="1200" dirty="0"/>
                <a:t>Patent estate runs though 2039</a:t>
              </a:r>
            </a:p>
          </p:txBody>
        </p:sp>
        <p:sp>
          <p:nvSpPr>
            <p:cNvPr id="29" name="Content Placeholder 5">
              <a:extLst>
                <a:ext uri="{FF2B5EF4-FFF2-40B4-BE49-F238E27FC236}">
                  <a16:creationId xmlns:a16="http://schemas.microsoft.com/office/drawing/2014/main" id="{3BDAE412-A098-3F4F-843D-074C3CFA9EA7}"/>
                </a:ext>
              </a:extLst>
            </p:cNvPr>
            <p:cNvSpPr txBox="1"/>
            <p:nvPr/>
          </p:nvSpPr>
          <p:spPr>
            <a:xfrm>
              <a:off x="1376636" y="5638800"/>
              <a:ext cx="10515600" cy="608286"/>
            </a:xfrm>
            <a:prstGeom prst="rect">
              <a:avLst/>
            </a:prstGeom>
            <a:solidFill>
              <a:schemeClr val="accent6">
                <a:lumMod val="20000"/>
                <a:lumOff val="80000"/>
              </a:schemeClr>
            </a:solidFill>
          </p:spPr>
          <p:txBody>
            <a:bodyPr vert="horz" lIns="274320" tIns="182880" rIns="182880" bIns="45720" rtlCol="0">
              <a:no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accent1"/>
                </a:solidFill>
              </a:endParaRPr>
            </a:p>
            <a:p>
              <a:pPr marL="0" indent="0" algn="ctr">
                <a:buNone/>
              </a:pPr>
              <a:endParaRPr lang="en-US" dirty="0">
                <a:solidFill>
                  <a:schemeClr val="accent1"/>
                </a:solidFill>
              </a:endParaRPr>
            </a:p>
          </p:txBody>
        </p:sp>
        <p:sp>
          <p:nvSpPr>
            <p:cNvPr id="30" name="TextBox 29">
              <a:extLst>
                <a:ext uri="{FF2B5EF4-FFF2-40B4-BE49-F238E27FC236}">
                  <a16:creationId xmlns:a16="http://schemas.microsoft.com/office/drawing/2014/main" id="{E1EC82FB-14CF-504E-8F7D-8E65505D11DB}"/>
                </a:ext>
              </a:extLst>
            </p:cNvPr>
            <p:cNvSpPr txBox="1"/>
            <p:nvPr/>
          </p:nvSpPr>
          <p:spPr>
            <a:xfrm>
              <a:off x="1447800" y="5665800"/>
              <a:ext cx="2573077" cy="461665"/>
            </a:xfrm>
            <a:prstGeom prst="rect">
              <a:avLst/>
            </a:prstGeom>
            <a:noFill/>
          </p:spPr>
          <p:txBody>
            <a:bodyPr wrap="none" rtlCol="0">
              <a:spAutoFit/>
            </a:bodyPr>
            <a:lstStyle/>
            <a:p>
              <a:r>
                <a:rPr lang="en-US" sz="2400" b="1" dirty="0"/>
                <a:t>Inflection Timeline</a:t>
              </a:r>
            </a:p>
          </p:txBody>
        </p:sp>
        <p:sp>
          <p:nvSpPr>
            <p:cNvPr id="31" name="TextBox 30">
              <a:extLst>
                <a:ext uri="{FF2B5EF4-FFF2-40B4-BE49-F238E27FC236}">
                  <a16:creationId xmlns:a16="http://schemas.microsoft.com/office/drawing/2014/main" id="{DC72C255-A68E-9542-AB4F-01606E7605B4}"/>
                </a:ext>
              </a:extLst>
            </p:cNvPr>
            <p:cNvSpPr txBox="1"/>
            <p:nvPr/>
          </p:nvSpPr>
          <p:spPr>
            <a:xfrm>
              <a:off x="4325216" y="5616788"/>
              <a:ext cx="7583195" cy="6363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1200" dirty="0"/>
                <a:t>US FDA Pre-IND meeting completed / IND filing anticipated 1H 2022</a:t>
              </a:r>
            </a:p>
            <a:p>
              <a:pPr marL="285750" indent="-285750">
                <a:lnSpc>
                  <a:spcPct val="110000"/>
                </a:lnSpc>
                <a:buFont typeface="Arial" panose="020B0604020202020204" pitchFamily="34" charset="0"/>
                <a:buChar char="•"/>
              </a:pPr>
              <a:r>
                <a:rPr lang="en-US" sz="1200" dirty="0"/>
                <a:t>Phase 1 initiation anticipated 2022</a:t>
              </a:r>
            </a:p>
          </p:txBody>
        </p:sp>
        <p:sp>
          <p:nvSpPr>
            <p:cNvPr id="32" name="TextBox 31">
              <a:extLst>
                <a:ext uri="{FF2B5EF4-FFF2-40B4-BE49-F238E27FC236}">
                  <a16:creationId xmlns:a16="http://schemas.microsoft.com/office/drawing/2014/main" id="{933D5B40-B449-1E46-AD2F-F0572075F5A4}"/>
                </a:ext>
              </a:extLst>
            </p:cNvPr>
            <p:cNvSpPr txBox="1"/>
            <p:nvPr/>
          </p:nvSpPr>
          <p:spPr>
            <a:xfrm>
              <a:off x="874605" y="1457980"/>
              <a:ext cx="391356" cy="521342"/>
            </a:xfrm>
            <a:prstGeom prst="rect">
              <a:avLst/>
            </a:prstGeom>
            <a:noFill/>
          </p:spPr>
          <p:txBody>
            <a:bodyPr wrap="none" rtlCol="0">
              <a:spAutoFit/>
            </a:bodyPr>
            <a:lstStyle/>
            <a:p>
              <a:r>
                <a:rPr lang="en-US" sz="2000" b="1" dirty="0"/>
                <a:t>✓</a:t>
              </a:r>
            </a:p>
          </p:txBody>
        </p:sp>
        <p:sp>
          <p:nvSpPr>
            <p:cNvPr id="33" name="Rectangle 32">
              <a:extLst>
                <a:ext uri="{FF2B5EF4-FFF2-40B4-BE49-F238E27FC236}">
                  <a16:creationId xmlns:a16="http://schemas.microsoft.com/office/drawing/2014/main" id="{93468298-14A9-134B-B264-7CC3CDB5985E}"/>
                </a:ext>
              </a:extLst>
            </p:cNvPr>
            <p:cNvSpPr/>
            <p:nvPr/>
          </p:nvSpPr>
          <p:spPr>
            <a:xfrm>
              <a:off x="962169" y="1492324"/>
              <a:ext cx="261318" cy="4219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7ADF129-49D0-3A4B-8D5A-8A9C2CC2E32D}"/>
                </a:ext>
              </a:extLst>
            </p:cNvPr>
            <p:cNvSpPr txBox="1"/>
            <p:nvPr/>
          </p:nvSpPr>
          <p:spPr>
            <a:xfrm>
              <a:off x="874605" y="2329847"/>
              <a:ext cx="391356" cy="521342"/>
            </a:xfrm>
            <a:prstGeom prst="rect">
              <a:avLst/>
            </a:prstGeom>
            <a:noFill/>
          </p:spPr>
          <p:txBody>
            <a:bodyPr wrap="none" rtlCol="0">
              <a:spAutoFit/>
            </a:bodyPr>
            <a:lstStyle/>
            <a:p>
              <a:r>
                <a:rPr lang="en-US" sz="2000" b="1" dirty="0"/>
                <a:t>✓</a:t>
              </a:r>
            </a:p>
          </p:txBody>
        </p:sp>
        <p:sp>
          <p:nvSpPr>
            <p:cNvPr id="35" name="Rectangle 34">
              <a:extLst>
                <a:ext uri="{FF2B5EF4-FFF2-40B4-BE49-F238E27FC236}">
                  <a16:creationId xmlns:a16="http://schemas.microsoft.com/office/drawing/2014/main" id="{CFFDFCB0-5357-0F49-823D-BB990A44019F}"/>
                </a:ext>
              </a:extLst>
            </p:cNvPr>
            <p:cNvSpPr/>
            <p:nvPr/>
          </p:nvSpPr>
          <p:spPr>
            <a:xfrm>
              <a:off x="962169" y="2364191"/>
              <a:ext cx="261318" cy="4219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634A44F-45D8-864D-9029-143C4FA63453}"/>
                </a:ext>
              </a:extLst>
            </p:cNvPr>
            <p:cNvSpPr txBox="1"/>
            <p:nvPr/>
          </p:nvSpPr>
          <p:spPr>
            <a:xfrm>
              <a:off x="874605" y="3164713"/>
              <a:ext cx="391356" cy="521342"/>
            </a:xfrm>
            <a:prstGeom prst="rect">
              <a:avLst/>
            </a:prstGeom>
            <a:noFill/>
          </p:spPr>
          <p:txBody>
            <a:bodyPr wrap="none" rtlCol="0">
              <a:spAutoFit/>
            </a:bodyPr>
            <a:lstStyle/>
            <a:p>
              <a:r>
                <a:rPr lang="en-US" sz="2000" b="1" dirty="0"/>
                <a:t>✓</a:t>
              </a:r>
            </a:p>
          </p:txBody>
        </p:sp>
        <p:sp>
          <p:nvSpPr>
            <p:cNvPr id="37" name="Rectangle 36">
              <a:extLst>
                <a:ext uri="{FF2B5EF4-FFF2-40B4-BE49-F238E27FC236}">
                  <a16:creationId xmlns:a16="http://schemas.microsoft.com/office/drawing/2014/main" id="{FB94E937-C3C8-D549-A0C0-21542DA54D31}"/>
                </a:ext>
              </a:extLst>
            </p:cNvPr>
            <p:cNvSpPr/>
            <p:nvPr/>
          </p:nvSpPr>
          <p:spPr>
            <a:xfrm>
              <a:off x="962169" y="3199057"/>
              <a:ext cx="261318" cy="4219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6D19CB0-5AFC-C547-AEC1-3FE9CDF7D1B8}"/>
                </a:ext>
              </a:extLst>
            </p:cNvPr>
            <p:cNvSpPr txBox="1"/>
            <p:nvPr/>
          </p:nvSpPr>
          <p:spPr>
            <a:xfrm>
              <a:off x="874605" y="4010170"/>
              <a:ext cx="391356" cy="521342"/>
            </a:xfrm>
            <a:prstGeom prst="rect">
              <a:avLst/>
            </a:prstGeom>
            <a:noFill/>
          </p:spPr>
          <p:txBody>
            <a:bodyPr wrap="none" rtlCol="0">
              <a:spAutoFit/>
            </a:bodyPr>
            <a:lstStyle/>
            <a:p>
              <a:r>
                <a:rPr lang="en-US" sz="2000" b="1" dirty="0"/>
                <a:t>✓</a:t>
              </a:r>
            </a:p>
          </p:txBody>
        </p:sp>
        <p:sp>
          <p:nvSpPr>
            <p:cNvPr id="39" name="Rectangle 38">
              <a:extLst>
                <a:ext uri="{FF2B5EF4-FFF2-40B4-BE49-F238E27FC236}">
                  <a16:creationId xmlns:a16="http://schemas.microsoft.com/office/drawing/2014/main" id="{FF1B8D7B-A72B-0941-9902-F6A91D54674F}"/>
                </a:ext>
              </a:extLst>
            </p:cNvPr>
            <p:cNvSpPr/>
            <p:nvPr/>
          </p:nvSpPr>
          <p:spPr>
            <a:xfrm>
              <a:off x="962169" y="4044515"/>
              <a:ext cx="261318" cy="4219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80FDC06-8A26-F941-A8C6-480215E6D4CD}"/>
                </a:ext>
              </a:extLst>
            </p:cNvPr>
            <p:cNvSpPr txBox="1"/>
            <p:nvPr/>
          </p:nvSpPr>
          <p:spPr>
            <a:xfrm>
              <a:off x="874605" y="4842456"/>
              <a:ext cx="391356" cy="521342"/>
            </a:xfrm>
            <a:prstGeom prst="rect">
              <a:avLst/>
            </a:prstGeom>
            <a:noFill/>
          </p:spPr>
          <p:txBody>
            <a:bodyPr wrap="none" rtlCol="0">
              <a:spAutoFit/>
            </a:bodyPr>
            <a:lstStyle/>
            <a:p>
              <a:r>
                <a:rPr lang="en-US" sz="2000" b="1" dirty="0"/>
                <a:t>✓</a:t>
              </a:r>
            </a:p>
          </p:txBody>
        </p:sp>
        <p:sp>
          <p:nvSpPr>
            <p:cNvPr id="41" name="Rectangle 40">
              <a:extLst>
                <a:ext uri="{FF2B5EF4-FFF2-40B4-BE49-F238E27FC236}">
                  <a16:creationId xmlns:a16="http://schemas.microsoft.com/office/drawing/2014/main" id="{4C99D3D8-F5A6-AE4D-ABB1-E6A695564708}"/>
                </a:ext>
              </a:extLst>
            </p:cNvPr>
            <p:cNvSpPr/>
            <p:nvPr/>
          </p:nvSpPr>
          <p:spPr>
            <a:xfrm>
              <a:off x="962169" y="4876800"/>
              <a:ext cx="261318" cy="4219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59B6EF3-484A-0E49-B710-6927DE982145}"/>
                </a:ext>
              </a:extLst>
            </p:cNvPr>
            <p:cNvSpPr txBox="1"/>
            <p:nvPr/>
          </p:nvSpPr>
          <p:spPr>
            <a:xfrm>
              <a:off x="874605" y="5639022"/>
              <a:ext cx="391356" cy="521342"/>
            </a:xfrm>
            <a:prstGeom prst="rect">
              <a:avLst/>
            </a:prstGeom>
            <a:noFill/>
          </p:spPr>
          <p:txBody>
            <a:bodyPr wrap="none" rtlCol="0">
              <a:spAutoFit/>
            </a:bodyPr>
            <a:lstStyle/>
            <a:p>
              <a:r>
                <a:rPr lang="en-US" sz="2000" b="1" dirty="0"/>
                <a:t>✓</a:t>
              </a:r>
            </a:p>
          </p:txBody>
        </p:sp>
        <p:sp>
          <p:nvSpPr>
            <p:cNvPr id="43" name="Rectangle 42">
              <a:extLst>
                <a:ext uri="{FF2B5EF4-FFF2-40B4-BE49-F238E27FC236}">
                  <a16:creationId xmlns:a16="http://schemas.microsoft.com/office/drawing/2014/main" id="{44FF0650-7084-FB49-B614-7347D7D90E39}"/>
                </a:ext>
              </a:extLst>
            </p:cNvPr>
            <p:cNvSpPr/>
            <p:nvPr/>
          </p:nvSpPr>
          <p:spPr>
            <a:xfrm>
              <a:off x="962169" y="5715677"/>
              <a:ext cx="261318" cy="4219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5" name="Picture 44">
            <a:extLst>
              <a:ext uri="{FF2B5EF4-FFF2-40B4-BE49-F238E27FC236}">
                <a16:creationId xmlns:a16="http://schemas.microsoft.com/office/drawing/2014/main" id="{1229E33B-5884-CD4C-BE59-62A0DD16A38E}"/>
              </a:ext>
            </a:extLst>
          </p:cNvPr>
          <p:cNvPicPr>
            <a:picLocks noChangeAspect="1"/>
          </p:cNvPicPr>
          <p:nvPr/>
        </p:nvPicPr>
        <p:blipFill>
          <a:blip r:embed="rId3"/>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169891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5" name="Slide Number Placeholder 4"/>
          <p:cNvSpPr>
            <a:spLocks noGrp="1"/>
          </p:cNvSpPr>
          <p:nvPr>
            <p:ph type="sldNum" sz="quarter" idx="12"/>
          </p:nvPr>
        </p:nvSpPr>
        <p:spPr>
          <a:xfrm>
            <a:off x="11582400" y="6487111"/>
            <a:ext cx="457200" cy="244475"/>
          </a:xfrm>
        </p:spPr>
        <p:txBody>
          <a:bodyPr/>
          <a:lstStyle/>
          <a:p>
            <a:fld id="{87967375-F131-5441-AB57-07E88210F69D}" type="slidenum">
              <a:rPr lang="en-US" smtClean="0"/>
              <a:t>24</a:t>
            </a:fld>
            <a:endParaRPr lang="en-US" dirty="0"/>
          </a:p>
        </p:txBody>
      </p:sp>
    </p:spTree>
    <p:extLst>
      <p:ext uri="{BB962C8B-B14F-4D97-AF65-F5344CB8AC3E}">
        <p14:creationId xmlns:p14="http://schemas.microsoft.com/office/powerpoint/2010/main" val="183262023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BC134B2-9D37-494C-BA9A-45B26CFBBD65}"/>
              </a:ext>
            </a:extLst>
          </p:cNvPr>
          <p:cNvSpPr txBox="1"/>
          <p:nvPr/>
        </p:nvSpPr>
        <p:spPr>
          <a:xfrm>
            <a:off x="714081" y="1269730"/>
            <a:ext cx="10744200" cy="478272"/>
          </a:xfrm>
          <a:prstGeom prst="rect">
            <a:avLst/>
          </a:prstGeom>
          <a:noFill/>
        </p:spPr>
        <p:txBody>
          <a:bodyPr wrap="square" rtlCol="0">
            <a:spAutoFit/>
          </a:bodyPr>
          <a:lstStyle/>
          <a:p>
            <a:pPr>
              <a:lnSpc>
                <a:spcPct val="110000"/>
              </a:lnSpc>
            </a:pPr>
            <a:r>
              <a:rPr lang="en-US" sz="2400" b="1" i="1" dirty="0">
                <a:latin typeface="Calibri" panose="020F0502020204030204" pitchFamily="34" charset="0"/>
                <a:cs typeface="Calibri" panose="020F0502020204030204" pitchFamily="34" charset="0"/>
              </a:rPr>
              <a:t>Current approaches activate only one or a few innate or adaptive immune cell types</a:t>
            </a:r>
          </a:p>
        </p:txBody>
      </p:sp>
      <p:sp>
        <p:nvSpPr>
          <p:cNvPr id="115" name="Title 1">
            <a:extLst>
              <a:ext uri="{FF2B5EF4-FFF2-40B4-BE49-F238E27FC236}">
                <a16:creationId xmlns:a16="http://schemas.microsoft.com/office/drawing/2014/main" id="{4A0DADA3-17C1-406E-9CAC-B8C4105149DE}"/>
              </a:ext>
            </a:extLst>
          </p:cNvPr>
          <p:cNvSpPr>
            <a:spLocks noGrp="1"/>
          </p:cNvSpPr>
          <p:nvPr>
            <p:ph type="title"/>
          </p:nvPr>
        </p:nvSpPr>
        <p:spPr>
          <a:xfrm>
            <a:off x="418196" y="97543"/>
            <a:ext cx="11469004" cy="1078752"/>
          </a:xfrm>
        </p:spPr>
        <p:txBody>
          <a:bodyPr>
            <a:noAutofit/>
          </a:bodyPr>
          <a:lstStyle/>
          <a:p>
            <a:r>
              <a:rPr lang="en-US" sz="3200" dirty="0"/>
              <a:t>Current Cancer Immunotherapies:</a:t>
            </a:r>
            <a:br>
              <a:rPr lang="en-US" sz="3200" dirty="0"/>
            </a:br>
            <a:r>
              <a:rPr lang="en-US" sz="3200" dirty="0"/>
              <a:t>Low Percentage Cures for Most Advanced Cancers   </a:t>
            </a:r>
          </a:p>
        </p:txBody>
      </p:sp>
      <p:pic>
        <p:nvPicPr>
          <p:cNvPr id="135" name="Picture 134" descr="Diagram&#10;&#10;Description automatically generated">
            <a:extLst>
              <a:ext uri="{FF2B5EF4-FFF2-40B4-BE49-F238E27FC236}">
                <a16:creationId xmlns:a16="http://schemas.microsoft.com/office/drawing/2014/main" id="{9586DACB-5413-4B2F-BFB2-0203B5C03512}"/>
              </a:ext>
            </a:extLst>
          </p:cNvPr>
          <p:cNvPicPr>
            <a:picLocks noChangeAspect="1"/>
          </p:cNvPicPr>
          <p:nvPr/>
        </p:nvPicPr>
        <p:blipFill>
          <a:blip r:embed="rId2"/>
          <a:srcRect l="-1956" t="3192" r="32895" b="-3192"/>
          <a:stretch>
            <a:fillRect/>
          </a:stretch>
        </p:blipFill>
        <p:spPr>
          <a:xfrm>
            <a:off x="9615118" y="1981200"/>
            <a:ext cx="2576882" cy="1622513"/>
          </a:xfrm>
          <a:prstGeom prst="rect">
            <a:avLst/>
          </a:prstGeom>
        </p:spPr>
      </p:pic>
      <p:sp>
        <p:nvSpPr>
          <p:cNvPr id="43" name="TextBox 42">
            <a:extLst>
              <a:ext uri="{FF2B5EF4-FFF2-40B4-BE49-F238E27FC236}">
                <a16:creationId xmlns:a16="http://schemas.microsoft.com/office/drawing/2014/main" id="{0C499C2F-1D05-4A6B-8988-7872F1FA685D}"/>
              </a:ext>
            </a:extLst>
          </p:cNvPr>
          <p:cNvSpPr txBox="1"/>
          <p:nvPr/>
        </p:nvSpPr>
        <p:spPr>
          <a:xfrm>
            <a:off x="7823469" y="6355188"/>
            <a:ext cx="1141338" cy="338554"/>
          </a:xfrm>
          <a:prstGeom prst="rect">
            <a:avLst/>
          </a:prstGeom>
          <a:noFill/>
        </p:spPr>
        <p:txBody>
          <a:bodyPr wrap="none" rtlCol="0">
            <a:spAutoFit/>
          </a:bodyPr>
          <a:lstStyle/>
          <a:p>
            <a:pPr algn="ctr"/>
            <a:r>
              <a:rPr lang="en-US" sz="1600" b="1" dirty="0">
                <a:cs typeface="Calibri" panose="020F0502020204030204" pitchFamily="34" charset="0"/>
              </a:rPr>
              <a:t>Checkpoint</a:t>
            </a:r>
          </a:p>
        </p:txBody>
      </p:sp>
      <p:cxnSp>
        <p:nvCxnSpPr>
          <p:cNvPr id="45" name="Straight Arrow Connector 44">
            <a:extLst>
              <a:ext uri="{FF2B5EF4-FFF2-40B4-BE49-F238E27FC236}">
                <a16:creationId xmlns:a16="http://schemas.microsoft.com/office/drawing/2014/main" id="{947665FA-4052-4101-B260-9DFC7D1AF82D}"/>
              </a:ext>
            </a:extLst>
          </p:cNvPr>
          <p:cNvCxnSpPr>
            <a:cxnSpLocks/>
          </p:cNvCxnSpPr>
          <p:nvPr/>
        </p:nvCxnSpPr>
        <p:spPr>
          <a:xfrm flipV="1">
            <a:off x="8521887" y="5741372"/>
            <a:ext cx="566986" cy="57139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B89625D6-2E1F-4DC4-BF89-44583A11FCB5}"/>
              </a:ext>
            </a:extLst>
          </p:cNvPr>
          <p:cNvCxnSpPr>
            <a:cxnSpLocks/>
          </p:cNvCxnSpPr>
          <p:nvPr/>
        </p:nvCxnSpPr>
        <p:spPr>
          <a:xfrm>
            <a:off x="8315821" y="5011879"/>
            <a:ext cx="22630" cy="1300883"/>
          </a:xfrm>
          <a:prstGeom prst="straightConnector1">
            <a:avLst/>
          </a:prstGeom>
          <a:ln w="28575" cap="flat" cmpd="sng" algn="ctr">
            <a:solidFill>
              <a:schemeClr val="tx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A50A3451-BD7D-41C2-A8CA-3A620DEFB2CF}"/>
              </a:ext>
            </a:extLst>
          </p:cNvPr>
          <p:cNvSpPr txBox="1"/>
          <p:nvPr/>
        </p:nvSpPr>
        <p:spPr>
          <a:xfrm>
            <a:off x="4361598" y="6355188"/>
            <a:ext cx="1375698" cy="338554"/>
          </a:xfrm>
          <a:prstGeom prst="rect">
            <a:avLst/>
          </a:prstGeom>
          <a:noFill/>
        </p:spPr>
        <p:txBody>
          <a:bodyPr wrap="none" rtlCol="0">
            <a:spAutoFit/>
          </a:bodyPr>
          <a:lstStyle/>
          <a:p>
            <a:r>
              <a:rPr lang="en-US" sz="1600" b="1" dirty="0">
                <a:cs typeface="Calibri" panose="020F0502020204030204" pitchFamily="34" charset="0"/>
              </a:rPr>
              <a:t>IL-2 and IFN-</a:t>
            </a:r>
            <a:r>
              <a:rPr lang="el-GR" sz="1600" b="1" dirty="0">
                <a:cs typeface="Calibri" panose="020F0502020204030204" pitchFamily="34" charset="0"/>
              </a:rPr>
              <a:t>α</a:t>
            </a:r>
            <a:endParaRPr lang="en-US" sz="1600" b="1" dirty="0">
              <a:cs typeface="Calibri" panose="020F0502020204030204" pitchFamily="34" charset="0"/>
            </a:endParaRPr>
          </a:p>
        </p:txBody>
      </p:sp>
      <p:cxnSp>
        <p:nvCxnSpPr>
          <p:cNvPr id="74" name="Straight Arrow Connector 73">
            <a:extLst>
              <a:ext uri="{FF2B5EF4-FFF2-40B4-BE49-F238E27FC236}">
                <a16:creationId xmlns:a16="http://schemas.microsoft.com/office/drawing/2014/main" id="{9872E551-1E8D-4EF5-B78C-45624549FA26}"/>
              </a:ext>
            </a:extLst>
          </p:cNvPr>
          <p:cNvCxnSpPr>
            <a:cxnSpLocks/>
          </p:cNvCxnSpPr>
          <p:nvPr/>
        </p:nvCxnSpPr>
        <p:spPr>
          <a:xfrm flipV="1">
            <a:off x="6909875" y="5869220"/>
            <a:ext cx="978326" cy="4435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58B6CE4-7718-4AC2-94B3-F6BDF09F2FBC}"/>
              </a:ext>
            </a:extLst>
          </p:cNvPr>
          <p:cNvSpPr txBox="1"/>
          <p:nvPr/>
        </p:nvSpPr>
        <p:spPr>
          <a:xfrm>
            <a:off x="6100059" y="6355188"/>
            <a:ext cx="1396216" cy="338554"/>
          </a:xfrm>
          <a:prstGeom prst="rect">
            <a:avLst/>
          </a:prstGeom>
          <a:noFill/>
        </p:spPr>
        <p:txBody>
          <a:bodyPr wrap="none" rtlCol="0">
            <a:spAutoFit/>
          </a:bodyPr>
          <a:lstStyle/>
          <a:p>
            <a:r>
              <a:rPr lang="en-US" sz="1600" b="1" dirty="0">
                <a:cs typeface="Calibri" panose="020F0502020204030204" pitchFamily="34" charset="0"/>
              </a:rPr>
              <a:t>T-vec/GM-CSF</a:t>
            </a:r>
          </a:p>
        </p:txBody>
      </p:sp>
      <p:sp>
        <p:nvSpPr>
          <p:cNvPr id="10" name="TextBox 9">
            <a:extLst>
              <a:ext uri="{FF2B5EF4-FFF2-40B4-BE49-F238E27FC236}">
                <a16:creationId xmlns:a16="http://schemas.microsoft.com/office/drawing/2014/main" id="{A7E7AA9D-7AB9-4398-A9C1-22828D7EA929}"/>
              </a:ext>
            </a:extLst>
          </p:cNvPr>
          <p:cNvSpPr txBox="1"/>
          <p:nvPr/>
        </p:nvSpPr>
        <p:spPr>
          <a:xfrm>
            <a:off x="2117761" y="6355188"/>
            <a:ext cx="1886735" cy="338554"/>
          </a:xfrm>
          <a:prstGeom prst="rect">
            <a:avLst/>
          </a:prstGeom>
          <a:noFill/>
        </p:spPr>
        <p:txBody>
          <a:bodyPr wrap="none" rtlCol="0">
            <a:spAutoFit/>
          </a:bodyPr>
          <a:lstStyle/>
          <a:p>
            <a:r>
              <a:rPr lang="en-US" sz="1600" b="1" dirty="0">
                <a:cs typeface="Calibri" panose="020F0502020204030204" pitchFamily="34" charset="0"/>
              </a:rPr>
              <a:t>Targeted Antibodies</a:t>
            </a:r>
          </a:p>
        </p:txBody>
      </p:sp>
      <p:cxnSp>
        <p:nvCxnSpPr>
          <p:cNvPr id="107" name="Straight Arrow Connector 106">
            <a:extLst>
              <a:ext uri="{FF2B5EF4-FFF2-40B4-BE49-F238E27FC236}">
                <a16:creationId xmlns:a16="http://schemas.microsoft.com/office/drawing/2014/main" id="{5126FB52-3E8C-43D7-BFD6-8B154F430265}"/>
              </a:ext>
            </a:extLst>
          </p:cNvPr>
          <p:cNvCxnSpPr>
            <a:cxnSpLocks/>
          </p:cNvCxnSpPr>
          <p:nvPr/>
        </p:nvCxnSpPr>
        <p:spPr>
          <a:xfrm flipV="1">
            <a:off x="6621751" y="5005710"/>
            <a:ext cx="777287" cy="13070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EE86B43-94BC-4C02-A529-75C21ECDD4C8}"/>
              </a:ext>
            </a:extLst>
          </p:cNvPr>
          <p:cNvCxnSpPr>
            <a:cxnSpLocks/>
          </p:cNvCxnSpPr>
          <p:nvPr/>
        </p:nvCxnSpPr>
        <p:spPr>
          <a:xfrm flipH="1" flipV="1">
            <a:off x="4136099" y="6002629"/>
            <a:ext cx="572081" cy="3101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1340813-808D-453D-8941-6F24E93923EA}"/>
              </a:ext>
            </a:extLst>
          </p:cNvPr>
          <p:cNvCxnSpPr>
            <a:cxnSpLocks/>
          </p:cNvCxnSpPr>
          <p:nvPr/>
        </p:nvCxnSpPr>
        <p:spPr>
          <a:xfrm flipH="1" flipV="1">
            <a:off x="4708180" y="5560930"/>
            <a:ext cx="183900" cy="7518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D8C300D-637A-4310-BCA0-BEF4925BEF0E}"/>
              </a:ext>
            </a:extLst>
          </p:cNvPr>
          <p:cNvCxnSpPr>
            <a:cxnSpLocks/>
          </p:cNvCxnSpPr>
          <p:nvPr/>
        </p:nvCxnSpPr>
        <p:spPr>
          <a:xfrm flipV="1">
            <a:off x="5054735" y="5802516"/>
            <a:ext cx="993545" cy="5102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91147B6-DF6B-45BF-A7B2-0160EADFBF61}"/>
              </a:ext>
            </a:extLst>
          </p:cNvPr>
          <p:cNvCxnSpPr>
            <a:cxnSpLocks/>
          </p:cNvCxnSpPr>
          <p:nvPr/>
        </p:nvCxnSpPr>
        <p:spPr>
          <a:xfrm flipV="1">
            <a:off x="5381105" y="6047098"/>
            <a:ext cx="783908" cy="2656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5651D16-854C-4EF9-9548-76DB35AB2044}"/>
              </a:ext>
            </a:extLst>
          </p:cNvPr>
          <p:cNvCxnSpPr>
            <a:cxnSpLocks/>
          </p:cNvCxnSpPr>
          <p:nvPr/>
        </p:nvCxnSpPr>
        <p:spPr>
          <a:xfrm flipV="1">
            <a:off x="3380949" y="5075791"/>
            <a:ext cx="886251" cy="12369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C6D97B1-F79C-461C-86D5-DD887F94D38C}"/>
              </a:ext>
            </a:extLst>
          </p:cNvPr>
          <p:cNvCxnSpPr>
            <a:cxnSpLocks/>
          </p:cNvCxnSpPr>
          <p:nvPr/>
        </p:nvCxnSpPr>
        <p:spPr>
          <a:xfrm flipV="1">
            <a:off x="3079134" y="5046538"/>
            <a:ext cx="534450" cy="12662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93D0BB36-5B87-41E5-AED6-D78BEB125624}"/>
              </a:ext>
            </a:extLst>
          </p:cNvPr>
          <p:cNvCxnSpPr>
            <a:cxnSpLocks/>
          </p:cNvCxnSpPr>
          <p:nvPr/>
        </p:nvCxnSpPr>
        <p:spPr>
          <a:xfrm flipH="1" flipV="1">
            <a:off x="2607464" y="5813634"/>
            <a:ext cx="183436" cy="4991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4547FAD-9744-4F9F-BB8B-652CE6E63BF5}"/>
              </a:ext>
            </a:extLst>
          </p:cNvPr>
          <p:cNvSpPr txBox="1"/>
          <p:nvPr/>
        </p:nvSpPr>
        <p:spPr>
          <a:xfrm>
            <a:off x="9374823" y="6355188"/>
            <a:ext cx="697628" cy="338554"/>
          </a:xfrm>
          <a:prstGeom prst="rect">
            <a:avLst/>
          </a:prstGeom>
          <a:noFill/>
        </p:spPr>
        <p:txBody>
          <a:bodyPr wrap="none" rtlCol="0">
            <a:spAutoFit/>
          </a:bodyPr>
          <a:lstStyle/>
          <a:p>
            <a:pPr algn="ctr"/>
            <a:r>
              <a:rPr lang="en-US" sz="1600" b="1" dirty="0">
                <a:cs typeface="Calibri" panose="020F0502020204030204" pitchFamily="34" charset="0"/>
              </a:rPr>
              <a:t>CAR-T</a:t>
            </a:r>
          </a:p>
        </p:txBody>
      </p:sp>
      <p:cxnSp>
        <p:nvCxnSpPr>
          <p:cNvPr id="140" name="Straight Arrow Connector 139">
            <a:extLst>
              <a:ext uri="{FF2B5EF4-FFF2-40B4-BE49-F238E27FC236}">
                <a16:creationId xmlns:a16="http://schemas.microsoft.com/office/drawing/2014/main" id="{72509774-039F-4DC5-A1B6-A0DF34DD0672}"/>
              </a:ext>
            </a:extLst>
          </p:cNvPr>
          <p:cNvCxnSpPr>
            <a:cxnSpLocks/>
          </p:cNvCxnSpPr>
          <p:nvPr/>
        </p:nvCxnSpPr>
        <p:spPr>
          <a:xfrm flipV="1">
            <a:off x="9735217" y="5791399"/>
            <a:ext cx="0" cy="5172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999283C8-57B9-40AB-BCB0-17926EA52E04}"/>
              </a:ext>
            </a:extLst>
          </p:cNvPr>
          <p:cNvCxnSpPr>
            <a:cxnSpLocks/>
          </p:cNvCxnSpPr>
          <p:nvPr/>
        </p:nvCxnSpPr>
        <p:spPr>
          <a:xfrm flipH="1">
            <a:off x="8430313" y="5221028"/>
            <a:ext cx="418719" cy="1101798"/>
          </a:xfrm>
          <a:prstGeom prst="straightConnector1">
            <a:avLst/>
          </a:prstGeom>
          <a:ln w="28575" cap="flat" cmpd="sng" algn="ctr">
            <a:solidFill>
              <a:schemeClr val="tx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6"/>
          <p:cNvSpPr txBox="1">
            <a:spLocks noChangeArrowheads="1"/>
          </p:cNvSpPr>
          <p:nvPr/>
        </p:nvSpPr>
        <p:spPr bwMode="auto">
          <a:xfrm>
            <a:off x="7278514" y="3715909"/>
            <a:ext cx="12362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Dendritic Cell</a:t>
            </a:r>
          </a:p>
        </p:txBody>
      </p:sp>
      <p:sp>
        <p:nvSpPr>
          <p:cNvPr id="20" name="TextBox 6"/>
          <p:cNvSpPr txBox="1">
            <a:spLocks noChangeArrowheads="1"/>
          </p:cNvSpPr>
          <p:nvPr/>
        </p:nvSpPr>
        <p:spPr bwMode="auto">
          <a:xfrm>
            <a:off x="6110169" y="3075706"/>
            <a:ext cx="12032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Natural Killer</a:t>
            </a:r>
            <a:br>
              <a:rPr lang="en-US" altLang="en-US" sz="1500" dirty="0">
                <a:solidFill>
                  <a:schemeClr val="tx1"/>
                </a:solidFill>
                <a:latin typeface="+mn-lt"/>
                <a:ea typeface="ＭＳ Ｐゴシック" panose="020B0600070205080204" pitchFamily="34" charset="-128"/>
                <a:cs typeface="Calibri" panose="020F0502020204030204" pitchFamily="34" charset="0"/>
              </a:rPr>
            </a:br>
            <a:r>
              <a:rPr lang="en-US" altLang="en-US" sz="1500" dirty="0">
                <a:solidFill>
                  <a:schemeClr val="tx1"/>
                </a:solidFill>
                <a:latin typeface="+mn-lt"/>
                <a:ea typeface="ＭＳ Ｐゴシック" panose="020B0600070205080204" pitchFamily="34" charset="-128"/>
                <a:cs typeface="Calibri" panose="020F0502020204030204" pitchFamily="34" charset="0"/>
              </a:rPr>
              <a:t>T-Cell</a:t>
            </a:r>
          </a:p>
        </p:txBody>
      </p:sp>
      <p:sp>
        <p:nvSpPr>
          <p:cNvPr id="24" name="TextBox 6"/>
          <p:cNvSpPr txBox="1">
            <a:spLocks noChangeArrowheads="1"/>
          </p:cNvSpPr>
          <p:nvPr/>
        </p:nvSpPr>
        <p:spPr bwMode="auto">
          <a:xfrm>
            <a:off x="8290872" y="4410528"/>
            <a:ext cx="108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CD8+ T-Cell</a:t>
            </a:r>
          </a:p>
        </p:txBody>
      </p:sp>
      <p:sp>
        <p:nvSpPr>
          <p:cNvPr id="19" name="TextBox 6"/>
          <p:cNvSpPr txBox="1">
            <a:spLocks noChangeArrowheads="1"/>
          </p:cNvSpPr>
          <p:nvPr/>
        </p:nvSpPr>
        <p:spPr bwMode="auto">
          <a:xfrm>
            <a:off x="3582416" y="3675813"/>
            <a:ext cx="15350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Natural Killer Cell</a:t>
            </a:r>
          </a:p>
        </p:txBody>
      </p:sp>
      <p:sp>
        <p:nvSpPr>
          <p:cNvPr id="18" name="TextBox 6"/>
          <p:cNvSpPr txBox="1">
            <a:spLocks noChangeArrowheads="1"/>
          </p:cNvSpPr>
          <p:nvPr/>
        </p:nvSpPr>
        <p:spPr bwMode="auto">
          <a:xfrm>
            <a:off x="1855055" y="5382940"/>
            <a:ext cx="116583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Macrophage</a:t>
            </a:r>
          </a:p>
        </p:txBody>
      </p:sp>
      <p:sp>
        <p:nvSpPr>
          <p:cNvPr id="26" name="TextBox 6"/>
          <p:cNvSpPr txBox="1">
            <a:spLocks noChangeArrowheads="1"/>
          </p:cNvSpPr>
          <p:nvPr/>
        </p:nvSpPr>
        <p:spPr bwMode="auto">
          <a:xfrm>
            <a:off x="4930236" y="2933285"/>
            <a:ext cx="114348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Tx/>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Gamma-Delta</a:t>
            </a:r>
            <a:br>
              <a:rPr lang="en-US" altLang="en-US" sz="1500" dirty="0">
                <a:solidFill>
                  <a:schemeClr val="tx1"/>
                </a:solidFill>
                <a:latin typeface="+mn-lt"/>
                <a:ea typeface="ＭＳ Ｐゴシック" panose="020B0600070205080204" pitchFamily="34" charset="-128"/>
                <a:cs typeface="Calibri" panose="020F0502020204030204" pitchFamily="34" charset="0"/>
              </a:rPr>
            </a:br>
            <a:r>
              <a:rPr lang="en-US" altLang="en-US" sz="1500" dirty="0">
                <a:solidFill>
                  <a:schemeClr val="tx1"/>
                </a:solidFill>
                <a:latin typeface="+mn-lt"/>
                <a:ea typeface="ＭＳ Ｐゴシック" panose="020B0600070205080204" pitchFamily="34" charset="-128"/>
                <a:cs typeface="Calibri" panose="020F0502020204030204" pitchFamily="34" charset="0"/>
              </a:rPr>
              <a:t>T-Cell</a:t>
            </a:r>
          </a:p>
        </p:txBody>
      </p:sp>
      <p:sp>
        <p:nvSpPr>
          <p:cNvPr id="28" name="TextBox 6"/>
          <p:cNvSpPr txBox="1">
            <a:spLocks noChangeArrowheads="1"/>
          </p:cNvSpPr>
          <p:nvPr/>
        </p:nvSpPr>
        <p:spPr bwMode="auto">
          <a:xfrm>
            <a:off x="3079134" y="4410529"/>
            <a:ext cx="10263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Neutrophil</a:t>
            </a:r>
          </a:p>
        </p:txBody>
      </p:sp>
      <p:sp>
        <p:nvSpPr>
          <p:cNvPr id="23" name="TextBox 6"/>
          <p:cNvSpPr txBox="1">
            <a:spLocks noChangeArrowheads="1"/>
          </p:cNvSpPr>
          <p:nvPr/>
        </p:nvSpPr>
        <p:spPr bwMode="auto">
          <a:xfrm>
            <a:off x="9294642" y="5382940"/>
            <a:ext cx="108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CD4+ T-Cell</a:t>
            </a:r>
          </a:p>
        </p:txBody>
      </p:sp>
      <p:grpSp>
        <p:nvGrpSpPr>
          <p:cNvPr id="41" name="Group 40">
            <a:extLst>
              <a:ext uri="{FF2B5EF4-FFF2-40B4-BE49-F238E27FC236}">
                <a16:creationId xmlns:a16="http://schemas.microsoft.com/office/drawing/2014/main" id="{93C06870-FAF5-476A-A952-4B0BB23C4D3D}"/>
              </a:ext>
            </a:extLst>
          </p:cNvPr>
          <p:cNvGrpSpPr/>
          <p:nvPr/>
        </p:nvGrpSpPr>
        <p:grpSpPr>
          <a:xfrm>
            <a:off x="8464856" y="2934863"/>
            <a:ext cx="295692" cy="363358"/>
            <a:chOff x="7372421" y="1464055"/>
            <a:chExt cx="298412" cy="366701"/>
          </a:xfrm>
        </p:grpSpPr>
        <p:cxnSp>
          <p:nvCxnSpPr>
            <p:cNvPr id="161" name="Straight Connector 160">
              <a:extLst>
                <a:ext uri="{FF2B5EF4-FFF2-40B4-BE49-F238E27FC236}">
                  <a16:creationId xmlns:a16="http://schemas.microsoft.com/office/drawing/2014/main" id="{45C6C94E-7D3A-45FF-AFA1-B08D6270BBD8}"/>
                </a:ext>
              </a:extLst>
            </p:cNvPr>
            <p:cNvCxnSpPr>
              <a:cxnSpLocks/>
            </p:cNvCxnSpPr>
            <p:nvPr/>
          </p:nvCxnSpPr>
          <p:spPr>
            <a:xfrm rot="-900000">
              <a:off x="7372421" y="1605152"/>
              <a:ext cx="284719" cy="22560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66BDA98-9F60-404C-8A1C-E3108273F2D7}"/>
                </a:ext>
              </a:extLst>
            </p:cNvPr>
            <p:cNvCxnSpPr>
              <a:cxnSpLocks/>
            </p:cNvCxnSpPr>
            <p:nvPr/>
          </p:nvCxnSpPr>
          <p:spPr>
            <a:xfrm rot="900000" flipV="1">
              <a:off x="7386114" y="1464055"/>
              <a:ext cx="284719" cy="22560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3C2141F5-E8BA-44DA-94AB-4C01C5ADBD5A}"/>
              </a:ext>
            </a:extLst>
          </p:cNvPr>
          <p:cNvSpPr txBox="1"/>
          <p:nvPr/>
        </p:nvSpPr>
        <p:spPr>
          <a:xfrm>
            <a:off x="8553782" y="2999866"/>
            <a:ext cx="394660" cy="246221"/>
          </a:xfrm>
          <a:prstGeom prst="rect">
            <a:avLst/>
          </a:prstGeom>
          <a:noFill/>
        </p:spPr>
        <p:txBody>
          <a:bodyPr wrap="none" rtlCol="0">
            <a:spAutoFit/>
          </a:bodyPr>
          <a:lstStyle/>
          <a:p>
            <a:r>
              <a:rPr lang="en-US" sz="1000" dirty="0">
                <a:cs typeface="Calibri" panose="020F0502020204030204" pitchFamily="34" charset="0"/>
              </a:rPr>
              <a:t>TAA</a:t>
            </a:r>
          </a:p>
        </p:txBody>
      </p:sp>
      <p:sp>
        <p:nvSpPr>
          <p:cNvPr id="120" name="TextBox 119">
            <a:extLst>
              <a:ext uri="{FF2B5EF4-FFF2-40B4-BE49-F238E27FC236}">
                <a16:creationId xmlns:a16="http://schemas.microsoft.com/office/drawing/2014/main" id="{58BDACC4-E281-487A-90AD-0FDC96873822}"/>
              </a:ext>
            </a:extLst>
          </p:cNvPr>
          <p:cNvSpPr txBox="1"/>
          <p:nvPr/>
        </p:nvSpPr>
        <p:spPr>
          <a:xfrm>
            <a:off x="838200" y="4309791"/>
            <a:ext cx="983154" cy="461665"/>
          </a:xfrm>
          <a:prstGeom prst="rect">
            <a:avLst/>
          </a:prstGeom>
          <a:noFill/>
        </p:spPr>
        <p:txBody>
          <a:bodyPr wrap="none" rtlCol="0">
            <a:spAutoFit/>
          </a:bodyPr>
          <a:lstStyle/>
          <a:p>
            <a:r>
              <a:rPr lang="en-US" sz="2400" dirty="0">
                <a:cs typeface="Calibri" panose="020F0502020204030204" pitchFamily="34" charset="0"/>
              </a:rPr>
              <a:t>Innate</a:t>
            </a:r>
          </a:p>
        </p:txBody>
      </p:sp>
      <p:pic>
        <p:nvPicPr>
          <p:cNvPr id="119" name="Picture 118">
            <a:extLst>
              <a:ext uri="{FF2B5EF4-FFF2-40B4-BE49-F238E27FC236}">
                <a16:creationId xmlns:a16="http://schemas.microsoft.com/office/drawing/2014/main" id="{6FC0C6A3-9C60-4AAC-9D1B-0A07E0CD112F}"/>
              </a:ext>
            </a:extLst>
          </p:cNvPr>
          <p:cNvPicPr>
            <a:picLocks noChangeAspect="1"/>
          </p:cNvPicPr>
          <p:nvPr/>
        </p:nvPicPr>
        <p:blipFill>
          <a:blip r:embed="rId3"/>
          <a:srcRect/>
          <a:stretch>
            <a:fillRect/>
          </a:stretch>
        </p:blipFill>
        <p:spPr>
          <a:xfrm>
            <a:off x="2685479" y="3605786"/>
            <a:ext cx="762000" cy="768120"/>
          </a:xfrm>
          <a:prstGeom prst="rect">
            <a:avLst/>
          </a:prstGeom>
          <a:effectLst>
            <a:outerShdw blurRad="127000" dist="50800" dir="2700000">
              <a:srgbClr val="000000">
                <a:alpha val="40000"/>
              </a:srgbClr>
            </a:outerShdw>
          </a:effectLst>
        </p:spPr>
      </p:pic>
      <p:pic>
        <p:nvPicPr>
          <p:cNvPr id="121" name="Picture 120">
            <a:extLst>
              <a:ext uri="{FF2B5EF4-FFF2-40B4-BE49-F238E27FC236}">
                <a16:creationId xmlns:a16="http://schemas.microsoft.com/office/drawing/2014/main" id="{79AEF37B-179B-4274-870F-80F23BAAB16B}"/>
              </a:ext>
            </a:extLst>
          </p:cNvPr>
          <p:cNvPicPr>
            <a:picLocks noChangeAspect="1"/>
          </p:cNvPicPr>
          <p:nvPr/>
        </p:nvPicPr>
        <p:blipFill>
          <a:blip r:embed="rId4"/>
          <a:srcRect/>
          <a:stretch>
            <a:fillRect/>
          </a:stretch>
        </p:blipFill>
        <p:spPr>
          <a:xfrm>
            <a:off x="3690579" y="2787155"/>
            <a:ext cx="838200" cy="712469"/>
          </a:xfrm>
          <a:prstGeom prst="rect">
            <a:avLst/>
          </a:prstGeom>
          <a:effectLst>
            <a:outerShdw blurRad="127000" dist="50800" dir="2700000">
              <a:srgbClr val="000000">
                <a:alpha val="40000"/>
              </a:srgbClr>
            </a:outerShdw>
          </a:effectLst>
        </p:spPr>
      </p:pic>
      <p:pic>
        <p:nvPicPr>
          <p:cNvPr id="128" name="Picture 127">
            <a:extLst>
              <a:ext uri="{FF2B5EF4-FFF2-40B4-BE49-F238E27FC236}">
                <a16:creationId xmlns:a16="http://schemas.microsoft.com/office/drawing/2014/main" id="{8251B2C0-481B-4B64-933D-A22B674F3475}"/>
              </a:ext>
            </a:extLst>
          </p:cNvPr>
          <p:cNvPicPr>
            <a:picLocks noChangeAspect="1"/>
          </p:cNvPicPr>
          <p:nvPr/>
        </p:nvPicPr>
        <p:blipFill>
          <a:blip r:embed="rId5"/>
          <a:srcRect/>
          <a:stretch>
            <a:fillRect/>
          </a:stretch>
        </p:blipFill>
        <p:spPr>
          <a:xfrm>
            <a:off x="6387020" y="2334134"/>
            <a:ext cx="627726" cy="648851"/>
          </a:xfrm>
          <a:prstGeom prst="rect">
            <a:avLst/>
          </a:prstGeom>
          <a:effectLst>
            <a:outerShdw blurRad="127000" dist="50800" dir="2700000">
              <a:srgbClr val="000000">
                <a:alpha val="40000"/>
              </a:srgbClr>
            </a:outerShdw>
          </a:effectLst>
        </p:spPr>
      </p:pic>
      <p:pic>
        <p:nvPicPr>
          <p:cNvPr id="129" name="Picture 128">
            <a:extLst>
              <a:ext uri="{FF2B5EF4-FFF2-40B4-BE49-F238E27FC236}">
                <a16:creationId xmlns:a16="http://schemas.microsoft.com/office/drawing/2014/main" id="{F76127EB-15A7-4985-AD60-54E3069D031B}"/>
              </a:ext>
            </a:extLst>
          </p:cNvPr>
          <p:cNvPicPr>
            <a:picLocks noChangeAspect="1"/>
          </p:cNvPicPr>
          <p:nvPr/>
        </p:nvPicPr>
        <p:blipFill>
          <a:blip r:embed="rId6"/>
          <a:srcRect/>
          <a:stretch>
            <a:fillRect/>
          </a:stretch>
        </p:blipFill>
        <p:spPr>
          <a:xfrm>
            <a:off x="5154597" y="2320308"/>
            <a:ext cx="657996" cy="590353"/>
          </a:xfrm>
          <a:prstGeom prst="rect">
            <a:avLst/>
          </a:prstGeom>
          <a:effectLst>
            <a:outerShdw blurRad="127000" dist="50800" dir="2700000">
              <a:srgbClr val="000000">
                <a:alpha val="40000"/>
              </a:srgbClr>
            </a:outerShdw>
          </a:effectLst>
        </p:spPr>
      </p:pic>
      <p:pic>
        <p:nvPicPr>
          <p:cNvPr id="130" name="Picture 129">
            <a:extLst>
              <a:ext uri="{FF2B5EF4-FFF2-40B4-BE49-F238E27FC236}">
                <a16:creationId xmlns:a16="http://schemas.microsoft.com/office/drawing/2014/main" id="{BA22724A-EE51-4C3C-9A06-9F6AAA6196BD}"/>
              </a:ext>
            </a:extLst>
          </p:cNvPr>
          <p:cNvPicPr>
            <a:picLocks noChangeAspect="1"/>
          </p:cNvPicPr>
          <p:nvPr/>
        </p:nvPicPr>
        <p:blipFill>
          <a:blip r:embed="rId7"/>
          <a:srcRect/>
          <a:stretch>
            <a:fillRect/>
          </a:stretch>
        </p:blipFill>
        <p:spPr>
          <a:xfrm>
            <a:off x="7472517" y="2538211"/>
            <a:ext cx="1299849" cy="1157091"/>
          </a:xfrm>
          <a:prstGeom prst="rect">
            <a:avLst/>
          </a:prstGeom>
          <a:effectLst>
            <a:outerShdw blurRad="127000" dist="50800" dir="2700000">
              <a:srgbClr val="000000">
                <a:alpha val="40000"/>
              </a:srgbClr>
            </a:outerShdw>
          </a:effectLst>
        </p:spPr>
      </p:pic>
      <p:pic>
        <p:nvPicPr>
          <p:cNvPr id="131" name="Picture 130">
            <a:extLst>
              <a:ext uri="{FF2B5EF4-FFF2-40B4-BE49-F238E27FC236}">
                <a16:creationId xmlns:a16="http://schemas.microsoft.com/office/drawing/2014/main" id="{A9D6353A-CD90-4C6A-871C-87433FEBDEA9}"/>
              </a:ext>
            </a:extLst>
          </p:cNvPr>
          <p:cNvPicPr>
            <a:picLocks noChangeAspect="1"/>
          </p:cNvPicPr>
          <p:nvPr/>
        </p:nvPicPr>
        <p:blipFill>
          <a:blip r:embed="rId8"/>
          <a:srcRect/>
          <a:stretch>
            <a:fillRect/>
          </a:stretch>
        </p:blipFill>
        <p:spPr>
          <a:xfrm>
            <a:off x="9474291" y="4684446"/>
            <a:ext cx="778772" cy="645561"/>
          </a:xfrm>
          <a:prstGeom prst="rect">
            <a:avLst/>
          </a:prstGeom>
          <a:effectLst>
            <a:outerShdw blurRad="127000" dist="50800" dir="2700000">
              <a:srgbClr val="000000">
                <a:alpha val="40000"/>
              </a:srgbClr>
            </a:outerShdw>
          </a:effectLst>
        </p:spPr>
      </p:pic>
      <p:pic>
        <p:nvPicPr>
          <p:cNvPr id="132" name="Picture 131">
            <a:extLst>
              <a:ext uri="{FF2B5EF4-FFF2-40B4-BE49-F238E27FC236}">
                <a16:creationId xmlns:a16="http://schemas.microsoft.com/office/drawing/2014/main" id="{211CD8C1-6000-4FB2-8442-A4D015B8379A}"/>
              </a:ext>
            </a:extLst>
          </p:cNvPr>
          <p:cNvPicPr>
            <a:picLocks noChangeAspect="1"/>
          </p:cNvPicPr>
          <p:nvPr/>
        </p:nvPicPr>
        <p:blipFill>
          <a:blip r:embed="rId9"/>
          <a:srcRect/>
          <a:stretch>
            <a:fillRect/>
          </a:stretch>
        </p:blipFill>
        <p:spPr>
          <a:xfrm>
            <a:off x="8905732" y="3723304"/>
            <a:ext cx="693129" cy="645561"/>
          </a:xfrm>
          <a:prstGeom prst="rect">
            <a:avLst/>
          </a:prstGeom>
          <a:effectLst>
            <a:outerShdw blurRad="127000" dist="50800" dir="2700000">
              <a:srgbClr val="000000">
                <a:alpha val="40000"/>
              </a:srgbClr>
            </a:outerShdw>
          </a:effectLst>
        </p:spPr>
      </p:pic>
      <p:sp>
        <p:nvSpPr>
          <p:cNvPr id="138" name="TextBox 137">
            <a:extLst>
              <a:ext uri="{FF2B5EF4-FFF2-40B4-BE49-F238E27FC236}">
                <a16:creationId xmlns:a16="http://schemas.microsoft.com/office/drawing/2014/main" id="{4157BBDB-E8C8-44F1-ADA0-EBBCA1231DE5}"/>
              </a:ext>
            </a:extLst>
          </p:cNvPr>
          <p:cNvSpPr txBox="1"/>
          <p:nvPr/>
        </p:nvSpPr>
        <p:spPr>
          <a:xfrm>
            <a:off x="10244973" y="4309791"/>
            <a:ext cx="1295996" cy="461665"/>
          </a:xfrm>
          <a:prstGeom prst="rect">
            <a:avLst/>
          </a:prstGeom>
          <a:noFill/>
        </p:spPr>
        <p:txBody>
          <a:bodyPr wrap="none" rtlCol="0">
            <a:spAutoFit/>
          </a:bodyPr>
          <a:lstStyle/>
          <a:p>
            <a:r>
              <a:rPr lang="en-US" sz="2400" dirty="0">
                <a:cs typeface="Calibri" panose="020F0502020204030204" pitchFamily="34" charset="0"/>
              </a:rPr>
              <a:t>Adaptive</a:t>
            </a:r>
          </a:p>
        </p:txBody>
      </p:sp>
      <p:pic>
        <p:nvPicPr>
          <p:cNvPr id="134" name="Picture 133" descr="Diagram&#10;&#10;Description automatically generated">
            <a:extLst>
              <a:ext uri="{FF2B5EF4-FFF2-40B4-BE49-F238E27FC236}">
                <a16:creationId xmlns:a16="http://schemas.microsoft.com/office/drawing/2014/main" id="{24E1BF1C-8AB2-41DA-A038-7C717840B586}"/>
              </a:ext>
            </a:extLst>
          </p:cNvPr>
          <p:cNvPicPr>
            <a:picLocks noChangeAspect="1"/>
          </p:cNvPicPr>
          <p:nvPr/>
        </p:nvPicPr>
        <p:blipFill>
          <a:blip r:embed="rId2"/>
          <a:srcRect l="-1956" t="3192" r="32895" b="-3192"/>
          <a:stretch>
            <a:fillRect/>
          </a:stretch>
        </p:blipFill>
        <p:spPr>
          <a:xfrm>
            <a:off x="0" y="1983496"/>
            <a:ext cx="2576882" cy="1622513"/>
          </a:xfrm>
          <a:prstGeom prst="rect">
            <a:avLst/>
          </a:prstGeom>
        </p:spPr>
      </p:pic>
      <p:cxnSp>
        <p:nvCxnSpPr>
          <p:cNvPr id="22" name="Straight Arrow Connector 21">
            <a:extLst>
              <a:ext uri="{FF2B5EF4-FFF2-40B4-BE49-F238E27FC236}">
                <a16:creationId xmlns:a16="http://schemas.microsoft.com/office/drawing/2014/main" id="{EFB63C85-AE06-4FF1-850E-5E1E04B18383}"/>
              </a:ext>
            </a:extLst>
          </p:cNvPr>
          <p:cNvCxnSpPr>
            <a:cxnSpLocks/>
          </p:cNvCxnSpPr>
          <p:nvPr/>
        </p:nvCxnSpPr>
        <p:spPr>
          <a:xfrm flipH="1" flipV="1">
            <a:off x="1752600" y="3746003"/>
            <a:ext cx="331839" cy="668780"/>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CBCDBB1-8289-4342-AC38-7F7B3DB9757C}"/>
              </a:ext>
            </a:extLst>
          </p:cNvPr>
          <p:cNvCxnSpPr>
            <a:cxnSpLocks/>
          </p:cNvCxnSpPr>
          <p:nvPr/>
        </p:nvCxnSpPr>
        <p:spPr>
          <a:xfrm flipH="1" flipV="1">
            <a:off x="2607464" y="2902162"/>
            <a:ext cx="880528" cy="173078"/>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C48786A-4670-4F59-BE6E-134943ED30FE}"/>
              </a:ext>
            </a:extLst>
          </p:cNvPr>
          <p:cNvCxnSpPr>
            <a:cxnSpLocks/>
          </p:cNvCxnSpPr>
          <p:nvPr/>
        </p:nvCxnSpPr>
        <p:spPr>
          <a:xfrm flipV="1">
            <a:off x="9659143" y="3395420"/>
            <a:ext cx="549493" cy="441976"/>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87490F32-AA96-4CFE-8E8D-E609D83433F7}"/>
              </a:ext>
            </a:extLst>
          </p:cNvPr>
          <p:cNvCxnSpPr/>
          <p:nvPr/>
        </p:nvCxnSpPr>
        <p:spPr>
          <a:xfrm flipV="1">
            <a:off x="10124409" y="3866671"/>
            <a:ext cx="467391" cy="761238"/>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36" name="TextBox 6">
            <a:extLst>
              <a:ext uri="{FF2B5EF4-FFF2-40B4-BE49-F238E27FC236}">
                <a16:creationId xmlns:a16="http://schemas.microsoft.com/office/drawing/2014/main" id="{ADB95020-22AE-40F9-A341-E2455385B72F}"/>
              </a:ext>
            </a:extLst>
          </p:cNvPr>
          <p:cNvSpPr txBox="1">
            <a:spLocks noChangeArrowheads="1"/>
          </p:cNvSpPr>
          <p:nvPr/>
        </p:nvSpPr>
        <p:spPr bwMode="auto">
          <a:xfrm>
            <a:off x="173062" y="3518889"/>
            <a:ext cx="7021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b="1" dirty="0">
                <a:solidFill>
                  <a:schemeClr val="tx1"/>
                </a:solidFill>
                <a:latin typeface="+mn-lt"/>
                <a:ea typeface="ＭＳ Ｐゴシック" panose="020B0600070205080204" pitchFamily="34" charset="-128"/>
                <a:cs typeface="Calibri" panose="020F0502020204030204" pitchFamily="34" charset="0"/>
              </a:rPr>
              <a:t>Tumor</a:t>
            </a:r>
          </a:p>
        </p:txBody>
      </p:sp>
      <p:sp>
        <p:nvSpPr>
          <p:cNvPr id="137" name="TextBox 6">
            <a:extLst>
              <a:ext uri="{FF2B5EF4-FFF2-40B4-BE49-F238E27FC236}">
                <a16:creationId xmlns:a16="http://schemas.microsoft.com/office/drawing/2014/main" id="{C1E13E54-467D-4DDE-9443-40BC4E4B839C}"/>
              </a:ext>
            </a:extLst>
          </p:cNvPr>
          <p:cNvSpPr txBox="1">
            <a:spLocks noChangeArrowheads="1"/>
          </p:cNvSpPr>
          <p:nvPr/>
        </p:nvSpPr>
        <p:spPr bwMode="auto">
          <a:xfrm>
            <a:off x="11313701" y="3518889"/>
            <a:ext cx="7021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b="1" dirty="0">
                <a:solidFill>
                  <a:schemeClr val="tx1"/>
                </a:solidFill>
                <a:latin typeface="+mn-lt"/>
                <a:ea typeface="ＭＳ Ｐゴシック" panose="020B0600070205080204" pitchFamily="34" charset="-128"/>
                <a:cs typeface="Calibri" panose="020F0502020204030204" pitchFamily="34" charset="0"/>
              </a:rPr>
              <a:t>Tumor</a:t>
            </a:r>
          </a:p>
        </p:txBody>
      </p:sp>
      <p:grpSp>
        <p:nvGrpSpPr>
          <p:cNvPr id="53" name="Group 52">
            <a:extLst>
              <a:ext uri="{FF2B5EF4-FFF2-40B4-BE49-F238E27FC236}">
                <a16:creationId xmlns:a16="http://schemas.microsoft.com/office/drawing/2014/main" id="{3E8284E5-07E8-4864-BBD2-3489CA689DEC}"/>
              </a:ext>
            </a:extLst>
          </p:cNvPr>
          <p:cNvGrpSpPr/>
          <p:nvPr/>
        </p:nvGrpSpPr>
        <p:grpSpPr>
          <a:xfrm>
            <a:off x="2017914" y="4540850"/>
            <a:ext cx="1067774" cy="819681"/>
            <a:chOff x="2017914" y="3822996"/>
            <a:chExt cx="1067774" cy="819681"/>
          </a:xfrm>
        </p:grpSpPr>
        <p:cxnSp>
          <p:nvCxnSpPr>
            <p:cNvPr id="124" name="Straight Connector 123">
              <a:extLst>
                <a:ext uri="{FF2B5EF4-FFF2-40B4-BE49-F238E27FC236}">
                  <a16:creationId xmlns:a16="http://schemas.microsoft.com/office/drawing/2014/main" id="{899FA4E7-603A-4147-8D2D-848293E77F90}"/>
                </a:ext>
              </a:extLst>
            </p:cNvPr>
            <p:cNvCxnSpPr>
              <a:cxnSpLocks/>
            </p:cNvCxnSpPr>
            <p:nvPr/>
          </p:nvCxnSpPr>
          <p:spPr>
            <a:xfrm rot="20700000">
              <a:off x="2608527" y="4241500"/>
              <a:ext cx="282124" cy="22354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4F34735-1506-461C-9557-32B92BC3904D}"/>
                </a:ext>
              </a:extLst>
            </p:cNvPr>
            <p:cNvCxnSpPr>
              <a:cxnSpLocks/>
            </p:cNvCxnSpPr>
            <p:nvPr/>
          </p:nvCxnSpPr>
          <p:spPr>
            <a:xfrm rot="900000" flipV="1">
              <a:off x="2622095" y="4101689"/>
              <a:ext cx="282124" cy="22354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AD35E96B-DC7F-41B6-94A0-063D81D537FC}"/>
                </a:ext>
              </a:extLst>
            </p:cNvPr>
            <p:cNvSpPr txBox="1"/>
            <p:nvPr/>
          </p:nvSpPr>
          <p:spPr>
            <a:xfrm>
              <a:off x="2691028" y="4171911"/>
              <a:ext cx="394660" cy="246221"/>
            </a:xfrm>
            <a:prstGeom prst="rect">
              <a:avLst/>
            </a:prstGeom>
            <a:noFill/>
          </p:spPr>
          <p:txBody>
            <a:bodyPr wrap="none" rtlCol="0">
              <a:spAutoFit/>
            </a:bodyPr>
            <a:lstStyle/>
            <a:p>
              <a:r>
                <a:rPr lang="en-US" sz="1000" dirty="0">
                  <a:cs typeface="Calibri" panose="020F0502020204030204" pitchFamily="34" charset="0"/>
                </a:rPr>
                <a:t>TAA</a:t>
              </a:r>
            </a:p>
          </p:txBody>
        </p:sp>
        <p:pic>
          <p:nvPicPr>
            <p:cNvPr id="117" name="Picture 116">
              <a:extLst>
                <a:ext uri="{FF2B5EF4-FFF2-40B4-BE49-F238E27FC236}">
                  <a16:creationId xmlns:a16="http://schemas.microsoft.com/office/drawing/2014/main" id="{4455D106-1D86-4DCA-B750-C7C010741C8E}"/>
                </a:ext>
              </a:extLst>
            </p:cNvPr>
            <p:cNvPicPr>
              <a:picLocks noChangeAspect="1"/>
            </p:cNvPicPr>
            <p:nvPr/>
          </p:nvPicPr>
          <p:blipFill>
            <a:blip r:embed="rId10"/>
            <a:srcRect/>
            <a:stretch>
              <a:fillRect/>
            </a:stretch>
          </p:blipFill>
          <p:spPr>
            <a:xfrm>
              <a:off x="2017914" y="3822996"/>
              <a:ext cx="762000" cy="819681"/>
            </a:xfrm>
            <a:prstGeom prst="rect">
              <a:avLst/>
            </a:prstGeom>
            <a:effectLst>
              <a:outerShdw blurRad="127000" dist="50800" dir="2700000">
                <a:srgbClr val="000000">
                  <a:alpha val="40000"/>
                </a:srgbClr>
              </a:outerShdw>
            </a:effectLst>
          </p:spPr>
        </p:pic>
        <p:cxnSp>
          <p:nvCxnSpPr>
            <p:cNvPr id="52" name="Straight Connector 51">
              <a:extLst>
                <a:ext uri="{FF2B5EF4-FFF2-40B4-BE49-F238E27FC236}">
                  <a16:creationId xmlns:a16="http://schemas.microsoft.com/office/drawing/2014/main" id="{B2026BED-C238-4FB0-BD6B-9CA34A3B0DD1}"/>
                </a:ext>
              </a:extLst>
            </p:cNvPr>
            <p:cNvCxnSpPr/>
            <p:nvPr/>
          </p:nvCxnSpPr>
          <p:spPr>
            <a:xfrm flipH="1" flipV="1">
              <a:off x="2514600" y="4171950"/>
              <a:ext cx="62282" cy="1905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3" name="Straight Arrow Connector 2">
            <a:extLst>
              <a:ext uri="{FF2B5EF4-FFF2-40B4-BE49-F238E27FC236}">
                <a16:creationId xmlns:a16="http://schemas.microsoft.com/office/drawing/2014/main" id="{A83143D7-D4C9-4381-A12D-18C6D575B400}"/>
              </a:ext>
            </a:extLst>
          </p:cNvPr>
          <p:cNvCxnSpPr/>
          <p:nvPr/>
        </p:nvCxnSpPr>
        <p:spPr>
          <a:xfrm>
            <a:off x="8643292" y="3499624"/>
            <a:ext cx="294231" cy="276062"/>
          </a:xfrm>
          <a:prstGeom prst="straightConnector1">
            <a:avLst/>
          </a:prstGeom>
          <a:ln w="28575" cmpd="sng">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65" name="Slide Number Placeholder 4">
            <a:extLst>
              <a:ext uri="{FF2B5EF4-FFF2-40B4-BE49-F238E27FC236}">
                <a16:creationId xmlns:a16="http://schemas.microsoft.com/office/drawing/2014/main" id="{C719CEB3-2BD2-43D3-A860-D4B26EC418DE}"/>
              </a:ext>
            </a:extLst>
          </p:cNvPr>
          <p:cNvSpPr>
            <a:spLocks noGrp="1"/>
          </p:cNvSpPr>
          <p:nvPr>
            <p:ph type="sldNum" sz="quarter" idx="12"/>
          </p:nvPr>
        </p:nvSpPr>
        <p:spPr>
          <a:xfrm>
            <a:off x="11582400" y="6537325"/>
            <a:ext cx="457200" cy="244475"/>
          </a:xfrm>
        </p:spPr>
        <p:txBody>
          <a:bodyPr/>
          <a:lstStyle/>
          <a:p>
            <a:fld id="{87967375-F131-5441-AB57-07E88210F69D}" type="slidenum">
              <a:rPr lang="en-US" smtClean="0"/>
              <a:t>3</a:t>
            </a:fld>
            <a:endParaRPr lang="en-US" dirty="0"/>
          </a:p>
        </p:txBody>
      </p:sp>
      <p:pic>
        <p:nvPicPr>
          <p:cNvPr id="60" name="Picture 59">
            <a:extLst>
              <a:ext uri="{FF2B5EF4-FFF2-40B4-BE49-F238E27FC236}">
                <a16:creationId xmlns:a16="http://schemas.microsoft.com/office/drawing/2014/main" id="{9AB87A82-22B6-DA49-B6D7-BD789FB6444A}"/>
              </a:ext>
            </a:extLst>
          </p:cNvPr>
          <p:cNvPicPr>
            <a:picLocks noChangeAspect="1"/>
          </p:cNvPicPr>
          <p:nvPr/>
        </p:nvPicPr>
        <p:blipFill>
          <a:blip r:embed="rId11"/>
          <a:stretch>
            <a:fillRect/>
          </a:stretch>
        </p:blipFill>
        <p:spPr>
          <a:xfrm>
            <a:off x="152400" y="6468167"/>
            <a:ext cx="1362456" cy="332049"/>
          </a:xfrm>
          <a:prstGeom prst="rect">
            <a:avLst/>
          </a:prstGeom>
        </p:spPr>
      </p:pic>
    </p:spTree>
    <p:extLst>
      <p:ext uri="{BB962C8B-B14F-4D97-AF65-F5344CB8AC3E}">
        <p14:creationId xmlns:p14="http://schemas.microsoft.com/office/powerpoint/2010/main" val="77663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7FD21-9B1F-8148-8B54-A4FD28A2ECEB}"/>
              </a:ext>
            </a:extLst>
          </p:cNvPr>
          <p:cNvSpPr/>
          <p:nvPr/>
        </p:nvSpPr>
        <p:spPr>
          <a:xfrm>
            <a:off x="6358133" y="2172903"/>
            <a:ext cx="5470311" cy="4227893"/>
          </a:xfrm>
          <a:prstGeom prst="rect">
            <a:avLst/>
          </a:prstGeom>
          <a:solidFill>
            <a:schemeClr val="accent6">
              <a:lumMod val="20000"/>
              <a:lumOff val="80000"/>
            </a:schemeClr>
          </a:solidFill>
          <a:ln>
            <a:solidFill>
              <a:srgbClr val="2AC2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5FD483-5542-7847-971D-2EFFACDF878F}"/>
              </a:ext>
            </a:extLst>
          </p:cNvPr>
          <p:cNvSpPr/>
          <p:nvPr/>
        </p:nvSpPr>
        <p:spPr>
          <a:xfrm>
            <a:off x="532722" y="2156453"/>
            <a:ext cx="4266522" cy="4244344"/>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8033"/>
            <a:ext cx="11125200" cy="1154952"/>
          </a:xfrm>
        </p:spPr>
        <p:txBody>
          <a:bodyPr>
            <a:noAutofit/>
          </a:bodyPr>
          <a:lstStyle/>
          <a:p>
            <a:r>
              <a:rPr lang="en-US" dirty="0"/>
              <a:t>Decoy Technology: Improving Cancer Immunotherapy</a:t>
            </a:r>
          </a:p>
        </p:txBody>
      </p:sp>
      <p:sp>
        <p:nvSpPr>
          <p:cNvPr id="3" name="Content Placeholder 2"/>
          <p:cNvSpPr>
            <a:spLocks noGrp="1"/>
          </p:cNvSpPr>
          <p:nvPr>
            <p:ph idx="1"/>
          </p:nvPr>
        </p:nvSpPr>
        <p:spPr>
          <a:xfrm>
            <a:off x="842772" y="2658699"/>
            <a:ext cx="3957828" cy="3589705"/>
          </a:xfrm>
        </p:spPr>
        <p:txBody>
          <a:bodyPr>
            <a:noAutofit/>
          </a:bodyPr>
          <a:lstStyle/>
          <a:p>
            <a:pPr marL="0" indent="0">
              <a:lnSpc>
                <a:spcPct val="110000"/>
              </a:lnSpc>
              <a:buNone/>
            </a:pPr>
            <a:r>
              <a:rPr lang="en-US" sz="2000" b="1" dirty="0"/>
              <a:t>We believe we need innate &amp; adaptive pathway activation in lymphoid organs as well as tumor</a:t>
            </a:r>
          </a:p>
          <a:p>
            <a:pPr marL="250825" lvl="1" indent="-250825">
              <a:lnSpc>
                <a:spcPct val="110000"/>
              </a:lnSpc>
            </a:pPr>
            <a:r>
              <a:rPr lang="en-US" sz="1800" dirty="0"/>
              <a:t>Tumors promote an immune-suppressive environment</a:t>
            </a:r>
          </a:p>
          <a:p>
            <a:pPr marL="250825" lvl="1" indent="-250825">
              <a:lnSpc>
                <a:spcPct val="110000"/>
              </a:lnSpc>
            </a:pPr>
            <a:r>
              <a:rPr lang="en-US" sz="1800" dirty="0"/>
              <a:t>Tumors negatively remodel the entire systemic immune system</a:t>
            </a:r>
          </a:p>
          <a:p>
            <a:pPr marL="250825" lvl="1" indent="-250825">
              <a:lnSpc>
                <a:spcPct val="110000"/>
              </a:lnSpc>
            </a:pPr>
            <a:r>
              <a:rPr lang="en-US" sz="1800" dirty="0"/>
              <a:t>Most steps required for innate and adaptive immune responses take place outside of the tumor</a:t>
            </a:r>
          </a:p>
        </p:txBody>
      </p:sp>
      <p:sp>
        <p:nvSpPr>
          <p:cNvPr id="7" name="Slide Number Placeholder 4">
            <a:extLst>
              <a:ext uri="{FF2B5EF4-FFF2-40B4-BE49-F238E27FC236}">
                <a16:creationId xmlns:a16="http://schemas.microsoft.com/office/drawing/2014/main" id="{820123CE-668C-40B7-AE93-72EF0FF2503F}"/>
              </a:ext>
            </a:extLst>
          </p:cNvPr>
          <p:cNvSpPr txBox="1">
            <a:spLocks/>
          </p:cNvSpPr>
          <p:nvPr/>
        </p:nvSpPr>
        <p:spPr>
          <a:xfrm>
            <a:off x="11582400" y="6593887"/>
            <a:ext cx="457200" cy="24447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67375-F131-5441-AB57-07E88210F69D}" type="slidenum">
              <a:rPr lang="en-US" smtClean="0"/>
              <a:pPr/>
              <a:t>4</a:t>
            </a:fld>
            <a:endParaRPr lang="en-US" dirty="0"/>
          </a:p>
        </p:txBody>
      </p:sp>
      <p:pic>
        <p:nvPicPr>
          <p:cNvPr id="8" name="Picture 7">
            <a:extLst>
              <a:ext uri="{FF2B5EF4-FFF2-40B4-BE49-F238E27FC236}">
                <a16:creationId xmlns:a16="http://schemas.microsoft.com/office/drawing/2014/main" id="{816C458B-6F6C-3143-AC08-F6CEC12FB41D}"/>
              </a:ext>
            </a:extLst>
          </p:cNvPr>
          <p:cNvPicPr>
            <a:picLocks noChangeAspect="1"/>
          </p:cNvPicPr>
          <p:nvPr/>
        </p:nvPicPr>
        <p:blipFill>
          <a:blip r:embed="rId3"/>
          <a:stretch>
            <a:fillRect/>
          </a:stretch>
        </p:blipFill>
        <p:spPr>
          <a:xfrm>
            <a:off x="161544" y="6468167"/>
            <a:ext cx="1362456" cy="332049"/>
          </a:xfrm>
          <a:prstGeom prst="rect">
            <a:avLst/>
          </a:prstGeom>
        </p:spPr>
      </p:pic>
      <p:sp>
        <p:nvSpPr>
          <p:cNvPr id="4" name="TextBox 3">
            <a:extLst>
              <a:ext uri="{FF2B5EF4-FFF2-40B4-BE49-F238E27FC236}">
                <a16:creationId xmlns:a16="http://schemas.microsoft.com/office/drawing/2014/main" id="{94BC7693-0BB0-3749-83F9-344259D1AA4A}"/>
              </a:ext>
            </a:extLst>
          </p:cNvPr>
          <p:cNvSpPr txBox="1"/>
          <p:nvPr/>
        </p:nvSpPr>
        <p:spPr>
          <a:xfrm>
            <a:off x="1676400" y="2156453"/>
            <a:ext cx="1960986" cy="523220"/>
          </a:xfrm>
          <a:prstGeom prst="rect">
            <a:avLst/>
          </a:prstGeom>
          <a:noFill/>
        </p:spPr>
        <p:txBody>
          <a:bodyPr wrap="none" rtlCol="0">
            <a:spAutoFit/>
          </a:bodyPr>
          <a:lstStyle/>
          <a:p>
            <a:r>
              <a:rPr lang="en-US" sz="2800" b="1" dirty="0"/>
              <a:t>Assumption</a:t>
            </a:r>
          </a:p>
        </p:txBody>
      </p:sp>
      <p:sp>
        <p:nvSpPr>
          <p:cNvPr id="9" name="Content Placeholder 2">
            <a:extLst>
              <a:ext uri="{FF2B5EF4-FFF2-40B4-BE49-F238E27FC236}">
                <a16:creationId xmlns:a16="http://schemas.microsoft.com/office/drawing/2014/main" id="{BF1632CE-D733-C042-B162-DC0254C981D3}"/>
              </a:ext>
            </a:extLst>
          </p:cNvPr>
          <p:cNvSpPr txBox="1">
            <a:spLocks/>
          </p:cNvSpPr>
          <p:nvPr/>
        </p:nvSpPr>
        <p:spPr>
          <a:xfrm>
            <a:off x="6553200" y="2658699"/>
            <a:ext cx="5275244" cy="3818301"/>
          </a:xfrm>
          <a:prstGeom prst="rect">
            <a:avLst/>
          </a:prstGeom>
        </p:spPr>
        <p:txBody>
          <a:bodyPr vert="horz" lIns="91440" tIns="45720" rIns="91440" bIns="45720" rtlCol="0">
            <a:noAutofit/>
          </a:bodyPr>
          <a:lstStyle>
            <a:lvl1pPr marL="169863" indent="-169863" algn="l" defTabSz="914400" rtl="0" eaLnBrk="1" latinLnBrk="0" hangingPunct="1">
              <a:lnSpc>
                <a:spcPct val="90000"/>
              </a:lnSpc>
              <a:spcBef>
                <a:spcPts val="12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04813" indent="-179388" algn="l" defTabSz="914400" rtl="0" eaLnBrk="1" latinLnBrk="0" hangingPunct="1">
              <a:lnSpc>
                <a:spcPct val="90000"/>
              </a:lnSpc>
              <a:spcBef>
                <a:spcPts val="800"/>
              </a:spcBef>
              <a:spcAft>
                <a:spcPts val="2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400"/>
              </a:spcBef>
              <a:buClr>
                <a:srgbClr val="22ADFB"/>
              </a:buClr>
              <a:buFont typeface="Arial" panose="020B0604020202020204" pitchFamily="34" charset="0"/>
              <a:buNone/>
              <a:defRPr sz="25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000" b="1" dirty="0"/>
              <a:t>Multi-targeted package of i.v. safe immune system activating signals</a:t>
            </a:r>
          </a:p>
          <a:p>
            <a:pPr marL="250825" lvl="1" indent="-250825">
              <a:lnSpc>
                <a:spcPct val="110000"/>
              </a:lnSpc>
            </a:pPr>
            <a:r>
              <a:rPr lang="en-US" sz="1800" dirty="0"/>
              <a:t>Bacteria-based platform </a:t>
            </a:r>
          </a:p>
          <a:p>
            <a:pPr marL="419100" lvl="2" indent="-250825">
              <a:lnSpc>
                <a:spcPct val="110000"/>
              </a:lnSpc>
            </a:pPr>
            <a:r>
              <a:rPr lang="en-US" dirty="0"/>
              <a:t>Multiple Toll-Like Receptor</a:t>
            </a:r>
            <a:r>
              <a:rPr lang="en-US" strike="sngStrike" dirty="0"/>
              <a:t>s</a:t>
            </a:r>
            <a:r>
              <a:rPr lang="en-US" dirty="0"/>
              <a:t> (TLR) Agonists</a:t>
            </a:r>
            <a:endParaRPr lang="en-US" strike="sngStrike" dirty="0"/>
          </a:p>
          <a:p>
            <a:pPr marL="419100" lvl="2" indent="-250825">
              <a:lnSpc>
                <a:spcPct val="110000"/>
              </a:lnSpc>
            </a:pPr>
            <a:r>
              <a:rPr lang="en-US" dirty="0"/>
              <a:t>NOD-Like Receptor</a:t>
            </a:r>
            <a:r>
              <a:rPr lang="en-US" strike="sngStrike" dirty="0"/>
              <a:t>s</a:t>
            </a:r>
            <a:r>
              <a:rPr lang="en-US" dirty="0"/>
              <a:t> (NLR) Agonists</a:t>
            </a:r>
            <a:r>
              <a:rPr lang="en-US" strike="sngStrike" dirty="0"/>
              <a:t> </a:t>
            </a:r>
          </a:p>
          <a:p>
            <a:pPr marL="250825" lvl="1" indent="-250825">
              <a:lnSpc>
                <a:spcPct val="110000"/>
              </a:lnSpc>
            </a:pPr>
            <a:r>
              <a:rPr lang="en-US" sz="1800" dirty="0"/>
              <a:t>TLRs directly and indirectly activate essentially all immune cells (innate + adaptive)</a:t>
            </a:r>
          </a:p>
          <a:p>
            <a:pPr marL="250825" lvl="1" indent="-250825">
              <a:lnSpc>
                <a:spcPct val="110000"/>
              </a:lnSpc>
            </a:pPr>
            <a:r>
              <a:rPr lang="en-US" sz="1800" dirty="0"/>
              <a:t>There is clinical precedent in oncology</a:t>
            </a:r>
          </a:p>
          <a:p>
            <a:pPr marL="250825" lvl="1" indent="-250825">
              <a:lnSpc>
                <a:spcPct val="110000"/>
              </a:lnSpc>
            </a:pPr>
            <a:r>
              <a:rPr lang="en-US" sz="1800" dirty="0"/>
              <a:t>Indaptus pre-clinical data demonstrates potential for safe, systemic administration</a:t>
            </a:r>
            <a:endParaRPr lang="en-US" dirty="0"/>
          </a:p>
          <a:p>
            <a:pPr marL="419100" lvl="2" indent="-250825">
              <a:lnSpc>
                <a:spcPct val="110000"/>
              </a:lnSpc>
            </a:pPr>
            <a:endParaRPr lang="en-US" dirty="0"/>
          </a:p>
          <a:p>
            <a:pPr marL="419100" lvl="2" indent="-250825">
              <a:lnSpc>
                <a:spcPct val="110000"/>
              </a:lnSpc>
            </a:pPr>
            <a:endParaRPr lang="en-US" dirty="0"/>
          </a:p>
        </p:txBody>
      </p:sp>
      <p:sp>
        <p:nvSpPr>
          <p:cNvPr id="10" name="TextBox 9">
            <a:extLst>
              <a:ext uri="{FF2B5EF4-FFF2-40B4-BE49-F238E27FC236}">
                <a16:creationId xmlns:a16="http://schemas.microsoft.com/office/drawing/2014/main" id="{667EF83D-A75C-7145-A93F-721DC013C7E9}"/>
              </a:ext>
            </a:extLst>
          </p:cNvPr>
          <p:cNvSpPr txBox="1"/>
          <p:nvPr/>
        </p:nvSpPr>
        <p:spPr>
          <a:xfrm>
            <a:off x="7539228" y="2156453"/>
            <a:ext cx="2858860" cy="523220"/>
          </a:xfrm>
          <a:prstGeom prst="rect">
            <a:avLst/>
          </a:prstGeom>
          <a:noFill/>
        </p:spPr>
        <p:txBody>
          <a:bodyPr wrap="none" rtlCol="0">
            <a:spAutoFit/>
          </a:bodyPr>
          <a:lstStyle/>
          <a:p>
            <a:r>
              <a:rPr lang="en-US" sz="2800" b="1" dirty="0"/>
              <a:t>Decoy Technology</a:t>
            </a:r>
          </a:p>
        </p:txBody>
      </p:sp>
      <p:sp>
        <p:nvSpPr>
          <p:cNvPr id="6" name="Triangle 5">
            <a:extLst>
              <a:ext uri="{FF2B5EF4-FFF2-40B4-BE49-F238E27FC236}">
                <a16:creationId xmlns:a16="http://schemas.microsoft.com/office/drawing/2014/main" id="{CC1C213D-EFD5-B74E-BBBD-B0285158EDF8}"/>
              </a:ext>
            </a:extLst>
          </p:cNvPr>
          <p:cNvSpPr/>
          <p:nvPr/>
        </p:nvSpPr>
        <p:spPr>
          <a:xfrm rot="5400000">
            <a:off x="3456515" y="3745226"/>
            <a:ext cx="4244347" cy="10668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46E4B4-9545-A941-ACAF-42E6EB0EBA25}"/>
              </a:ext>
            </a:extLst>
          </p:cNvPr>
          <p:cNvSpPr txBox="1"/>
          <p:nvPr/>
        </p:nvSpPr>
        <p:spPr>
          <a:xfrm>
            <a:off x="381000" y="1261294"/>
            <a:ext cx="11447444" cy="830997"/>
          </a:xfrm>
          <a:prstGeom prst="rect">
            <a:avLst/>
          </a:prstGeom>
          <a:noFill/>
        </p:spPr>
        <p:txBody>
          <a:bodyPr wrap="square" rtlCol="0">
            <a:spAutoFit/>
          </a:bodyPr>
          <a:lstStyle/>
          <a:p>
            <a:r>
              <a:rPr lang="en-US" sz="2400" b="1" i="1" dirty="0"/>
              <a:t>Shifting approach from continuous single target activation to brief priming of full innate and adaptive cellular pathways</a:t>
            </a:r>
            <a:endParaRPr lang="en-US" sz="2400" b="1" i="1" strike="sngStrike" dirty="0"/>
          </a:p>
        </p:txBody>
      </p:sp>
      <p:cxnSp>
        <p:nvCxnSpPr>
          <p:cNvPr id="15" name="Straight Connector 14">
            <a:extLst>
              <a:ext uri="{FF2B5EF4-FFF2-40B4-BE49-F238E27FC236}">
                <a16:creationId xmlns:a16="http://schemas.microsoft.com/office/drawing/2014/main" id="{A941D980-8F7C-044F-848D-60D480AE9B16}"/>
              </a:ext>
            </a:extLst>
          </p:cNvPr>
          <p:cNvCxnSpPr>
            <a:cxnSpLocks/>
          </p:cNvCxnSpPr>
          <p:nvPr/>
        </p:nvCxnSpPr>
        <p:spPr>
          <a:xfrm>
            <a:off x="842772" y="2636955"/>
            <a:ext cx="3500628" cy="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212B80C-B502-3A4B-AE87-9284C5A65B27}"/>
              </a:ext>
            </a:extLst>
          </p:cNvPr>
          <p:cNvCxnSpPr>
            <a:cxnSpLocks/>
          </p:cNvCxnSpPr>
          <p:nvPr/>
        </p:nvCxnSpPr>
        <p:spPr>
          <a:xfrm>
            <a:off x="6553200" y="2636955"/>
            <a:ext cx="5029200" cy="13252"/>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35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a:extLst>
              <a:ext uri="{FF2B5EF4-FFF2-40B4-BE49-F238E27FC236}">
                <a16:creationId xmlns:a16="http://schemas.microsoft.com/office/drawing/2014/main" id="{2ED59720-FFFB-471C-8A99-4008C6A49C37}"/>
              </a:ext>
            </a:extLst>
          </p:cNvPr>
          <p:cNvSpPr>
            <a:spLocks noGrp="1"/>
          </p:cNvSpPr>
          <p:nvPr>
            <p:ph type="title"/>
          </p:nvPr>
        </p:nvSpPr>
        <p:spPr>
          <a:xfrm>
            <a:off x="457200" y="79147"/>
            <a:ext cx="11125200" cy="1078752"/>
          </a:xfrm>
        </p:spPr>
        <p:txBody>
          <a:bodyPr>
            <a:noAutofit/>
          </a:bodyPr>
          <a:lstStyle/>
          <a:p>
            <a:r>
              <a:rPr lang="en-US" sz="3000" dirty="0">
                <a:latin typeface="+mn-lt"/>
                <a:cs typeface="Arial" panose="020B0604020202020204" pitchFamily="34" charset="0"/>
              </a:rPr>
              <a:t>Goal is Activation of Both Innate and Adaptive Cellular Pathways</a:t>
            </a:r>
            <a:br>
              <a:rPr lang="en-US" sz="3000" dirty="0">
                <a:latin typeface="+mn-lt"/>
                <a:cs typeface="Arial" panose="020B0604020202020204" pitchFamily="34" charset="0"/>
              </a:rPr>
            </a:br>
            <a:r>
              <a:rPr lang="en-US" sz="3000" dirty="0">
                <a:latin typeface="+mn-lt"/>
                <a:cs typeface="Arial" panose="020B0604020202020204" pitchFamily="34" charset="0"/>
              </a:rPr>
              <a:t>in Multiple Locations Safely</a:t>
            </a:r>
            <a:endParaRPr lang="en-US" sz="3000" dirty="0">
              <a:latin typeface="+mn-lt"/>
            </a:endParaRPr>
          </a:p>
        </p:txBody>
      </p:sp>
      <p:sp>
        <p:nvSpPr>
          <p:cNvPr id="109" name="TextBox 6">
            <a:extLst>
              <a:ext uri="{FF2B5EF4-FFF2-40B4-BE49-F238E27FC236}">
                <a16:creationId xmlns:a16="http://schemas.microsoft.com/office/drawing/2014/main" id="{A710C576-A555-4D10-BB3E-BE4D582EFFC6}"/>
              </a:ext>
            </a:extLst>
          </p:cNvPr>
          <p:cNvSpPr txBox="1">
            <a:spLocks noChangeArrowheads="1"/>
          </p:cNvSpPr>
          <p:nvPr/>
        </p:nvSpPr>
        <p:spPr bwMode="auto">
          <a:xfrm>
            <a:off x="7230516" y="3678814"/>
            <a:ext cx="12362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Dendritic Cell</a:t>
            </a:r>
          </a:p>
        </p:txBody>
      </p:sp>
      <p:sp>
        <p:nvSpPr>
          <p:cNvPr id="124" name="TextBox 6">
            <a:extLst>
              <a:ext uri="{FF2B5EF4-FFF2-40B4-BE49-F238E27FC236}">
                <a16:creationId xmlns:a16="http://schemas.microsoft.com/office/drawing/2014/main" id="{ADC7956F-6860-4653-A5DE-C606D3A9864F}"/>
              </a:ext>
            </a:extLst>
          </p:cNvPr>
          <p:cNvSpPr txBox="1">
            <a:spLocks noChangeArrowheads="1"/>
          </p:cNvSpPr>
          <p:nvPr/>
        </p:nvSpPr>
        <p:spPr bwMode="auto">
          <a:xfrm>
            <a:off x="9204997" y="5345926"/>
            <a:ext cx="108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CD4+ T-Cell</a:t>
            </a:r>
          </a:p>
        </p:txBody>
      </p:sp>
      <p:sp>
        <p:nvSpPr>
          <p:cNvPr id="125" name="TextBox 6">
            <a:extLst>
              <a:ext uri="{FF2B5EF4-FFF2-40B4-BE49-F238E27FC236}">
                <a16:creationId xmlns:a16="http://schemas.microsoft.com/office/drawing/2014/main" id="{3A84883F-5DB3-4899-B82D-01265551AD88}"/>
              </a:ext>
            </a:extLst>
          </p:cNvPr>
          <p:cNvSpPr txBox="1">
            <a:spLocks noChangeArrowheads="1"/>
          </p:cNvSpPr>
          <p:nvPr/>
        </p:nvSpPr>
        <p:spPr bwMode="auto">
          <a:xfrm>
            <a:off x="3534418" y="3638718"/>
            <a:ext cx="15350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Natural Killer Cell</a:t>
            </a:r>
          </a:p>
        </p:txBody>
      </p:sp>
      <p:sp>
        <p:nvSpPr>
          <p:cNvPr id="128" name="TextBox 6">
            <a:extLst>
              <a:ext uri="{FF2B5EF4-FFF2-40B4-BE49-F238E27FC236}">
                <a16:creationId xmlns:a16="http://schemas.microsoft.com/office/drawing/2014/main" id="{CF19C690-65AC-473A-9B66-A0C18B16E4E0}"/>
              </a:ext>
            </a:extLst>
          </p:cNvPr>
          <p:cNvSpPr txBox="1">
            <a:spLocks noChangeArrowheads="1"/>
          </p:cNvSpPr>
          <p:nvPr/>
        </p:nvSpPr>
        <p:spPr bwMode="auto">
          <a:xfrm>
            <a:off x="1807057" y="5345926"/>
            <a:ext cx="116583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Macrophage</a:t>
            </a:r>
          </a:p>
        </p:txBody>
      </p:sp>
      <p:sp>
        <p:nvSpPr>
          <p:cNvPr id="130" name="TextBox 6">
            <a:extLst>
              <a:ext uri="{FF2B5EF4-FFF2-40B4-BE49-F238E27FC236}">
                <a16:creationId xmlns:a16="http://schemas.microsoft.com/office/drawing/2014/main" id="{AD32142B-B609-4C41-9967-4980CDF083AC}"/>
              </a:ext>
            </a:extLst>
          </p:cNvPr>
          <p:cNvSpPr txBox="1">
            <a:spLocks noChangeArrowheads="1"/>
          </p:cNvSpPr>
          <p:nvPr/>
        </p:nvSpPr>
        <p:spPr bwMode="auto">
          <a:xfrm>
            <a:off x="3031136" y="4373434"/>
            <a:ext cx="10263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Neutrophil</a:t>
            </a:r>
          </a:p>
        </p:txBody>
      </p:sp>
      <p:sp>
        <p:nvSpPr>
          <p:cNvPr id="131" name="TextBox 6">
            <a:extLst>
              <a:ext uri="{FF2B5EF4-FFF2-40B4-BE49-F238E27FC236}">
                <a16:creationId xmlns:a16="http://schemas.microsoft.com/office/drawing/2014/main" id="{894DEFC4-2857-47BE-8754-F59D9EFE6D0E}"/>
              </a:ext>
            </a:extLst>
          </p:cNvPr>
          <p:cNvSpPr txBox="1">
            <a:spLocks noChangeArrowheads="1"/>
          </p:cNvSpPr>
          <p:nvPr/>
        </p:nvSpPr>
        <p:spPr bwMode="auto">
          <a:xfrm>
            <a:off x="8046680" y="4347063"/>
            <a:ext cx="108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CD8+ T-Cell</a:t>
            </a:r>
          </a:p>
        </p:txBody>
      </p:sp>
      <p:grpSp>
        <p:nvGrpSpPr>
          <p:cNvPr id="132" name="Group 131">
            <a:extLst>
              <a:ext uri="{FF2B5EF4-FFF2-40B4-BE49-F238E27FC236}">
                <a16:creationId xmlns:a16="http://schemas.microsoft.com/office/drawing/2014/main" id="{9641A384-009B-4869-B7B7-70BDE8F672D5}"/>
              </a:ext>
            </a:extLst>
          </p:cNvPr>
          <p:cNvGrpSpPr/>
          <p:nvPr/>
        </p:nvGrpSpPr>
        <p:grpSpPr>
          <a:xfrm>
            <a:off x="8416858" y="2897768"/>
            <a:ext cx="483586" cy="363358"/>
            <a:chOff x="8663603" y="1715331"/>
            <a:chExt cx="513471" cy="385813"/>
          </a:xfrm>
        </p:grpSpPr>
        <p:grpSp>
          <p:nvGrpSpPr>
            <p:cNvPr id="148" name="Group 147">
              <a:extLst>
                <a:ext uri="{FF2B5EF4-FFF2-40B4-BE49-F238E27FC236}">
                  <a16:creationId xmlns:a16="http://schemas.microsoft.com/office/drawing/2014/main" id="{9BD97155-747D-45B7-B46F-BD4D0067D3B3}"/>
                </a:ext>
              </a:extLst>
            </p:cNvPr>
            <p:cNvGrpSpPr/>
            <p:nvPr/>
          </p:nvGrpSpPr>
          <p:grpSpPr>
            <a:xfrm>
              <a:off x="8663603" y="1715331"/>
              <a:ext cx="313965" cy="385813"/>
              <a:chOff x="7372421" y="1464055"/>
              <a:chExt cx="298412" cy="366701"/>
            </a:xfrm>
          </p:grpSpPr>
          <p:cxnSp>
            <p:nvCxnSpPr>
              <p:cNvPr id="150" name="Straight Connector 149">
                <a:extLst>
                  <a:ext uri="{FF2B5EF4-FFF2-40B4-BE49-F238E27FC236}">
                    <a16:creationId xmlns:a16="http://schemas.microsoft.com/office/drawing/2014/main" id="{00A8794E-D535-4B6E-BCCB-2C5AD81B3BC8}"/>
                  </a:ext>
                </a:extLst>
              </p:cNvPr>
              <p:cNvCxnSpPr>
                <a:cxnSpLocks/>
              </p:cNvCxnSpPr>
              <p:nvPr/>
            </p:nvCxnSpPr>
            <p:spPr>
              <a:xfrm rot="-900000">
                <a:off x="7372421" y="1605152"/>
                <a:ext cx="284719" cy="22560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FD4678E-24DA-412D-9781-C5654D8456F7}"/>
                  </a:ext>
                </a:extLst>
              </p:cNvPr>
              <p:cNvCxnSpPr>
                <a:cxnSpLocks/>
              </p:cNvCxnSpPr>
              <p:nvPr/>
            </p:nvCxnSpPr>
            <p:spPr>
              <a:xfrm rot="900000" flipV="1">
                <a:off x="7386114" y="1464055"/>
                <a:ext cx="284719" cy="22560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9" name="TextBox 148">
              <a:extLst>
                <a:ext uri="{FF2B5EF4-FFF2-40B4-BE49-F238E27FC236}">
                  <a16:creationId xmlns:a16="http://schemas.microsoft.com/office/drawing/2014/main" id="{A90CC177-FE42-48ED-9259-B1D31AD24215}"/>
                </a:ext>
              </a:extLst>
            </p:cNvPr>
            <p:cNvSpPr txBox="1"/>
            <p:nvPr/>
          </p:nvSpPr>
          <p:spPr>
            <a:xfrm>
              <a:off x="8758024" y="1784351"/>
              <a:ext cx="419050" cy="261437"/>
            </a:xfrm>
            <a:prstGeom prst="rect">
              <a:avLst/>
            </a:prstGeom>
            <a:noFill/>
          </p:spPr>
          <p:txBody>
            <a:bodyPr wrap="none" rtlCol="0">
              <a:spAutoFit/>
            </a:bodyPr>
            <a:lstStyle/>
            <a:p>
              <a:r>
                <a:rPr lang="en-US" sz="1000" dirty="0">
                  <a:cs typeface="Calibri" panose="020F0502020204030204" pitchFamily="34" charset="0"/>
                </a:rPr>
                <a:t>TAA</a:t>
              </a:r>
            </a:p>
          </p:txBody>
        </p:sp>
      </p:grpSp>
      <p:pic>
        <p:nvPicPr>
          <p:cNvPr id="136" name="Picture 135">
            <a:extLst>
              <a:ext uri="{FF2B5EF4-FFF2-40B4-BE49-F238E27FC236}">
                <a16:creationId xmlns:a16="http://schemas.microsoft.com/office/drawing/2014/main" id="{155CE121-0B9E-4625-96CF-720F371D50F4}"/>
              </a:ext>
            </a:extLst>
          </p:cNvPr>
          <p:cNvPicPr>
            <a:picLocks noChangeAspect="1"/>
          </p:cNvPicPr>
          <p:nvPr/>
        </p:nvPicPr>
        <p:blipFill>
          <a:blip r:embed="rId2"/>
          <a:srcRect/>
          <a:stretch>
            <a:fillRect/>
          </a:stretch>
        </p:blipFill>
        <p:spPr>
          <a:xfrm>
            <a:off x="2637481" y="3568691"/>
            <a:ext cx="762000" cy="768120"/>
          </a:xfrm>
          <a:prstGeom prst="rect">
            <a:avLst/>
          </a:prstGeom>
          <a:effectLst>
            <a:outerShdw blurRad="127000" dist="50800" dir="2700000">
              <a:srgbClr val="000000">
                <a:alpha val="40000"/>
              </a:srgbClr>
            </a:outerShdw>
          </a:effectLst>
        </p:spPr>
      </p:pic>
      <p:pic>
        <p:nvPicPr>
          <p:cNvPr id="137" name="Picture 136">
            <a:extLst>
              <a:ext uri="{FF2B5EF4-FFF2-40B4-BE49-F238E27FC236}">
                <a16:creationId xmlns:a16="http://schemas.microsoft.com/office/drawing/2014/main" id="{D19C3C12-313F-42E7-93F3-B194AEA8CAC2}"/>
              </a:ext>
            </a:extLst>
          </p:cNvPr>
          <p:cNvPicPr>
            <a:picLocks noChangeAspect="1"/>
          </p:cNvPicPr>
          <p:nvPr/>
        </p:nvPicPr>
        <p:blipFill>
          <a:blip r:embed="rId3"/>
          <a:srcRect/>
          <a:stretch>
            <a:fillRect/>
          </a:stretch>
        </p:blipFill>
        <p:spPr>
          <a:xfrm>
            <a:off x="3642581" y="2750060"/>
            <a:ext cx="838200" cy="712469"/>
          </a:xfrm>
          <a:prstGeom prst="rect">
            <a:avLst/>
          </a:prstGeom>
          <a:effectLst>
            <a:outerShdw blurRad="127000" dist="50800" dir="2700000">
              <a:srgbClr val="000000">
                <a:alpha val="40000"/>
              </a:srgbClr>
            </a:outerShdw>
          </a:effectLst>
        </p:spPr>
      </p:pic>
      <p:pic>
        <p:nvPicPr>
          <p:cNvPr id="140" name="Picture 139">
            <a:extLst>
              <a:ext uri="{FF2B5EF4-FFF2-40B4-BE49-F238E27FC236}">
                <a16:creationId xmlns:a16="http://schemas.microsoft.com/office/drawing/2014/main" id="{348BB445-4B4B-44BB-88F1-05737415CAAF}"/>
              </a:ext>
            </a:extLst>
          </p:cNvPr>
          <p:cNvPicPr>
            <a:picLocks noChangeAspect="1"/>
          </p:cNvPicPr>
          <p:nvPr/>
        </p:nvPicPr>
        <p:blipFill>
          <a:blip r:embed="rId4"/>
          <a:srcRect/>
          <a:stretch>
            <a:fillRect/>
          </a:stretch>
        </p:blipFill>
        <p:spPr>
          <a:xfrm>
            <a:off x="7424519" y="2501116"/>
            <a:ext cx="1299849" cy="1157091"/>
          </a:xfrm>
          <a:prstGeom prst="rect">
            <a:avLst/>
          </a:prstGeom>
          <a:effectLst>
            <a:outerShdw blurRad="127000" dist="50800" dir="2700000">
              <a:srgbClr val="000000">
                <a:alpha val="40000"/>
              </a:srgbClr>
            </a:outerShdw>
          </a:effectLst>
        </p:spPr>
      </p:pic>
      <p:pic>
        <p:nvPicPr>
          <p:cNvPr id="141" name="Picture 140">
            <a:extLst>
              <a:ext uri="{FF2B5EF4-FFF2-40B4-BE49-F238E27FC236}">
                <a16:creationId xmlns:a16="http://schemas.microsoft.com/office/drawing/2014/main" id="{A1E27AC4-0652-45C0-8E27-733273F80634}"/>
              </a:ext>
            </a:extLst>
          </p:cNvPr>
          <p:cNvPicPr>
            <a:picLocks noChangeAspect="1"/>
          </p:cNvPicPr>
          <p:nvPr/>
        </p:nvPicPr>
        <p:blipFill>
          <a:blip r:embed="rId5"/>
          <a:srcRect/>
          <a:stretch>
            <a:fillRect/>
          </a:stretch>
        </p:blipFill>
        <p:spPr>
          <a:xfrm>
            <a:off x="9298570" y="4526934"/>
            <a:ext cx="778772" cy="645561"/>
          </a:xfrm>
          <a:prstGeom prst="rect">
            <a:avLst/>
          </a:prstGeom>
          <a:effectLst>
            <a:outerShdw blurRad="127000" dist="50800" dir="2700000">
              <a:srgbClr val="000000">
                <a:alpha val="40000"/>
              </a:srgbClr>
            </a:outerShdw>
          </a:effectLst>
        </p:spPr>
      </p:pic>
      <p:pic>
        <p:nvPicPr>
          <p:cNvPr id="142" name="Picture 141">
            <a:extLst>
              <a:ext uri="{FF2B5EF4-FFF2-40B4-BE49-F238E27FC236}">
                <a16:creationId xmlns:a16="http://schemas.microsoft.com/office/drawing/2014/main" id="{198F925A-4316-4E81-93CC-E4D9878DD6EB}"/>
              </a:ext>
            </a:extLst>
          </p:cNvPr>
          <p:cNvPicPr>
            <a:picLocks noChangeAspect="1"/>
          </p:cNvPicPr>
          <p:nvPr/>
        </p:nvPicPr>
        <p:blipFill>
          <a:blip r:embed="rId6"/>
          <a:srcRect/>
          <a:stretch>
            <a:fillRect/>
          </a:stretch>
        </p:blipFill>
        <p:spPr>
          <a:xfrm>
            <a:off x="8852509" y="3676753"/>
            <a:ext cx="693129" cy="645561"/>
          </a:xfrm>
          <a:prstGeom prst="rect">
            <a:avLst/>
          </a:prstGeom>
          <a:effectLst>
            <a:outerShdw blurRad="127000" dist="50800" dir="2700000">
              <a:srgbClr val="000000">
                <a:alpha val="40000"/>
              </a:srgbClr>
            </a:outerShdw>
          </a:effectLst>
        </p:spPr>
      </p:pic>
      <p:pic>
        <p:nvPicPr>
          <p:cNvPr id="152" name="Picture 151" descr="Diagram&#10;&#10;Description automatically generated">
            <a:extLst>
              <a:ext uri="{FF2B5EF4-FFF2-40B4-BE49-F238E27FC236}">
                <a16:creationId xmlns:a16="http://schemas.microsoft.com/office/drawing/2014/main" id="{0F8B5349-8CFD-4597-96A6-9FB29E262572}"/>
              </a:ext>
            </a:extLst>
          </p:cNvPr>
          <p:cNvPicPr>
            <a:picLocks noChangeAspect="1"/>
          </p:cNvPicPr>
          <p:nvPr/>
        </p:nvPicPr>
        <p:blipFill>
          <a:blip r:embed="rId7"/>
          <a:srcRect l="-1956" t="3192" r="32895" b="-3192"/>
          <a:stretch>
            <a:fillRect/>
          </a:stretch>
        </p:blipFill>
        <p:spPr>
          <a:xfrm>
            <a:off x="4424848" y="4201700"/>
            <a:ext cx="2959728" cy="1863569"/>
          </a:xfrm>
          <a:prstGeom prst="rect">
            <a:avLst/>
          </a:prstGeom>
        </p:spPr>
      </p:pic>
      <p:sp>
        <p:nvSpPr>
          <p:cNvPr id="153" name="TextBox 6">
            <a:extLst>
              <a:ext uri="{FF2B5EF4-FFF2-40B4-BE49-F238E27FC236}">
                <a16:creationId xmlns:a16="http://schemas.microsoft.com/office/drawing/2014/main" id="{90F964E5-6017-4B20-984E-84C53727C30A}"/>
              </a:ext>
            </a:extLst>
          </p:cNvPr>
          <p:cNvSpPr txBox="1">
            <a:spLocks noChangeArrowheads="1"/>
          </p:cNvSpPr>
          <p:nvPr/>
        </p:nvSpPr>
        <p:spPr bwMode="auto">
          <a:xfrm>
            <a:off x="5706052" y="5925237"/>
            <a:ext cx="7021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b="1" dirty="0">
                <a:solidFill>
                  <a:schemeClr val="tx1"/>
                </a:solidFill>
                <a:latin typeface="+mn-lt"/>
                <a:ea typeface="ＭＳ Ｐゴシック" panose="020B0600070205080204" pitchFamily="34" charset="-128"/>
                <a:cs typeface="Calibri" panose="020F0502020204030204" pitchFamily="34" charset="0"/>
              </a:rPr>
              <a:t>Tumor</a:t>
            </a:r>
          </a:p>
        </p:txBody>
      </p:sp>
      <p:sp>
        <p:nvSpPr>
          <p:cNvPr id="154" name="TextBox 153">
            <a:extLst>
              <a:ext uri="{FF2B5EF4-FFF2-40B4-BE49-F238E27FC236}">
                <a16:creationId xmlns:a16="http://schemas.microsoft.com/office/drawing/2014/main" id="{2183421C-70BC-42F1-9AE2-1CDB43D5CFD9}"/>
              </a:ext>
            </a:extLst>
          </p:cNvPr>
          <p:cNvSpPr txBox="1"/>
          <p:nvPr/>
        </p:nvSpPr>
        <p:spPr>
          <a:xfrm>
            <a:off x="562896" y="3500218"/>
            <a:ext cx="983154" cy="461665"/>
          </a:xfrm>
          <a:prstGeom prst="rect">
            <a:avLst/>
          </a:prstGeom>
          <a:noFill/>
        </p:spPr>
        <p:txBody>
          <a:bodyPr wrap="none" rtlCol="0">
            <a:spAutoFit/>
          </a:bodyPr>
          <a:lstStyle/>
          <a:p>
            <a:r>
              <a:rPr lang="en-US" sz="2400" dirty="0">
                <a:cs typeface="Calibri" panose="020F0502020204030204" pitchFamily="34" charset="0"/>
              </a:rPr>
              <a:t>Innate</a:t>
            </a:r>
          </a:p>
        </p:txBody>
      </p:sp>
      <p:sp>
        <p:nvSpPr>
          <p:cNvPr id="155" name="TextBox 154">
            <a:extLst>
              <a:ext uri="{FF2B5EF4-FFF2-40B4-BE49-F238E27FC236}">
                <a16:creationId xmlns:a16="http://schemas.microsoft.com/office/drawing/2014/main" id="{DF9AE5A9-BC85-48ED-A411-3FD3EFF36B3F}"/>
              </a:ext>
            </a:extLst>
          </p:cNvPr>
          <p:cNvSpPr txBox="1"/>
          <p:nvPr/>
        </p:nvSpPr>
        <p:spPr>
          <a:xfrm>
            <a:off x="10377344" y="3500218"/>
            <a:ext cx="1295996" cy="461665"/>
          </a:xfrm>
          <a:prstGeom prst="rect">
            <a:avLst/>
          </a:prstGeom>
          <a:noFill/>
        </p:spPr>
        <p:txBody>
          <a:bodyPr wrap="none" rtlCol="0">
            <a:spAutoFit/>
          </a:bodyPr>
          <a:lstStyle/>
          <a:p>
            <a:r>
              <a:rPr lang="en-US" sz="2400" dirty="0">
                <a:cs typeface="Calibri" panose="020F0502020204030204" pitchFamily="34" charset="0"/>
              </a:rPr>
              <a:t>Adaptive</a:t>
            </a:r>
          </a:p>
        </p:txBody>
      </p:sp>
      <p:sp>
        <p:nvSpPr>
          <p:cNvPr id="156" name="TextBox 6">
            <a:extLst>
              <a:ext uri="{FF2B5EF4-FFF2-40B4-BE49-F238E27FC236}">
                <a16:creationId xmlns:a16="http://schemas.microsoft.com/office/drawing/2014/main" id="{0CC9B80C-065E-4B86-94C4-50A31F5F7212}"/>
              </a:ext>
            </a:extLst>
          </p:cNvPr>
          <p:cNvSpPr txBox="1">
            <a:spLocks noChangeArrowheads="1"/>
          </p:cNvSpPr>
          <p:nvPr/>
        </p:nvSpPr>
        <p:spPr bwMode="auto">
          <a:xfrm>
            <a:off x="6031043" y="3012448"/>
            <a:ext cx="12032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Natural Killer</a:t>
            </a:r>
            <a:br>
              <a:rPr lang="en-US" altLang="en-US" sz="1500" dirty="0">
                <a:solidFill>
                  <a:schemeClr val="tx1"/>
                </a:solidFill>
                <a:latin typeface="+mn-lt"/>
                <a:ea typeface="ＭＳ Ｐゴシック" panose="020B0600070205080204" pitchFamily="34" charset="-128"/>
                <a:cs typeface="Calibri" panose="020F0502020204030204" pitchFamily="34" charset="0"/>
              </a:rPr>
            </a:br>
            <a:r>
              <a:rPr lang="en-US" altLang="en-US" sz="1500" dirty="0">
                <a:solidFill>
                  <a:schemeClr val="tx1"/>
                </a:solidFill>
                <a:latin typeface="+mn-lt"/>
                <a:ea typeface="ＭＳ Ｐゴシック" panose="020B0600070205080204" pitchFamily="34" charset="-128"/>
                <a:cs typeface="Calibri" panose="020F0502020204030204" pitchFamily="34" charset="0"/>
              </a:rPr>
              <a:t>T-Cell</a:t>
            </a:r>
          </a:p>
        </p:txBody>
      </p:sp>
      <p:sp>
        <p:nvSpPr>
          <p:cNvPr id="157" name="TextBox 6">
            <a:extLst>
              <a:ext uri="{FF2B5EF4-FFF2-40B4-BE49-F238E27FC236}">
                <a16:creationId xmlns:a16="http://schemas.microsoft.com/office/drawing/2014/main" id="{AAD311EE-55F1-41F7-96F8-3BBC4C9ED8E7}"/>
              </a:ext>
            </a:extLst>
          </p:cNvPr>
          <p:cNvSpPr txBox="1">
            <a:spLocks noChangeArrowheads="1"/>
          </p:cNvSpPr>
          <p:nvPr/>
        </p:nvSpPr>
        <p:spPr bwMode="auto">
          <a:xfrm>
            <a:off x="4851110" y="2870027"/>
            <a:ext cx="114348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Tx/>
              <a:buNone/>
            </a:pPr>
            <a:r>
              <a:rPr lang="en-US" altLang="en-US" sz="1500" dirty="0">
                <a:solidFill>
                  <a:schemeClr val="tx1"/>
                </a:solidFill>
                <a:latin typeface="+mn-lt"/>
                <a:ea typeface="ＭＳ Ｐゴシック" panose="020B0600070205080204" pitchFamily="34" charset="-128"/>
                <a:cs typeface="Calibri" panose="020F0502020204030204" pitchFamily="34" charset="0"/>
              </a:rPr>
              <a:t>Gamma-Delta</a:t>
            </a:r>
            <a:br>
              <a:rPr lang="en-US" altLang="en-US" sz="1500" dirty="0">
                <a:solidFill>
                  <a:schemeClr val="tx1"/>
                </a:solidFill>
                <a:latin typeface="+mn-lt"/>
                <a:ea typeface="ＭＳ Ｐゴシック" panose="020B0600070205080204" pitchFamily="34" charset="-128"/>
                <a:cs typeface="Calibri" panose="020F0502020204030204" pitchFamily="34" charset="0"/>
              </a:rPr>
            </a:br>
            <a:r>
              <a:rPr lang="en-US" altLang="en-US" sz="1500" dirty="0">
                <a:solidFill>
                  <a:schemeClr val="tx1"/>
                </a:solidFill>
                <a:latin typeface="+mn-lt"/>
                <a:ea typeface="ＭＳ Ｐゴシック" panose="020B0600070205080204" pitchFamily="34" charset="-128"/>
                <a:cs typeface="Calibri" panose="020F0502020204030204" pitchFamily="34" charset="0"/>
              </a:rPr>
              <a:t>T-Cell</a:t>
            </a:r>
          </a:p>
        </p:txBody>
      </p:sp>
      <p:pic>
        <p:nvPicPr>
          <p:cNvPr id="158" name="Picture 157">
            <a:extLst>
              <a:ext uri="{FF2B5EF4-FFF2-40B4-BE49-F238E27FC236}">
                <a16:creationId xmlns:a16="http://schemas.microsoft.com/office/drawing/2014/main" id="{54F4F9E5-853D-40EC-98A2-570F7D6EFE3D}"/>
              </a:ext>
            </a:extLst>
          </p:cNvPr>
          <p:cNvPicPr>
            <a:picLocks noChangeAspect="1"/>
          </p:cNvPicPr>
          <p:nvPr/>
        </p:nvPicPr>
        <p:blipFill>
          <a:blip r:embed="rId8"/>
          <a:srcRect/>
          <a:stretch>
            <a:fillRect/>
          </a:stretch>
        </p:blipFill>
        <p:spPr>
          <a:xfrm>
            <a:off x="6307894" y="2270876"/>
            <a:ext cx="627726" cy="648851"/>
          </a:xfrm>
          <a:prstGeom prst="rect">
            <a:avLst/>
          </a:prstGeom>
          <a:effectLst>
            <a:outerShdw blurRad="127000" dist="50800" dir="2700000">
              <a:srgbClr val="000000">
                <a:alpha val="40000"/>
              </a:srgbClr>
            </a:outerShdw>
          </a:effectLst>
        </p:spPr>
      </p:pic>
      <p:pic>
        <p:nvPicPr>
          <p:cNvPr id="159" name="Picture 158">
            <a:extLst>
              <a:ext uri="{FF2B5EF4-FFF2-40B4-BE49-F238E27FC236}">
                <a16:creationId xmlns:a16="http://schemas.microsoft.com/office/drawing/2014/main" id="{00431817-72E1-4847-A0B4-02BEDC7B4CD2}"/>
              </a:ext>
            </a:extLst>
          </p:cNvPr>
          <p:cNvPicPr>
            <a:picLocks noChangeAspect="1"/>
          </p:cNvPicPr>
          <p:nvPr/>
        </p:nvPicPr>
        <p:blipFill>
          <a:blip r:embed="rId9"/>
          <a:srcRect/>
          <a:stretch>
            <a:fillRect/>
          </a:stretch>
        </p:blipFill>
        <p:spPr>
          <a:xfrm>
            <a:off x="5075471" y="2257050"/>
            <a:ext cx="657996" cy="590353"/>
          </a:xfrm>
          <a:prstGeom prst="rect">
            <a:avLst/>
          </a:prstGeom>
          <a:effectLst>
            <a:outerShdw blurRad="127000" dist="50800" dir="2700000">
              <a:srgbClr val="000000">
                <a:alpha val="40000"/>
              </a:srgbClr>
            </a:outerShdw>
          </a:effectLst>
        </p:spPr>
      </p:pic>
      <p:cxnSp>
        <p:nvCxnSpPr>
          <p:cNvPr id="5" name="Straight Arrow Connector 4">
            <a:extLst>
              <a:ext uri="{FF2B5EF4-FFF2-40B4-BE49-F238E27FC236}">
                <a16:creationId xmlns:a16="http://schemas.microsoft.com/office/drawing/2014/main" id="{B1255CEF-DF8A-4A3B-88A7-2AEF6648C6A5}"/>
              </a:ext>
            </a:extLst>
          </p:cNvPr>
          <p:cNvCxnSpPr>
            <a:cxnSpLocks/>
          </p:cNvCxnSpPr>
          <p:nvPr/>
        </p:nvCxnSpPr>
        <p:spPr>
          <a:xfrm>
            <a:off x="3157320" y="5011216"/>
            <a:ext cx="1366684" cy="167291"/>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FBECE62-E55A-4892-BE17-330C8288782D}"/>
              </a:ext>
            </a:extLst>
          </p:cNvPr>
          <p:cNvCxnSpPr>
            <a:cxnSpLocks/>
          </p:cNvCxnSpPr>
          <p:nvPr/>
        </p:nvCxnSpPr>
        <p:spPr>
          <a:xfrm>
            <a:off x="3642581" y="4201700"/>
            <a:ext cx="1033823" cy="389114"/>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9968AB3-5EEB-476E-AAE0-B01C245D0C66}"/>
              </a:ext>
            </a:extLst>
          </p:cNvPr>
          <p:cNvCxnSpPr>
            <a:cxnSpLocks/>
          </p:cNvCxnSpPr>
          <p:nvPr/>
        </p:nvCxnSpPr>
        <p:spPr>
          <a:xfrm>
            <a:off x="4851110" y="3961883"/>
            <a:ext cx="282494" cy="374928"/>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620D90C-2D94-4FF3-94DD-49D70717626D}"/>
              </a:ext>
            </a:extLst>
          </p:cNvPr>
          <p:cNvCxnSpPr>
            <a:cxnSpLocks/>
          </p:cNvCxnSpPr>
          <p:nvPr/>
        </p:nvCxnSpPr>
        <p:spPr>
          <a:xfrm>
            <a:off x="5590804" y="3708907"/>
            <a:ext cx="96973" cy="492793"/>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C35E825-CDBA-47FA-818A-3C8BD9B92EB3}"/>
              </a:ext>
            </a:extLst>
          </p:cNvPr>
          <p:cNvCxnSpPr>
            <a:cxnSpLocks/>
          </p:cNvCxnSpPr>
          <p:nvPr/>
        </p:nvCxnSpPr>
        <p:spPr>
          <a:xfrm flipH="1">
            <a:off x="6421630" y="3703526"/>
            <a:ext cx="88490" cy="442452"/>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C2F0E23D-0DF1-45A7-906A-5BE5F57B85C6}"/>
              </a:ext>
            </a:extLst>
          </p:cNvPr>
          <p:cNvCxnSpPr>
            <a:cxnSpLocks/>
            <a:stCxn id="131" idx="1"/>
          </p:cNvCxnSpPr>
          <p:nvPr/>
        </p:nvCxnSpPr>
        <p:spPr>
          <a:xfrm flipH="1">
            <a:off x="7149218" y="4508646"/>
            <a:ext cx="897462" cy="207603"/>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9ED9D11-FED7-49FD-9640-F27A366F1C4A}"/>
              </a:ext>
            </a:extLst>
          </p:cNvPr>
          <p:cNvCxnSpPr>
            <a:cxnSpLocks/>
          </p:cNvCxnSpPr>
          <p:nvPr/>
        </p:nvCxnSpPr>
        <p:spPr>
          <a:xfrm flipH="1">
            <a:off x="7249887" y="4965290"/>
            <a:ext cx="1913778" cy="238083"/>
          </a:xfrm>
          <a:prstGeom prst="straightConnector1">
            <a:avLst/>
          </a:prstGeom>
          <a:ln w="28575" cmpd="sng">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D95FBB85-8BE7-4ED1-8F71-3DCAD1866EE5}"/>
              </a:ext>
            </a:extLst>
          </p:cNvPr>
          <p:cNvCxnSpPr>
            <a:cxnSpLocks/>
          </p:cNvCxnSpPr>
          <p:nvPr/>
        </p:nvCxnSpPr>
        <p:spPr>
          <a:xfrm>
            <a:off x="1118623" y="1891932"/>
            <a:ext cx="992825" cy="2424569"/>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9A1F30C7-4C96-46B2-92EC-818792CA9B9E}"/>
              </a:ext>
            </a:extLst>
          </p:cNvPr>
          <p:cNvCxnSpPr>
            <a:cxnSpLocks/>
          </p:cNvCxnSpPr>
          <p:nvPr/>
        </p:nvCxnSpPr>
        <p:spPr>
          <a:xfrm>
            <a:off x="2146379" y="1891932"/>
            <a:ext cx="654378" cy="1495540"/>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CB1A7B97-DB7A-49F0-8A57-199D1BC47760}"/>
              </a:ext>
            </a:extLst>
          </p:cNvPr>
          <p:cNvCxnSpPr>
            <a:cxnSpLocks/>
          </p:cNvCxnSpPr>
          <p:nvPr/>
        </p:nvCxnSpPr>
        <p:spPr>
          <a:xfrm>
            <a:off x="3532671" y="1891932"/>
            <a:ext cx="350662" cy="740652"/>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CD7FDB23-F1C3-4C51-8D95-E21049BD5731}"/>
              </a:ext>
            </a:extLst>
          </p:cNvPr>
          <p:cNvCxnSpPr>
            <a:cxnSpLocks/>
          </p:cNvCxnSpPr>
          <p:nvPr/>
        </p:nvCxnSpPr>
        <p:spPr>
          <a:xfrm>
            <a:off x="5064298" y="1891932"/>
            <a:ext cx="157821" cy="316067"/>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6C9E93AC-D0C7-496C-81A7-02F50F58781A}"/>
              </a:ext>
            </a:extLst>
          </p:cNvPr>
          <p:cNvCxnSpPr>
            <a:cxnSpLocks/>
          </p:cNvCxnSpPr>
          <p:nvPr/>
        </p:nvCxnSpPr>
        <p:spPr>
          <a:xfrm flipH="1">
            <a:off x="9997886" y="1891932"/>
            <a:ext cx="1191244" cy="2619518"/>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DD149DF4-0010-45F2-98D2-0443FEE2E133}"/>
              </a:ext>
            </a:extLst>
          </p:cNvPr>
          <p:cNvCxnSpPr>
            <a:cxnSpLocks/>
          </p:cNvCxnSpPr>
          <p:nvPr/>
        </p:nvCxnSpPr>
        <p:spPr>
          <a:xfrm flipH="1">
            <a:off x="9466605" y="1891932"/>
            <a:ext cx="787633" cy="1703282"/>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a:extLst>
              <a:ext uri="{FF2B5EF4-FFF2-40B4-BE49-F238E27FC236}">
                <a16:creationId xmlns:a16="http://schemas.microsoft.com/office/drawing/2014/main" id="{EBC7E85D-1602-45EE-888C-BA875A6B3970}"/>
              </a:ext>
            </a:extLst>
          </p:cNvPr>
          <p:cNvCxnSpPr>
            <a:cxnSpLocks/>
          </p:cNvCxnSpPr>
          <p:nvPr/>
        </p:nvCxnSpPr>
        <p:spPr>
          <a:xfrm flipH="1">
            <a:off x="8466753" y="1891932"/>
            <a:ext cx="290630" cy="674572"/>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9" name="Straight Arrow Connector 188">
            <a:extLst>
              <a:ext uri="{FF2B5EF4-FFF2-40B4-BE49-F238E27FC236}">
                <a16:creationId xmlns:a16="http://schemas.microsoft.com/office/drawing/2014/main" id="{036D0C8E-55D8-4A64-82E8-168DD90FB885}"/>
              </a:ext>
            </a:extLst>
          </p:cNvPr>
          <p:cNvCxnSpPr>
            <a:cxnSpLocks/>
          </p:cNvCxnSpPr>
          <p:nvPr/>
        </p:nvCxnSpPr>
        <p:spPr>
          <a:xfrm flipH="1">
            <a:off x="6782634" y="1891932"/>
            <a:ext cx="152986" cy="338552"/>
          </a:xfrm>
          <a:prstGeom prst="straightConnector1">
            <a:avLst/>
          </a:prstGeom>
          <a:ln w="28575"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B361F222-C14A-4223-A479-87E434F95776}"/>
              </a:ext>
            </a:extLst>
          </p:cNvPr>
          <p:cNvCxnSpPr/>
          <p:nvPr/>
        </p:nvCxnSpPr>
        <p:spPr>
          <a:xfrm>
            <a:off x="1118623" y="1898282"/>
            <a:ext cx="10070507"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41" name="TextBox 240">
            <a:extLst>
              <a:ext uri="{FF2B5EF4-FFF2-40B4-BE49-F238E27FC236}">
                <a16:creationId xmlns:a16="http://schemas.microsoft.com/office/drawing/2014/main" id="{0DF8177A-B5DB-471D-9542-2BFDAE89153D}"/>
              </a:ext>
            </a:extLst>
          </p:cNvPr>
          <p:cNvSpPr txBox="1"/>
          <p:nvPr/>
        </p:nvSpPr>
        <p:spPr>
          <a:xfrm>
            <a:off x="3654722" y="1416633"/>
            <a:ext cx="4914102" cy="400110"/>
          </a:xfrm>
          <a:prstGeom prst="rect">
            <a:avLst/>
          </a:prstGeom>
          <a:noFill/>
        </p:spPr>
        <p:txBody>
          <a:bodyPr wrap="none" rtlCol="0">
            <a:spAutoFit/>
          </a:bodyPr>
          <a:lstStyle/>
          <a:p>
            <a:r>
              <a:rPr lang="en-US" sz="2000" b="1" dirty="0"/>
              <a:t>Decoy Technology’s multi-targeted approach</a:t>
            </a:r>
          </a:p>
        </p:txBody>
      </p:sp>
      <p:grpSp>
        <p:nvGrpSpPr>
          <p:cNvPr id="244" name="Group 243">
            <a:extLst>
              <a:ext uri="{FF2B5EF4-FFF2-40B4-BE49-F238E27FC236}">
                <a16:creationId xmlns:a16="http://schemas.microsoft.com/office/drawing/2014/main" id="{D24564DB-68FD-4253-B39B-6F10F76BE690}"/>
              </a:ext>
            </a:extLst>
          </p:cNvPr>
          <p:cNvGrpSpPr/>
          <p:nvPr/>
        </p:nvGrpSpPr>
        <p:grpSpPr>
          <a:xfrm>
            <a:off x="1961329" y="4441797"/>
            <a:ext cx="1067774" cy="819681"/>
            <a:chOff x="2017914" y="3822996"/>
            <a:chExt cx="1067774" cy="819681"/>
          </a:xfrm>
        </p:grpSpPr>
        <p:cxnSp>
          <p:nvCxnSpPr>
            <p:cNvPr id="245" name="Straight Connector 244">
              <a:extLst>
                <a:ext uri="{FF2B5EF4-FFF2-40B4-BE49-F238E27FC236}">
                  <a16:creationId xmlns:a16="http://schemas.microsoft.com/office/drawing/2014/main" id="{4E06B074-2BCB-4608-B43F-A2A69108E310}"/>
                </a:ext>
              </a:extLst>
            </p:cNvPr>
            <p:cNvCxnSpPr>
              <a:cxnSpLocks/>
            </p:cNvCxnSpPr>
            <p:nvPr/>
          </p:nvCxnSpPr>
          <p:spPr>
            <a:xfrm rot="20700000">
              <a:off x="2608527" y="4241500"/>
              <a:ext cx="282124" cy="22354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C3AB4CD6-3A78-4C4C-B13B-70E9389989C9}"/>
                </a:ext>
              </a:extLst>
            </p:cNvPr>
            <p:cNvCxnSpPr>
              <a:cxnSpLocks/>
            </p:cNvCxnSpPr>
            <p:nvPr/>
          </p:nvCxnSpPr>
          <p:spPr>
            <a:xfrm rot="900000" flipV="1">
              <a:off x="2622095" y="4101689"/>
              <a:ext cx="282124" cy="22354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0C310440-0647-478A-9A5F-73445E9B7779}"/>
                </a:ext>
              </a:extLst>
            </p:cNvPr>
            <p:cNvSpPr txBox="1"/>
            <p:nvPr/>
          </p:nvSpPr>
          <p:spPr>
            <a:xfrm>
              <a:off x="2691028" y="4171911"/>
              <a:ext cx="394660" cy="246221"/>
            </a:xfrm>
            <a:prstGeom prst="rect">
              <a:avLst/>
            </a:prstGeom>
            <a:noFill/>
          </p:spPr>
          <p:txBody>
            <a:bodyPr wrap="none" rtlCol="0">
              <a:spAutoFit/>
            </a:bodyPr>
            <a:lstStyle/>
            <a:p>
              <a:r>
                <a:rPr lang="en-US" sz="1000" dirty="0">
                  <a:cs typeface="Calibri" panose="020F0502020204030204" pitchFamily="34" charset="0"/>
                </a:rPr>
                <a:t>TAA</a:t>
              </a:r>
            </a:p>
          </p:txBody>
        </p:sp>
        <p:pic>
          <p:nvPicPr>
            <p:cNvPr id="248" name="Picture 247">
              <a:extLst>
                <a:ext uri="{FF2B5EF4-FFF2-40B4-BE49-F238E27FC236}">
                  <a16:creationId xmlns:a16="http://schemas.microsoft.com/office/drawing/2014/main" id="{02091FA8-6A61-4D2A-8A96-529A799E2997}"/>
                </a:ext>
              </a:extLst>
            </p:cNvPr>
            <p:cNvPicPr>
              <a:picLocks noChangeAspect="1"/>
            </p:cNvPicPr>
            <p:nvPr/>
          </p:nvPicPr>
          <p:blipFill>
            <a:blip r:embed="rId10"/>
            <a:srcRect/>
            <a:stretch>
              <a:fillRect/>
            </a:stretch>
          </p:blipFill>
          <p:spPr>
            <a:xfrm>
              <a:off x="2017914" y="3822996"/>
              <a:ext cx="762000" cy="819681"/>
            </a:xfrm>
            <a:prstGeom prst="rect">
              <a:avLst/>
            </a:prstGeom>
            <a:effectLst>
              <a:outerShdw blurRad="127000" dist="50800" dir="2700000">
                <a:srgbClr val="000000">
                  <a:alpha val="40000"/>
                </a:srgbClr>
              </a:outerShdw>
            </a:effectLst>
          </p:spPr>
        </p:pic>
        <p:cxnSp>
          <p:nvCxnSpPr>
            <p:cNvPr id="249" name="Straight Connector 248">
              <a:extLst>
                <a:ext uri="{FF2B5EF4-FFF2-40B4-BE49-F238E27FC236}">
                  <a16:creationId xmlns:a16="http://schemas.microsoft.com/office/drawing/2014/main" id="{35541397-8AAC-4887-BBE5-B5E1233C0E93}"/>
                </a:ext>
              </a:extLst>
            </p:cNvPr>
            <p:cNvCxnSpPr/>
            <p:nvPr/>
          </p:nvCxnSpPr>
          <p:spPr>
            <a:xfrm flipH="1" flipV="1">
              <a:off x="2514600" y="4171950"/>
              <a:ext cx="62282" cy="19050"/>
            </a:xfrm>
            <a:prstGeom prst="line">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17064D28-E24D-49DF-9209-7A792BC48211}"/>
              </a:ext>
            </a:extLst>
          </p:cNvPr>
          <p:cNvCxnSpPr/>
          <p:nvPr/>
        </p:nvCxnSpPr>
        <p:spPr>
          <a:xfrm>
            <a:off x="8583405" y="3430082"/>
            <a:ext cx="294231" cy="276062"/>
          </a:xfrm>
          <a:prstGeom prst="straightConnector1">
            <a:avLst/>
          </a:prstGeom>
          <a:ln w="28575" cmpd="sng">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56" name="Slide Number Placeholder 4">
            <a:extLst>
              <a:ext uri="{FF2B5EF4-FFF2-40B4-BE49-F238E27FC236}">
                <a16:creationId xmlns:a16="http://schemas.microsoft.com/office/drawing/2014/main" id="{5C50774F-F113-4FDF-9760-9FB9B6D5BD42}"/>
              </a:ext>
            </a:extLst>
          </p:cNvPr>
          <p:cNvSpPr txBox="1">
            <a:spLocks/>
          </p:cNvSpPr>
          <p:nvPr/>
        </p:nvSpPr>
        <p:spPr>
          <a:xfrm>
            <a:off x="11582400" y="6537325"/>
            <a:ext cx="457200" cy="24447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67375-F131-5441-AB57-07E88210F69D}" type="slidenum">
              <a:rPr lang="en-US" smtClean="0"/>
              <a:pPr/>
              <a:t>5</a:t>
            </a:fld>
            <a:endParaRPr lang="en-US" dirty="0"/>
          </a:p>
        </p:txBody>
      </p:sp>
      <p:pic>
        <p:nvPicPr>
          <p:cNvPr id="54" name="Picture 53">
            <a:extLst>
              <a:ext uri="{FF2B5EF4-FFF2-40B4-BE49-F238E27FC236}">
                <a16:creationId xmlns:a16="http://schemas.microsoft.com/office/drawing/2014/main" id="{1A8B68B5-8306-6841-8300-6B9FBC59211A}"/>
              </a:ext>
            </a:extLst>
          </p:cNvPr>
          <p:cNvPicPr>
            <a:picLocks noChangeAspect="1"/>
          </p:cNvPicPr>
          <p:nvPr/>
        </p:nvPicPr>
        <p:blipFill>
          <a:blip r:embed="rId11"/>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96484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72" y="0"/>
            <a:ext cx="11582400" cy="1219199"/>
          </a:xfrm>
        </p:spPr>
        <p:txBody>
          <a:bodyPr>
            <a:normAutofit/>
          </a:bodyPr>
          <a:lstStyle/>
          <a:p>
            <a:pPr marL="112713"/>
            <a:r>
              <a:rPr lang="en-US" sz="3600" dirty="0"/>
              <a:t>Indaptus has Developed a Novel Approach</a:t>
            </a:r>
            <a:endParaRPr lang="en-US" sz="3600" dirty="0">
              <a:solidFill>
                <a:srgbClr val="89C7D7"/>
              </a:solidFill>
              <a:latin typeface="Calibri Light"/>
              <a:cs typeface="Calibri Light"/>
            </a:endParaRPr>
          </a:p>
        </p:txBody>
      </p:sp>
      <p:sp>
        <p:nvSpPr>
          <p:cNvPr id="6" name="Content Placeholder 5"/>
          <p:cNvSpPr>
            <a:spLocks noGrp="1"/>
          </p:cNvSpPr>
          <p:nvPr>
            <p:ph sz="half" idx="1"/>
          </p:nvPr>
        </p:nvSpPr>
        <p:spPr>
          <a:xfrm>
            <a:off x="457200" y="1772264"/>
            <a:ext cx="5334000" cy="4572000"/>
          </a:xfrm>
          <a:solidFill>
            <a:schemeClr val="accent6">
              <a:lumMod val="20000"/>
              <a:lumOff val="80000"/>
            </a:schemeClr>
          </a:solidFill>
          <a:ln w="19050" cmpd="sng">
            <a:solidFill>
              <a:schemeClr val="accent3"/>
            </a:solidFill>
          </a:ln>
        </p:spPr>
        <p:txBody>
          <a:bodyPr lIns="365760" tIns="45720" rIns="365760" anchor="ctr">
            <a:normAutofit/>
          </a:bodyPr>
          <a:lstStyle/>
          <a:p>
            <a:pPr marL="227013" lvl="4" indent="-227013">
              <a:lnSpc>
                <a:spcPct val="90000"/>
              </a:lnSpc>
              <a:spcBef>
                <a:spcPts val="1600"/>
              </a:spcBef>
              <a:buFont typeface="Arial"/>
              <a:buChar char="•"/>
            </a:pPr>
            <a:r>
              <a:rPr lang="en-US" sz="2000" b="0" dirty="0">
                <a:solidFill>
                  <a:schemeClr val="tx1"/>
                </a:solidFill>
              </a:rPr>
              <a:t>Start with a single, pure strain of</a:t>
            </a:r>
            <a:br>
              <a:rPr lang="en-US" sz="2000" b="0" dirty="0">
                <a:solidFill>
                  <a:schemeClr val="tx1"/>
                </a:solidFill>
              </a:rPr>
            </a:br>
            <a:r>
              <a:rPr lang="en-US" sz="2000" b="0" dirty="0">
                <a:solidFill>
                  <a:schemeClr val="tx1"/>
                </a:solidFill>
              </a:rPr>
              <a:t>non-pathogenic, Gram-negative bacteria    </a:t>
            </a:r>
          </a:p>
          <a:p>
            <a:pPr marL="227013" lvl="4" indent="-227013">
              <a:lnSpc>
                <a:spcPct val="90000"/>
              </a:lnSpc>
              <a:spcBef>
                <a:spcPts val="1600"/>
              </a:spcBef>
              <a:buFont typeface="Arial"/>
              <a:buChar char="•"/>
            </a:pPr>
            <a:r>
              <a:rPr lang="en-US" sz="2000" b="0" dirty="0">
                <a:solidFill>
                  <a:schemeClr val="tx1"/>
                </a:solidFill>
              </a:rPr>
              <a:t>Reduce lipopolysaccharide levels by ~90%</a:t>
            </a:r>
          </a:p>
          <a:p>
            <a:pPr marL="227013" lvl="4" indent="-227013">
              <a:lnSpc>
                <a:spcPct val="90000"/>
              </a:lnSpc>
              <a:spcBef>
                <a:spcPts val="1600"/>
              </a:spcBef>
              <a:buFont typeface="Arial"/>
              <a:buChar char="•"/>
            </a:pPr>
            <a:r>
              <a:rPr lang="en-US" sz="2000" b="0" dirty="0">
                <a:solidFill>
                  <a:schemeClr val="tx1"/>
                </a:solidFill>
              </a:rPr>
              <a:t>Process therapeutic (e.g. kill the bacteria, stabilize the structure, etc.) for infusion administration</a:t>
            </a:r>
          </a:p>
          <a:p>
            <a:pPr marL="227013" lvl="4" indent="-227013">
              <a:lnSpc>
                <a:spcPct val="90000"/>
              </a:lnSpc>
              <a:spcBef>
                <a:spcPts val="1600"/>
              </a:spcBef>
              <a:buFont typeface="Arial"/>
              <a:buChar char="•"/>
            </a:pPr>
            <a:r>
              <a:rPr lang="en-US" sz="2000" b="0" dirty="0">
                <a:solidFill>
                  <a:schemeClr val="tx1"/>
                </a:solidFill>
              </a:rPr>
              <a:t>Product is a frozen suspension</a:t>
            </a:r>
          </a:p>
          <a:p>
            <a:pPr marL="227013" lvl="4" indent="-227013">
              <a:lnSpc>
                <a:spcPct val="90000"/>
              </a:lnSpc>
              <a:spcBef>
                <a:spcPts val="1600"/>
              </a:spcBef>
              <a:buFont typeface="Arial"/>
              <a:buChar char="•"/>
            </a:pPr>
            <a:r>
              <a:rPr lang="en-US" sz="2000" b="0" dirty="0">
                <a:solidFill>
                  <a:schemeClr val="tx1"/>
                </a:solidFill>
              </a:rPr>
              <a:t>Chemical modification yields NCE</a:t>
            </a:r>
            <a:br>
              <a:rPr lang="en-US" sz="2000" b="0" dirty="0">
                <a:solidFill>
                  <a:schemeClr val="tx1"/>
                </a:solidFill>
              </a:rPr>
            </a:br>
            <a:r>
              <a:rPr lang="en-US" sz="2000" b="0" dirty="0">
                <a:solidFill>
                  <a:schemeClr val="tx1"/>
                </a:solidFill>
              </a:rPr>
              <a:t>Broad patent coverage: CoM + Methods</a:t>
            </a:r>
            <a:br>
              <a:rPr lang="en-US" sz="2000" b="0" dirty="0">
                <a:solidFill>
                  <a:schemeClr val="tx1"/>
                </a:solidFill>
              </a:rPr>
            </a:br>
            <a:r>
              <a:rPr lang="en-US" sz="2000" b="0" dirty="0">
                <a:solidFill>
                  <a:schemeClr val="tx1"/>
                </a:solidFill>
              </a:rPr>
              <a:t>4 issued US &amp; 27 issued foreign patents</a:t>
            </a:r>
            <a:br>
              <a:rPr lang="en-US" sz="2000" b="0" dirty="0">
                <a:solidFill>
                  <a:schemeClr val="tx1"/>
                </a:solidFill>
              </a:rPr>
            </a:br>
            <a:r>
              <a:rPr lang="en-US" sz="2000" b="0" dirty="0">
                <a:solidFill>
                  <a:schemeClr val="tx1"/>
                </a:solidFill>
              </a:rPr>
              <a:t>Additional world-wide applications </a:t>
            </a:r>
            <a:br>
              <a:rPr lang="en-US" sz="2000" b="0" dirty="0">
                <a:solidFill>
                  <a:schemeClr val="tx1"/>
                </a:solidFill>
              </a:rPr>
            </a:br>
            <a:r>
              <a:rPr lang="en-US" sz="2000" b="0" dirty="0">
                <a:solidFill>
                  <a:schemeClr val="tx1"/>
                </a:solidFill>
              </a:rPr>
              <a:t>Nominal expiry – 2 families 2033/2039</a:t>
            </a:r>
          </a:p>
        </p:txBody>
      </p:sp>
      <p:sp>
        <p:nvSpPr>
          <p:cNvPr id="7" name="Content Placeholder 6"/>
          <p:cNvSpPr>
            <a:spLocks noGrp="1"/>
          </p:cNvSpPr>
          <p:nvPr>
            <p:ph sz="half" idx="2"/>
          </p:nvPr>
        </p:nvSpPr>
        <p:spPr>
          <a:xfrm>
            <a:off x="6400800" y="1772264"/>
            <a:ext cx="5257800" cy="4572000"/>
          </a:xfrm>
          <a:solidFill>
            <a:schemeClr val="accent6">
              <a:lumMod val="20000"/>
              <a:lumOff val="80000"/>
            </a:schemeClr>
          </a:solidFill>
          <a:ln w="19050" cmpd="sng">
            <a:solidFill>
              <a:schemeClr val="accent3"/>
            </a:solidFill>
          </a:ln>
        </p:spPr>
        <p:txBody>
          <a:bodyPr lIns="274320" tIns="274320" rIns="274320" anchor="t">
            <a:normAutofit/>
          </a:bodyPr>
          <a:lstStyle/>
          <a:p>
            <a:pPr marL="225425" indent="-225425">
              <a:spcBef>
                <a:spcPts val="1600"/>
              </a:spcBef>
            </a:pPr>
            <a:r>
              <a:rPr lang="en-US" sz="2000" dirty="0"/>
              <a:t>Decoy therapeutic is significantly less toxic </a:t>
            </a:r>
            <a:r>
              <a:rPr lang="en-US" sz="2000" i="1" dirty="0"/>
              <a:t>in vivo</a:t>
            </a:r>
            <a:r>
              <a:rPr lang="en-US" sz="2000" dirty="0"/>
              <a:t> than untreated bacteria and several live competitor products </a:t>
            </a:r>
          </a:p>
          <a:p>
            <a:pPr marL="225425" indent="-225425">
              <a:spcBef>
                <a:spcPts val="1600"/>
              </a:spcBef>
            </a:pPr>
            <a:r>
              <a:rPr lang="en-US" sz="2000" dirty="0"/>
              <a:t>i.v. bacteria are passively targeted to liver, spleen and tumors, and cleared rapidly</a:t>
            </a:r>
          </a:p>
          <a:p>
            <a:pPr marL="225425" indent="-225425">
              <a:spcBef>
                <a:spcPts val="1600"/>
              </a:spcBef>
            </a:pPr>
            <a:r>
              <a:rPr lang="en-US" sz="2000" dirty="0"/>
              <a:t>Predict “Goldilocks” effect:</a:t>
            </a:r>
            <a:br>
              <a:rPr lang="en-US" sz="2000" dirty="0"/>
            </a:br>
            <a:r>
              <a:rPr lang="en-US" sz="200" dirty="0"/>
              <a:t>   </a:t>
            </a:r>
          </a:p>
          <a:p>
            <a:pPr marL="460375" lvl="1" indent="-225425">
              <a:lnSpc>
                <a:spcPct val="100000"/>
              </a:lnSpc>
              <a:spcAft>
                <a:spcPts val="0"/>
              </a:spcAft>
            </a:pPr>
            <a:r>
              <a:rPr lang="en-US" sz="1600" dirty="0"/>
              <a:t>Immune activation better than with i.t. dosing:</a:t>
            </a:r>
            <a:br>
              <a:rPr lang="en-US" sz="1600" dirty="0"/>
            </a:br>
            <a:r>
              <a:rPr lang="en-US" sz="1600" dirty="0"/>
              <a:t>Critical activation in spleen and can target primary liver cancer and liver metastasis from other tumors</a:t>
            </a:r>
            <a:br>
              <a:rPr lang="en-US" sz="1600" dirty="0"/>
            </a:br>
            <a:r>
              <a:rPr lang="en-US" sz="600" dirty="0"/>
              <a:t>     </a:t>
            </a:r>
          </a:p>
          <a:p>
            <a:pPr marL="460375" lvl="1" indent="-225425">
              <a:lnSpc>
                <a:spcPct val="100000"/>
              </a:lnSpc>
              <a:spcAft>
                <a:spcPts val="0"/>
              </a:spcAft>
            </a:pPr>
            <a:r>
              <a:rPr lang="en-US" sz="1600" dirty="0"/>
              <a:t>Passive targeting and rapid clearance precludes continuous, systemic exposure common to small molecule, antibody and CAR therapies:</a:t>
            </a:r>
            <a:br>
              <a:rPr lang="en-US" sz="1600" dirty="0"/>
            </a:br>
            <a:r>
              <a:rPr lang="en-US" sz="600" dirty="0"/>
              <a:t>       </a:t>
            </a:r>
            <a:br>
              <a:rPr lang="en-US" sz="1600" dirty="0"/>
            </a:br>
            <a:r>
              <a:rPr lang="en-US" sz="1600" dirty="0"/>
              <a:t>     </a:t>
            </a:r>
            <a:r>
              <a:rPr lang="en-US" sz="1800" dirty="0"/>
              <a:t>Reduced chance of systemic toxicity</a:t>
            </a:r>
            <a:endParaRPr lang="en-US" sz="1600" dirty="0"/>
          </a:p>
          <a:p>
            <a:pPr marL="225425" indent="-225425"/>
            <a:endParaRPr lang="en-US" sz="2000" dirty="0"/>
          </a:p>
        </p:txBody>
      </p:sp>
      <p:sp>
        <p:nvSpPr>
          <p:cNvPr id="5" name="Slide Number Placeholder 4"/>
          <p:cNvSpPr>
            <a:spLocks noGrp="1"/>
          </p:cNvSpPr>
          <p:nvPr>
            <p:ph type="sldNum" sz="quarter" idx="12"/>
          </p:nvPr>
        </p:nvSpPr>
        <p:spPr/>
        <p:txBody>
          <a:bodyPr/>
          <a:lstStyle/>
          <a:p>
            <a:fld id="{87967375-F131-5441-AB57-07E88210F69D}" type="slidenum">
              <a:rPr lang="en-US" smtClean="0"/>
              <a:t>6</a:t>
            </a:fld>
            <a:endParaRPr lang="en-US" dirty="0"/>
          </a:p>
        </p:txBody>
      </p:sp>
      <p:sp>
        <p:nvSpPr>
          <p:cNvPr id="13" name="Right Arrow 12"/>
          <p:cNvSpPr/>
          <p:nvPr/>
        </p:nvSpPr>
        <p:spPr>
          <a:xfrm>
            <a:off x="5649515" y="3601064"/>
            <a:ext cx="892969" cy="952500"/>
          </a:xfrm>
          <a:prstGeom prst="rightArrow">
            <a:avLst/>
          </a:prstGeom>
          <a:solidFill>
            <a:schemeClr val="accent3"/>
          </a:solidFill>
          <a:ln w="6350" cap="flat" algn="ctr">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0D293A8-6893-4FE9-BC2F-CE191636E416}"/>
              </a:ext>
            </a:extLst>
          </p:cNvPr>
          <p:cNvSpPr txBox="1"/>
          <p:nvPr/>
        </p:nvSpPr>
        <p:spPr>
          <a:xfrm>
            <a:off x="530942" y="1310802"/>
            <a:ext cx="1888594" cy="430887"/>
          </a:xfrm>
          <a:prstGeom prst="rect">
            <a:avLst/>
          </a:prstGeom>
          <a:noFill/>
        </p:spPr>
        <p:txBody>
          <a:bodyPr wrap="none" rtlCol="0">
            <a:spAutoFit/>
          </a:bodyPr>
          <a:lstStyle/>
          <a:p>
            <a:r>
              <a:rPr lang="en-US" sz="2200" b="1" dirty="0"/>
              <a:t>Decoy Product</a:t>
            </a:r>
          </a:p>
        </p:txBody>
      </p:sp>
      <p:sp>
        <p:nvSpPr>
          <p:cNvPr id="10" name="TextBox 9">
            <a:extLst>
              <a:ext uri="{FF2B5EF4-FFF2-40B4-BE49-F238E27FC236}">
                <a16:creationId xmlns:a16="http://schemas.microsoft.com/office/drawing/2014/main" id="{8C070B48-471F-4950-A8D4-FD1421539A5D}"/>
              </a:ext>
            </a:extLst>
          </p:cNvPr>
          <p:cNvSpPr txBox="1"/>
          <p:nvPr/>
        </p:nvSpPr>
        <p:spPr>
          <a:xfrm>
            <a:off x="6400800" y="1310802"/>
            <a:ext cx="2791918" cy="430887"/>
          </a:xfrm>
          <a:prstGeom prst="rect">
            <a:avLst/>
          </a:prstGeom>
          <a:noFill/>
        </p:spPr>
        <p:txBody>
          <a:bodyPr wrap="none" rtlCol="0">
            <a:spAutoFit/>
          </a:bodyPr>
          <a:lstStyle/>
          <a:p>
            <a:r>
              <a:rPr lang="en-US" sz="2200" b="1" dirty="0"/>
              <a:t>Result and Predictions</a:t>
            </a:r>
          </a:p>
        </p:txBody>
      </p:sp>
      <p:pic>
        <p:nvPicPr>
          <p:cNvPr id="11" name="Picture 10">
            <a:extLst>
              <a:ext uri="{FF2B5EF4-FFF2-40B4-BE49-F238E27FC236}">
                <a16:creationId xmlns:a16="http://schemas.microsoft.com/office/drawing/2014/main" id="{C98A32FC-7565-B641-A62D-3E21FF91CBC7}"/>
              </a:ext>
            </a:extLst>
          </p:cNvPr>
          <p:cNvPicPr>
            <a:picLocks noChangeAspect="1"/>
          </p:cNvPicPr>
          <p:nvPr/>
        </p:nvPicPr>
        <p:blipFill>
          <a:blip r:embed="rId2"/>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10456044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3"/>
            <a:ext cx="11582400" cy="1219199"/>
          </a:xfrm>
        </p:spPr>
        <p:txBody>
          <a:bodyPr>
            <a:normAutofit/>
          </a:bodyPr>
          <a:lstStyle/>
          <a:p>
            <a:r>
              <a:rPr lang="en-US" sz="3600" dirty="0"/>
              <a:t>Indaptus Pre Clinical Data – Effective, Safe and Patented  </a:t>
            </a:r>
            <a:endParaRPr lang="en-US" sz="2300" dirty="0">
              <a:solidFill>
                <a:schemeClr val="accent6">
                  <a:lumMod val="60000"/>
                  <a:lumOff val="40000"/>
                </a:schemeClr>
              </a:solidFill>
              <a:latin typeface="Calibri Light"/>
              <a:cs typeface="Calibri Light"/>
            </a:endParaRPr>
          </a:p>
        </p:txBody>
      </p:sp>
      <p:sp>
        <p:nvSpPr>
          <p:cNvPr id="3" name="Content Placeholder 2"/>
          <p:cNvSpPr>
            <a:spLocks noGrp="1"/>
          </p:cNvSpPr>
          <p:nvPr>
            <p:ph idx="1"/>
          </p:nvPr>
        </p:nvSpPr>
        <p:spPr>
          <a:xfrm>
            <a:off x="790575" y="1415142"/>
            <a:ext cx="10591800" cy="4800600"/>
          </a:xfrm>
        </p:spPr>
        <p:txBody>
          <a:bodyPr>
            <a:normAutofit/>
          </a:bodyPr>
          <a:lstStyle/>
          <a:p>
            <a:pPr lvl="4"/>
            <a:r>
              <a:rPr lang="en-US" dirty="0"/>
              <a:t>Decoy therapeutics exhibit many unique properties</a:t>
            </a:r>
            <a:endParaRPr lang="en-US" i="1" dirty="0"/>
          </a:p>
          <a:p>
            <a:pPr marL="569913" lvl="1" indent="-225425">
              <a:lnSpc>
                <a:spcPct val="100000"/>
              </a:lnSpc>
              <a:spcBef>
                <a:spcPts val="1600"/>
              </a:spcBef>
            </a:pPr>
            <a:r>
              <a:rPr lang="en-US" dirty="0"/>
              <a:t>Single agent anti-tumor activity + </a:t>
            </a:r>
            <a:r>
              <a:rPr lang="en-US" dirty="0">
                <a:highlight>
                  <a:srgbClr val="FFFF00"/>
                </a:highlight>
              </a:rPr>
              <a:t>tumor eradicating synergy with 5 different existing therapies</a:t>
            </a:r>
          </a:p>
          <a:p>
            <a:pPr marL="569913" lvl="1" indent="-225425">
              <a:lnSpc>
                <a:spcPct val="100000"/>
              </a:lnSpc>
              <a:spcBef>
                <a:spcPts val="1600"/>
              </a:spcBef>
            </a:pPr>
            <a:r>
              <a:rPr lang="en-US" dirty="0"/>
              <a:t>Reduced toxicity and </a:t>
            </a:r>
            <a:r>
              <a:rPr lang="en-US" dirty="0">
                <a:highlight>
                  <a:srgbClr val="FFFF00"/>
                </a:highlight>
              </a:rPr>
              <a:t>broad therapeutic index</a:t>
            </a:r>
            <a:r>
              <a:rPr lang="en-US" dirty="0"/>
              <a:t> (no increase in toxicity with combinations)</a:t>
            </a:r>
          </a:p>
          <a:p>
            <a:pPr marL="569913" lvl="1" indent="-225425">
              <a:lnSpc>
                <a:spcPct val="100000"/>
              </a:lnSpc>
              <a:spcBef>
                <a:spcPts val="1600"/>
              </a:spcBef>
            </a:pPr>
            <a:r>
              <a:rPr lang="en-US" dirty="0"/>
              <a:t>Safe induction of both innate and adaptive immune pathways </a:t>
            </a:r>
            <a:r>
              <a:rPr lang="en-US" dirty="0">
                <a:highlight>
                  <a:srgbClr val="FFFF00"/>
                </a:highlight>
              </a:rPr>
              <a:t>(MoA) confirmed</a:t>
            </a:r>
          </a:p>
          <a:p>
            <a:pPr marL="569913" lvl="1" indent="-225425">
              <a:lnSpc>
                <a:spcPct val="100000"/>
              </a:lnSpc>
              <a:spcBef>
                <a:spcPts val="1600"/>
              </a:spcBef>
            </a:pPr>
            <a:r>
              <a:rPr lang="en-US" dirty="0">
                <a:highlight>
                  <a:srgbClr val="FFFF00"/>
                </a:highlight>
              </a:rPr>
              <a:t>Innate and adaptive immunological memory</a:t>
            </a:r>
            <a:r>
              <a:rPr lang="en-US" dirty="0"/>
              <a:t> leading to rejection of tumor re-challenge</a:t>
            </a:r>
          </a:p>
          <a:p>
            <a:pPr marL="569913" lvl="1" indent="-225425">
              <a:lnSpc>
                <a:spcPct val="100000"/>
              </a:lnSpc>
              <a:spcBef>
                <a:spcPts val="1600"/>
              </a:spcBef>
            </a:pPr>
            <a:r>
              <a:rPr lang="en-US" dirty="0"/>
              <a:t>Efficacy in mouse syngeneic and human tumor xenograft models (</a:t>
            </a:r>
            <a:r>
              <a:rPr lang="en-US" dirty="0">
                <a:highlight>
                  <a:srgbClr val="FFFF00"/>
                </a:highlight>
              </a:rPr>
              <a:t>CRC, HCC, Pancreatic, NHL</a:t>
            </a:r>
            <a:r>
              <a:rPr lang="en-US" dirty="0"/>
              <a:t>)</a:t>
            </a:r>
          </a:p>
          <a:p>
            <a:pPr marL="569913" lvl="1" indent="-225425">
              <a:lnSpc>
                <a:spcPct val="100000"/>
              </a:lnSpc>
              <a:spcBef>
                <a:spcPts val="1600"/>
              </a:spcBef>
            </a:pPr>
            <a:r>
              <a:rPr lang="en-US" dirty="0"/>
              <a:t>GMP batch of drug product produced (Decoy20) – </a:t>
            </a:r>
            <a:r>
              <a:rPr lang="en-US" dirty="0">
                <a:highlight>
                  <a:srgbClr val="FFFF00"/>
                </a:highlight>
              </a:rPr>
              <a:t>stable for ≥6 months at -70°C, -20°C and 5°C</a:t>
            </a:r>
          </a:p>
          <a:p>
            <a:pPr marL="569913" lvl="1" indent="-225425">
              <a:lnSpc>
                <a:spcPct val="100000"/>
              </a:lnSpc>
              <a:spcBef>
                <a:spcPts val="1600"/>
              </a:spcBef>
            </a:pPr>
            <a:r>
              <a:rPr lang="en-US" dirty="0"/>
              <a:t>IND-enabling toxicology with GMP drug product – </a:t>
            </a:r>
            <a:r>
              <a:rPr lang="en-US" dirty="0">
                <a:highlight>
                  <a:srgbClr val="FFFF00"/>
                </a:highlight>
              </a:rPr>
              <a:t>no induction of cytokine release syndrome</a:t>
            </a:r>
          </a:p>
          <a:p>
            <a:pPr marL="569913" lvl="1" indent="-225425">
              <a:lnSpc>
                <a:spcPct val="100000"/>
              </a:lnSpc>
              <a:spcBef>
                <a:spcPts val="1600"/>
              </a:spcBef>
            </a:pPr>
            <a:r>
              <a:rPr lang="en-US" dirty="0"/>
              <a:t>Significant single agent </a:t>
            </a:r>
            <a:r>
              <a:rPr lang="en-US" dirty="0">
                <a:highlight>
                  <a:srgbClr val="FFFF00"/>
                </a:highlight>
              </a:rPr>
              <a:t>activity in pre-clinical models of HBV</a:t>
            </a:r>
            <a:r>
              <a:rPr lang="en-US" dirty="0"/>
              <a:t> and HIV</a:t>
            </a:r>
          </a:p>
        </p:txBody>
      </p:sp>
      <p:sp>
        <p:nvSpPr>
          <p:cNvPr id="5" name="Slide Number Placeholder 4"/>
          <p:cNvSpPr>
            <a:spLocks noGrp="1"/>
          </p:cNvSpPr>
          <p:nvPr>
            <p:ph type="sldNum" sz="quarter" idx="12"/>
          </p:nvPr>
        </p:nvSpPr>
        <p:spPr/>
        <p:txBody>
          <a:bodyPr/>
          <a:lstStyle/>
          <a:p>
            <a:fld id="{87967375-F131-5441-AB57-07E88210F69D}" type="slidenum">
              <a:rPr lang="en-US" smtClean="0"/>
              <a:t>7</a:t>
            </a:fld>
            <a:endParaRPr lang="en-US" dirty="0"/>
          </a:p>
        </p:txBody>
      </p:sp>
      <p:pic>
        <p:nvPicPr>
          <p:cNvPr id="6" name="Picture 5">
            <a:extLst>
              <a:ext uri="{FF2B5EF4-FFF2-40B4-BE49-F238E27FC236}">
                <a16:creationId xmlns:a16="http://schemas.microsoft.com/office/drawing/2014/main" id="{3DD7DDD7-BE0B-444C-8B9F-BD364B85806E}"/>
              </a:ext>
            </a:extLst>
          </p:cNvPr>
          <p:cNvPicPr>
            <a:picLocks noChangeAspect="1"/>
          </p:cNvPicPr>
          <p:nvPr/>
        </p:nvPicPr>
        <p:blipFill>
          <a:blip r:embed="rId2"/>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363127670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1"/>
            <a:ext cx="11582400" cy="1152832"/>
          </a:xfrm>
        </p:spPr>
        <p:txBody>
          <a:bodyPr>
            <a:normAutofit/>
          </a:bodyPr>
          <a:lstStyle/>
          <a:p>
            <a:r>
              <a:rPr lang="en-US" sz="2800" dirty="0"/>
              <a:t>Decoy Treatment Does Not Impair Anti-Tumor Cytokine/Chemokine Induction</a:t>
            </a:r>
          </a:p>
        </p:txBody>
      </p:sp>
      <p:sp>
        <p:nvSpPr>
          <p:cNvPr id="5" name="Slide Number Placeholder 4"/>
          <p:cNvSpPr>
            <a:spLocks noGrp="1"/>
          </p:cNvSpPr>
          <p:nvPr>
            <p:ph type="sldNum" sz="quarter" idx="12"/>
          </p:nvPr>
        </p:nvSpPr>
        <p:spPr/>
        <p:txBody>
          <a:bodyPr/>
          <a:lstStyle/>
          <a:p>
            <a:fld id="{87967375-F131-5441-AB57-07E88210F69D}" type="slidenum">
              <a:rPr lang="en-US" smtClean="0"/>
              <a:t>8</a:t>
            </a:fld>
            <a:endParaRPr lang="en-US" dirty="0"/>
          </a:p>
        </p:txBody>
      </p:sp>
      <p:sp>
        <p:nvSpPr>
          <p:cNvPr id="13" name="TextBox 12">
            <a:extLst>
              <a:ext uri="{FF2B5EF4-FFF2-40B4-BE49-F238E27FC236}">
                <a16:creationId xmlns:a16="http://schemas.microsoft.com/office/drawing/2014/main" id="{B63A2AAE-351D-428F-A9FB-174407C88320}"/>
              </a:ext>
            </a:extLst>
          </p:cNvPr>
          <p:cNvSpPr txBox="1"/>
          <p:nvPr/>
        </p:nvSpPr>
        <p:spPr>
          <a:xfrm>
            <a:off x="6456786" y="5734735"/>
            <a:ext cx="4801251" cy="461665"/>
          </a:xfrm>
          <a:prstGeom prst="rect">
            <a:avLst/>
          </a:prstGeom>
          <a:noFill/>
        </p:spPr>
        <p:txBody>
          <a:bodyPr wrap="none" rtlCol="0">
            <a:spAutoFit/>
          </a:bodyPr>
          <a:lstStyle/>
          <a:p>
            <a:r>
              <a:rPr lang="en-US" sz="1200" dirty="0">
                <a:solidFill>
                  <a:schemeClr val="tx1">
                    <a:lumMod val="50000"/>
                    <a:lumOff val="50000"/>
                  </a:schemeClr>
                </a:solidFill>
                <a:cs typeface="Arial" panose="020B0604020202020204" pitchFamily="34" charset="0"/>
              </a:rPr>
              <a:t>*Decoy therapy tested at doses therapeutically relevant for </a:t>
            </a:r>
            <a:r>
              <a:rPr lang="en-US" sz="1200" i="1" dirty="0">
                <a:solidFill>
                  <a:schemeClr val="tx1">
                    <a:lumMod val="50000"/>
                    <a:lumOff val="50000"/>
                  </a:schemeClr>
                </a:solidFill>
                <a:cs typeface="Arial" panose="020B0604020202020204" pitchFamily="34" charset="0"/>
              </a:rPr>
              <a:t>in vivo</a:t>
            </a:r>
            <a:r>
              <a:rPr lang="en-US" sz="1200" dirty="0">
                <a:solidFill>
                  <a:schemeClr val="tx1">
                    <a:lumMod val="50000"/>
                    <a:lumOff val="50000"/>
                  </a:schemeClr>
                </a:solidFill>
                <a:cs typeface="Arial" panose="020B0604020202020204" pitchFamily="34" charset="0"/>
              </a:rPr>
              <a:t> models</a:t>
            </a:r>
            <a:br>
              <a:rPr lang="en-US" sz="1200" dirty="0">
                <a:solidFill>
                  <a:schemeClr val="tx1">
                    <a:lumMod val="50000"/>
                    <a:lumOff val="50000"/>
                  </a:schemeClr>
                </a:solidFill>
                <a:cs typeface="Arial" panose="020B0604020202020204" pitchFamily="34" charset="0"/>
              </a:rPr>
            </a:br>
            <a:r>
              <a:rPr lang="en-US" sz="1200" dirty="0">
                <a:solidFill>
                  <a:schemeClr val="tx1">
                    <a:lumMod val="50000"/>
                    <a:lumOff val="50000"/>
                  </a:schemeClr>
                </a:solidFill>
                <a:cs typeface="Arial" panose="020B0604020202020204" pitchFamily="34" charset="0"/>
              </a:rPr>
              <a:t>**From one experiment</a:t>
            </a:r>
          </a:p>
        </p:txBody>
      </p:sp>
      <p:graphicFrame>
        <p:nvGraphicFramePr>
          <p:cNvPr id="17" name="Table 16"/>
          <p:cNvGraphicFramePr>
            <a:graphicFrameLocks noGrp="1"/>
          </p:cNvGraphicFramePr>
          <p:nvPr>
            <p:extLst>
              <p:ext uri="{D42A27DB-BD31-4B8C-83A1-F6EECF244321}">
                <p14:modId xmlns:p14="http://schemas.microsoft.com/office/powerpoint/2010/main" val="753695920"/>
              </p:ext>
            </p:extLst>
          </p:nvPr>
        </p:nvGraphicFramePr>
        <p:xfrm>
          <a:off x="675685" y="2431148"/>
          <a:ext cx="4953000" cy="323797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gridCol w="1238250">
                  <a:extLst>
                    <a:ext uri="{9D8B030D-6E8A-4147-A177-3AD203B41FA5}">
                      <a16:colId xmlns:a16="http://schemas.microsoft.com/office/drawing/2014/main" val="20003"/>
                    </a:ext>
                  </a:extLst>
                </a:gridCol>
              </a:tblGrid>
              <a:tr h="628838">
                <a:tc>
                  <a:txBody>
                    <a:bodyPr/>
                    <a:lstStyle/>
                    <a:p>
                      <a:pPr>
                        <a:lnSpc>
                          <a:spcPct val="90000"/>
                        </a:lnSpc>
                      </a:pPr>
                      <a:r>
                        <a:rPr lang="en-US" sz="1200" dirty="0"/>
                        <a:t>Secretion by Human</a:t>
                      </a:r>
                      <a:r>
                        <a:rPr lang="en-US" sz="1200" baseline="0" dirty="0"/>
                        <a:t> PBMCs* </a:t>
                      </a:r>
                      <a:br>
                        <a:rPr lang="en-US" sz="1200" baseline="0" dirty="0"/>
                      </a:br>
                      <a:r>
                        <a:rPr lang="en-US" sz="1200" i="1" u="sng" baseline="0" dirty="0"/>
                        <a:t>In Vitro</a:t>
                      </a:r>
                      <a:endParaRPr lang="en-US" sz="1200" i="1" u="sng" dirty="0"/>
                    </a:p>
                  </a:txBody>
                  <a:tcPr anchor="b">
                    <a:lnB w="38100" cmpd="sng">
                      <a:noFill/>
                    </a:lnB>
                  </a:tcPr>
                </a:tc>
                <a:tc>
                  <a:txBody>
                    <a:bodyPr/>
                    <a:lstStyle/>
                    <a:p>
                      <a:pPr algn="ctr">
                        <a:lnSpc>
                          <a:spcPct val="90000"/>
                        </a:lnSpc>
                      </a:pPr>
                      <a:r>
                        <a:rPr lang="en-US" sz="1200" dirty="0"/>
                        <a:t>Untreated </a:t>
                      </a:r>
                      <a:r>
                        <a:rPr lang="en-US" sz="1200" u="sng" dirty="0"/>
                        <a:t>Bacteria</a:t>
                      </a:r>
                    </a:p>
                  </a:txBody>
                  <a:tcPr anchor="b">
                    <a:lnB w="38100" cmpd="sng">
                      <a:noFill/>
                    </a:lnB>
                  </a:tcPr>
                </a:tc>
                <a:tc>
                  <a:txBody>
                    <a:bodyPr/>
                    <a:lstStyle/>
                    <a:p>
                      <a:pPr algn="ctr">
                        <a:lnSpc>
                          <a:spcPct val="90000"/>
                        </a:lnSpc>
                      </a:pPr>
                      <a:r>
                        <a:rPr lang="en-US" sz="1200" dirty="0"/>
                        <a:t>Decoy Therapeutic </a:t>
                      </a:r>
                      <a:r>
                        <a:rPr lang="en-US" sz="1200" u="sng" dirty="0"/>
                        <a:t>(Decoy10)</a:t>
                      </a:r>
                    </a:p>
                  </a:txBody>
                  <a:tcPr anchor="b">
                    <a:lnB w="38100" cmpd="sng">
                      <a:noFill/>
                    </a:lnB>
                  </a:tcPr>
                </a:tc>
                <a:tc>
                  <a:txBody>
                    <a:bodyPr/>
                    <a:lstStyle/>
                    <a:p>
                      <a:pPr algn="ctr">
                        <a:lnSpc>
                          <a:spcPct val="90000"/>
                        </a:lnSpc>
                      </a:pPr>
                      <a:r>
                        <a:rPr lang="en-US" sz="1200" dirty="0"/>
                        <a:t>Decoy Therapeutic </a:t>
                      </a:r>
                      <a:r>
                        <a:rPr lang="en-US" sz="1200" u="sng" dirty="0"/>
                        <a:t>(Decoy20)</a:t>
                      </a:r>
                    </a:p>
                  </a:txBody>
                  <a:tcPr anchor="b">
                    <a:lnB w="38100" cmpd="sng">
                      <a:noFill/>
                    </a:lnB>
                  </a:tcPr>
                </a:tc>
                <a:extLst>
                  <a:ext uri="{0D108BD9-81ED-4DB2-BD59-A6C34878D82A}">
                    <a16:rowId xmlns:a16="http://schemas.microsoft.com/office/drawing/2014/main" val="10000"/>
                  </a:ext>
                </a:extLst>
              </a:tr>
              <a:tr h="647207">
                <a:tc>
                  <a:txBody>
                    <a:bodyPr/>
                    <a:lstStyle/>
                    <a:p>
                      <a:pPr>
                        <a:lnSpc>
                          <a:spcPct val="90000"/>
                        </a:lnSpc>
                      </a:pPr>
                      <a:r>
                        <a:rPr lang="en-US" sz="1400" b="1" dirty="0">
                          <a:solidFill>
                            <a:schemeClr val="accent1"/>
                          </a:solidFill>
                        </a:rPr>
                        <a:t>Anti-Tumor </a:t>
                      </a:r>
                      <a:r>
                        <a:rPr lang="en-US" sz="1400" b="1" u="sng" dirty="0">
                          <a:solidFill>
                            <a:schemeClr val="accent1"/>
                          </a:solidFill>
                        </a:rPr>
                        <a:t>Cytokine</a:t>
                      </a:r>
                    </a:p>
                  </a:txBody>
                  <a:tcPr anchor="ctr">
                    <a:lnL w="12700" cmpd="sng">
                      <a:noFill/>
                    </a:lnL>
                    <a:lnR w="12700" cap="flat" cmpd="sng" algn="ctr">
                      <a:solidFill>
                        <a:prstClr val="white">
                          <a:lumMod val="75000"/>
                        </a:prstClr>
                      </a:solidFill>
                      <a:prstDash val="solid"/>
                      <a:round/>
                      <a:headEnd type="none" w="med" len="med"/>
                      <a:tailEnd type="none" w="med" len="med"/>
                    </a:lnR>
                    <a:lnT w="38100" cmpd="sng">
                      <a:noFill/>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3">
                  <a:txBody>
                    <a:bodyPr/>
                    <a:lstStyle/>
                    <a:p>
                      <a:pPr algn="ctr">
                        <a:lnSpc>
                          <a:spcPct val="90000"/>
                        </a:lnSpc>
                      </a:pPr>
                      <a:r>
                        <a:rPr lang="en-US" sz="1400" u="sng" dirty="0"/>
                        <a:t>pg/mL</a:t>
                      </a:r>
                    </a:p>
                    <a:p>
                      <a:pPr algn="ctr">
                        <a:lnSpc>
                          <a:spcPct val="90000"/>
                        </a:lnSpc>
                      </a:pPr>
                      <a:r>
                        <a:rPr lang="en-US" sz="1400" dirty="0"/>
                        <a:t>(mean</a:t>
                      </a:r>
                      <a:r>
                        <a:rPr lang="en-US" sz="1400" baseline="0" dirty="0"/>
                        <a:t> of triplicate determinations ± %CV </a:t>
                      </a:r>
                      <a:br>
                        <a:rPr lang="en-US" sz="1400" baseline="0" dirty="0"/>
                      </a:br>
                      <a:r>
                        <a:rPr lang="en-US" sz="1400" u="sng" baseline="0" dirty="0"/>
                        <a:t>at same bacterial dose for each cytokine</a:t>
                      </a:r>
                      <a:endParaRPr lang="en-US" sz="1400" u="sng" dirty="0"/>
                    </a:p>
                  </a:txBody>
                  <a:tcPr anchor="ctr">
                    <a:lnL w="12700" cap="flat" cmpd="sng" algn="ctr">
                      <a:solidFill>
                        <a:prstClr val="white">
                          <a:lumMod val="75000"/>
                        </a:prstClr>
                      </a:solidFill>
                      <a:prstDash val="solid"/>
                      <a:round/>
                      <a:headEnd type="none" w="med" len="med"/>
                      <a:tailEnd type="none" w="med" len="med"/>
                    </a:lnL>
                    <a:lnR w="12700" cmpd="sng">
                      <a:noFill/>
                    </a:lnR>
                    <a:lnT w="38100" cmpd="sng">
                      <a:noFill/>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endParaRPr lang="en-US" sz="1200"/>
                    </a:p>
                  </a:txBody>
                  <a:tcPr/>
                </a:tc>
                <a:tc hMerge="1">
                  <a:txBody>
                    <a:bodyPr/>
                    <a:lstStyle/>
                    <a:p>
                      <a:pPr algn="ctr"/>
                      <a:endParaRPr lang="en-US" sz="1200"/>
                    </a:p>
                  </a:txBody>
                  <a:tcPr/>
                </a:tc>
                <a:extLst>
                  <a:ext uri="{0D108BD9-81ED-4DB2-BD59-A6C34878D82A}">
                    <a16:rowId xmlns:a16="http://schemas.microsoft.com/office/drawing/2014/main" val="10001"/>
                  </a:ext>
                </a:extLst>
              </a:tr>
              <a:tr h="485405">
                <a:tc>
                  <a:txBody>
                    <a:bodyPr/>
                    <a:lstStyle/>
                    <a:p>
                      <a:pPr>
                        <a:lnSpc>
                          <a:spcPct val="90000"/>
                        </a:lnSpc>
                      </a:pPr>
                      <a:r>
                        <a:rPr lang="en-US" sz="1400" b="1" dirty="0">
                          <a:solidFill>
                            <a:schemeClr val="accent1"/>
                          </a:solidFill>
                        </a:rPr>
                        <a:t>GM-CSF</a:t>
                      </a:r>
                    </a:p>
                  </a:txBody>
                  <a:tcPr marL="18288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1,094 ± 22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1,197 ± 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1,695 ± 23</a:t>
                      </a:r>
                    </a:p>
                  </a:txBody>
                  <a:tcPr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5405">
                <a:tc>
                  <a:txBody>
                    <a:bodyPr/>
                    <a:lstStyle/>
                    <a:p>
                      <a:pPr>
                        <a:lnSpc>
                          <a:spcPct val="90000"/>
                        </a:lnSpc>
                      </a:pPr>
                      <a:r>
                        <a:rPr lang="en-US" sz="1400" b="1" dirty="0">
                          <a:solidFill>
                            <a:schemeClr val="accent1"/>
                          </a:solidFill>
                        </a:rPr>
                        <a:t>IFN</a:t>
                      </a:r>
                      <a:r>
                        <a:rPr lang="el-GR" sz="1400" b="1" kern="1200">
                          <a:solidFill>
                            <a:schemeClr val="accent1"/>
                          </a:solidFill>
                          <a:latin typeface="+mn-lt"/>
                          <a:ea typeface="+mn-ea"/>
                          <a:cs typeface="+mn-cs"/>
                        </a:rPr>
                        <a:t>γ</a:t>
                      </a:r>
                      <a:endParaRPr lang="en-US" sz="1400" b="1" dirty="0">
                        <a:solidFill>
                          <a:schemeClr val="accent1"/>
                        </a:solidFill>
                      </a:endParaRPr>
                    </a:p>
                  </a:txBody>
                  <a:tcPr marL="18288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175,866 ± 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47,488 ± 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55,321</a:t>
                      </a:r>
                      <a:r>
                        <a:rPr lang="en-US" sz="1400" baseline="0" dirty="0"/>
                        <a:t> ± 10</a:t>
                      </a:r>
                      <a:endParaRPr lang="en-US" sz="1400" dirty="0"/>
                    </a:p>
                  </a:txBody>
                  <a:tcPr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5405">
                <a:tc>
                  <a:txBody>
                    <a:bodyPr/>
                    <a:lstStyle/>
                    <a:p>
                      <a:pPr>
                        <a:lnSpc>
                          <a:spcPct val="90000"/>
                        </a:lnSpc>
                      </a:pPr>
                      <a:r>
                        <a:rPr lang="en-US" sz="1400" b="1" dirty="0">
                          <a:solidFill>
                            <a:schemeClr val="accent1"/>
                          </a:solidFill>
                        </a:rPr>
                        <a:t>IL-12p70</a:t>
                      </a:r>
                    </a:p>
                  </a:txBody>
                  <a:tcPr marL="18288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176 ± 14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528 ± 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428 ± 37</a:t>
                      </a:r>
                    </a:p>
                  </a:txBody>
                  <a:tcPr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5405">
                <a:tc>
                  <a:txBody>
                    <a:bodyPr/>
                    <a:lstStyle/>
                    <a:p>
                      <a:pPr>
                        <a:lnSpc>
                          <a:spcPct val="90000"/>
                        </a:lnSpc>
                      </a:pPr>
                      <a:r>
                        <a:rPr lang="en-US" sz="1400" b="1" dirty="0">
                          <a:solidFill>
                            <a:schemeClr val="accent1"/>
                          </a:solidFill>
                        </a:rPr>
                        <a:t>TNF</a:t>
                      </a:r>
                      <a:r>
                        <a:rPr lang="el-GR" sz="1400" b="1" kern="1200">
                          <a:solidFill>
                            <a:schemeClr val="accent1"/>
                          </a:solidFill>
                          <a:latin typeface="+mn-lt"/>
                          <a:ea typeface="+mn-ea"/>
                          <a:cs typeface="+mn-cs"/>
                        </a:rPr>
                        <a:t>α</a:t>
                      </a:r>
                      <a:endParaRPr lang="en-US" sz="1400" b="1" dirty="0">
                        <a:solidFill>
                          <a:schemeClr val="accent1"/>
                        </a:solidFill>
                      </a:endParaRPr>
                    </a:p>
                  </a:txBody>
                  <a:tcPr marL="18288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49,782 ± 11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77,919</a:t>
                      </a:r>
                      <a:r>
                        <a:rPr lang="en-US" sz="1400" baseline="0" dirty="0"/>
                        <a:t> ± 13</a:t>
                      </a:r>
                      <a:endParaRPr lang="en-US" sz="1400" dirty="0"/>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99,247 ± 16</a:t>
                      </a:r>
                    </a:p>
                  </a:txBody>
                  <a:tcPr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921288141"/>
              </p:ext>
            </p:extLst>
          </p:nvPr>
        </p:nvGraphicFramePr>
        <p:xfrm>
          <a:off x="6477017" y="2418666"/>
          <a:ext cx="4952999" cy="3264118"/>
        </p:xfrm>
        <a:graphic>
          <a:graphicData uri="http://schemas.openxmlformats.org/drawingml/2006/table">
            <a:tbl>
              <a:tblPr firstRow="1" bandRow="1">
                <a:tableStyleId>{5C22544A-7EE6-4342-B048-85BDC9FD1C3A}</a:tableStyleId>
              </a:tblPr>
              <a:tblGrid>
                <a:gridCol w="1046408">
                  <a:extLst>
                    <a:ext uri="{9D8B030D-6E8A-4147-A177-3AD203B41FA5}">
                      <a16:colId xmlns:a16="http://schemas.microsoft.com/office/drawing/2014/main" val="20000"/>
                    </a:ext>
                  </a:extLst>
                </a:gridCol>
                <a:gridCol w="767366">
                  <a:extLst>
                    <a:ext uri="{9D8B030D-6E8A-4147-A177-3AD203B41FA5}">
                      <a16:colId xmlns:a16="http://schemas.microsoft.com/office/drawing/2014/main" val="20001"/>
                    </a:ext>
                  </a:extLst>
                </a:gridCol>
                <a:gridCol w="767366">
                  <a:extLst>
                    <a:ext uri="{9D8B030D-6E8A-4147-A177-3AD203B41FA5}">
                      <a16:colId xmlns:a16="http://schemas.microsoft.com/office/drawing/2014/main" val="20002"/>
                    </a:ext>
                  </a:extLst>
                </a:gridCol>
                <a:gridCol w="767366">
                  <a:extLst>
                    <a:ext uri="{9D8B030D-6E8A-4147-A177-3AD203B41FA5}">
                      <a16:colId xmlns:a16="http://schemas.microsoft.com/office/drawing/2014/main" val="20003"/>
                    </a:ext>
                  </a:extLst>
                </a:gridCol>
                <a:gridCol w="778993">
                  <a:extLst>
                    <a:ext uri="{9D8B030D-6E8A-4147-A177-3AD203B41FA5}">
                      <a16:colId xmlns:a16="http://schemas.microsoft.com/office/drawing/2014/main" val="20004"/>
                    </a:ext>
                  </a:extLst>
                </a:gridCol>
                <a:gridCol w="825500">
                  <a:extLst>
                    <a:ext uri="{9D8B030D-6E8A-4147-A177-3AD203B41FA5}">
                      <a16:colId xmlns:a16="http://schemas.microsoft.com/office/drawing/2014/main" val="20005"/>
                    </a:ext>
                  </a:extLst>
                </a:gridCol>
              </a:tblGrid>
              <a:tr h="580300">
                <a:tc>
                  <a:txBody>
                    <a:bodyPr/>
                    <a:lstStyle/>
                    <a:p>
                      <a:pPr>
                        <a:lnSpc>
                          <a:spcPct val="90000"/>
                        </a:lnSpc>
                      </a:pPr>
                      <a:r>
                        <a:rPr lang="en-US" sz="1200" dirty="0"/>
                        <a:t>Secretion by Human</a:t>
                      </a:r>
                      <a:r>
                        <a:rPr lang="en-US" sz="1200" baseline="0" dirty="0"/>
                        <a:t> PBMCs </a:t>
                      </a:r>
                      <a:br>
                        <a:rPr lang="en-US" sz="1200" baseline="0" dirty="0"/>
                      </a:br>
                      <a:r>
                        <a:rPr lang="en-US" sz="1200" i="1" u="sng" baseline="0" dirty="0"/>
                        <a:t>In Vitro</a:t>
                      </a:r>
                      <a:endParaRPr lang="en-US" sz="1200" i="1" u="sng" dirty="0"/>
                    </a:p>
                  </a:txBody>
                  <a:tcPr anchor="b">
                    <a:lnB w="38100" cmpd="sng">
                      <a:noFill/>
                    </a:lnB>
                  </a:tcPr>
                </a:tc>
                <a:tc>
                  <a:txBody>
                    <a:bodyPr/>
                    <a:lstStyle/>
                    <a:p>
                      <a:pPr algn="ctr"/>
                      <a:r>
                        <a:rPr lang="en-US" sz="1200" u="sng" dirty="0"/>
                        <a:t>CpG</a:t>
                      </a:r>
                    </a:p>
                    <a:p>
                      <a:pPr algn="ctr"/>
                      <a:r>
                        <a:rPr lang="en-US" sz="1200" u="sng" dirty="0"/>
                        <a:t>(TLR9)</a:t>
                      </a:r>
                    </a:p>
                  </a:txBody>
                  <a:tcPr marL="0" marR="0" anchor="b">
                    <a:lnB w="38100" cmpd="sng">
                      <a:noFill/>
                    </a:lnB>
                  </a:tcPr>
                </a:tc>
                <a:tc>
                  <a:txBody>
                    <a:bodyPr/>
                    <a:lstStyle/>
                    <a:p>
                      <a:pPr algn="ctr"/>
                      <a:r>
                        <a:rPr lang="en-US" sz="1200" u="sng" dirty="0"/>
                        <a:t>Poly(I:C)</a:t>
                      </a:r>
                    </a:p>
                    <a:p>
                      <a:pPr algn="ctr"/>
                      <a:r>
                        <a:rPr lang="en-US" sz="1200" u="sng" dirty="0"/>
                        <a:t>(TLR3)</a:t>
                      </a:r>
                    </a:p>
                  </a:txBody>
                  <a:tcPr marL="0" marR="0" anchor="b">
                    <a:lnB w="38100" cmpd="sng">
                      <a:noFill/>
                    </a:lnB>
                  </a:tcPr>
                </a:tc>
                <a:tc>
                  <a:txBody>
                    <a:bodyPr/>
                    <a:lstStyle/>
                    <a:p>
                      <a:pPr algn="ctr"/>
                      <a:r>
                        <a:rPr lang="en-US" sz="1200" u="sng" dirty="0"/>
                        <a:t>R848</a:t>
                      </a:r>
                    </a:p>
                    <a:p>
                      <a:pPr algn="ctr"/>
                      <a:r>
                        <a:rPr lang="en-US" sz="1200" u="sng" dirty="0"/>
                        <a:t>(TLR7/8)</a:t>
                      </a:r>
                    </a:p>
                  </a:txBody>
                  <a:tcPr marL="0" marR="0" anchor="b">
                    <a:lnB w="38100" cmpd="sng">
                      <a:noFill/>
                    </a:lnB>
                  </a:tcPr>
                </a:tc>
                <a:tc>
                  <a:txBody>
                    <a:bodyPr/>
                    <a:lstStyle/>
                    <a:p>
                      <a:pPr algn="ctr"/>
                      <a:r>
                        <a:rPr lang="en-US" sz="1200" u="sng" dirty="0"/>
                        <a:t>LPS </a:t>
                      </a:r>
                    </a:p>
                    <a:p>
                      <a:pPr algn="ctr"/>
                      <a:r>
                        <a:rPr lang="en-US" sz="1200" u="sng" dirty="0"/>
                        <a:t>(TLR4)</a:t>
                      </a:r>
                    </a:p>
                  </a:txBody>
                  <a:tcPr marL="0" marR="0" anchor="b">
                    <a:lnB w="38100" cmpd="sng">
                      <a:noFill/>
                    </a:lnB>
                  </a:tcPr>
                </a:tc>
                <a:tc>
                  <a:txBody>
                    <a:bodyPr/>
                    <a:lstStyle/>
                    <a:p>
                      <a:pPr algn="ctr"/>
                      <a:r>
                        <a:rPr lang="en-US" sz="1200" u="sng" dirty="0"/>
                        <a:t>Decoy10</a:t>
                      </a:r>
                      <a:r>
                        <a:rPr lang="en-US" sz="1200" u="sng" baseline="30000" dirty="0"/>
                        <a:t>*</a:t>
                      </a:r>
                    </a:p>
                    <a:p>
                      <a:pPr algn="ctr"/>
                      <a:r>
                        <a:rPr lang="en-US" sz="1200" u="sng" dirty="0"/>
                        <a:t>(TLR2,4,5,9)</a:t>
                      </a:r>
                    </a:p>
                  </a:txBody>
                  <a:tcPr marL="0" marR="0" anchor="b">
                    <a:lnB w="38100" cmpd="sng">
                      <a:noFill/>
                    </a:lnB>
                  </a:tcPr>
                </a:tc>
                <a:extLst>
                  <a:ext uri="{0D108BD9-81ED-4DB2-BD59-A6C34878D82A}">
                    <a16:rowId xmlns:a16="http://schemas.microsoft.com/office/drawing/2014/main" val="10000"/>
                  </a:ext>
                </a:extLst>
              </a:tr>
              <a:tr h="558735">
                <a:tc>
                  <a:txBody>
                    <a:bodyPr/>
                    <a:lstStyle/>
                    <a:p>
                      <a:pPr>
                        <a:lnSpc>
                          <a:spcPct val="90000"/>
                        </a:lnSpc>
                      </a:pPr>
                      <a:r>
                        <a:rPr lang="en-US" sz="1400" b="1" u="sng" dirty="0">
                          <a:solidFill>
                            <a:schemeClr val="accent1"/>
                          </a:solidFill>
                        </a:rPr>
                        <a:t>Anti-Tumor</a:t>
                      </a:r>
                      <a:r>
                        <a:rPr lang="en-US" sz="1400" b="1" dirty="0">
                          <a:solidFill>
                            <a:schemeClr val="accent1"/>
                          </a:solidFill>
                        </a:rPr>
                        <a:t> </a:t>
                      </a:r>
                      <a:r>
                        <a:rPr lang="en-US" sz="1400" b="1" u="sng" dirty="0">
                          <a:solidFill>
                            <a:schemeClr val="accent1"/>
                          </a:solidFill>
                        </a:rPr>
                        <a:t>Cytokine</a:t>
                      </a:r>
                    </a:p>
                  </a:txBody>
                  <a:tcPr anchor="ctr">
                    <a:lnL w="12700" cmpd="sng">
                      <a:noFill/>
                    </a:lnL>
                    <a:lnR w="12700" cap="flat" cmpd="sng" algn="ctr">
                      <a:solidFill>
                        <a:prstClr val="white">
                          <a:lumMod val="75000"/>
                        </a:prstClr>
                      </a:solidFill>
                      <a:prstDash val="solid"/>
                      <a:round/>
                      <a:headEnd type="none" w="med" len="med"/>
                      <a:tailEnd type="none" w="med" len="med"/>
                    </a:lnR>
                    <a:lnT w="38100" cmpd="sng">
                      <a:noFill/>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5">
                  <a:txBody>
                    <a:bodyPr/>
                    <a:lstStyle/>
                    <a:p>
                      <a:pPr algn="ctr">
                        <a:lnSpc>
                          <a:spcPct val="90000"/>
                        </a:lnSpc>
                      </a:pPr>
                      <a:r>
                        <a:rPr lang="en-US" sz="1400" u="sng" dirty="0"/>
                        <a:t>pg/mL</a:t>
                      </a:r>
                    </a:p>
                    <a:p>
                      <a:pPr algn="ctr">
                        <a:lnSpc>
                          <a:spcPct val="90000"/>
                        </a:lnSpc>
                      </a:pPr>
                      <a:r>
                        <a:rPr lang="en-US" sz="1400" u="sng" baseline="0" dirty="0"/>
                        <a:t>(triplicate full titration peak average from two exp)</a:t>
                      </a:r>
                      <a:endParaRPr lang="en-US" sz="1400" u="sng" dirty="0"/>
                    </a:p>
                  </a:txBody>
                  <a:tcPr marL="0" marR="0" anchor="ctr">
                    <a:lnL w="12700" cap="flat" cmpd="sng" algn="ctr">
                      <a:solidFill>
                        <a:prstClr val="white">
                          <a:lumMod val="75000"/>
                        </a:prstClr>
                      </a:solidFill>
                      <a:prstDash val="solid"/>
                      <a:round/>
                      <a:headEnd type="none" w="med" len="med"/>
                      <a:tailEnd type="none" w="med" len="med"/>
                    </a:lnL>
                    <a:lnR w="12700" cmpd="sng">
                      <a:noFill/>
                    </a:lnR>
                    <a:lnT w="38100" cmpd="sng">
                      <a:noFill/>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90000"/>
                        </a:lnSpc>
                      </a:pPr>
                      <a:endParaRPr lang="en-US" sz="1400" u="sng"/>
                    </a:p>
                  </a:txBody>
                  <a:tcPr/>
                </a:tc>
                <a:extLst>
                  <a:ext uri="{0D108BD9-81ED-4DB2-BD59-A6C34878D82A}">
                    <a16:rowId xmlns:a16="http://schemas.microsoft.com/office/drawing/2014/main" val="10001"/>
                  </a:ext>
                </a:extLst>
              </a:tr>
              <a:tr h="391115">
                <a:tc>
                  <a:txBody>
                    <a:bodyPr/>
                    <a:lstStyle/>
                    <a:p>
                      <a:pPr>
                        <a:lnSpc>
                          <a:spcPct val="90000"/>
                        </a:lnSpc>
                      </a:pPr>
                      <a:r>
                        <a:rPr lang="en-US" sz="1400" b="1" dirty="0">
                          <a:solidFill>
                            <a:schemeClr val="accent1"/>
                          </a:solidFill>
                        </a:rPr>
                        <a:t>GM-CSF</a:t>
                      </a:r>
                    </a:p>
                  </a:txBody>
                  <a:tcPr marL="182880" marR="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0</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136</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27</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1,246</a:t>
                      </a:r>
                    </a:p>
                  </a:txBody>
                  <a:tcPr marL="0" marR="0"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1115">
                <a:tc>
                  <a:txBody>
                    <a:bodyPr/>
                    <a:lstStyle/>
                    <a:p>
                      <a:pPr>
                        <a:lnSpc>
                          <a:spcPct val="90000"/>
                        </a:lnSpc>
                      </a:pPr>
                      <a:r>
                        <a:rPr lang="en-US" sz="1400" b="1" dirty="0">
                          <a:solidFill>
                            <a:schemeClr val="accent1"/>
                          </a:solidFill>
                        </a:rPr>
                        <a:t>IFN</a:t>
                      </a:r>
                      <a:r>
                        <a:rPr lang="el-GR" sz="1400" b="1" kern="1200">
                          <a:solidFill>
                            <a:schemeClr val="accent1"/>
                          </a:solidFill>
                          <a:latin typeface="+mn-lt"/>
                          <a:ea typeface="+mn-ea"/>
                          <a:cs typeface="+mn-cs"/>
                        </a:rPr>
                        <a:t>γ</a:t>
                      </a:r>
                      <a:endParaRPr lang="en-US" sz="1400" b="1" dirty="0">
                        <a:solidFill>
                          <a:schemeClr val="accent1"/>
                        </a:solidFill>
                      </a:endParaRPr>
                    </a:p>
                  </a:txBody>
                  <a:tcPr marL="182880" marR="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7</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248</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61,914</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33,293</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171,284</a:t>
                      </a:r>
                    </a:p>
                  </a:txBody>
                  <a:tcPr marL="0" marR="0"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1115">
                <a:tc>
                  <a:txBody>
                    <a:bodyPr/>
                    <a:lstStyle/>
                    <a:p>
                      <a:pPr>
                        <a:lnSpc>
                          <a:spcPct val="90000"/>
                        </a:lnSpc>
                      </a:pPr>
                      <a:r>
                        <a:rPr lang="en-US" sz="1400" b="1" dirty="0">
                          <a:solidFill>
                            <a:schemeClr val="accent1"/>
                          </a:solidFill>
                        </a:rPr>
                        <a:t>IL-12p70</a:t>
                      </a:r>
                    </a:p>
                  </a:txBody>
                  <a:tcPr marL="182880" marR="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4</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15</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205</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84</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375</a:t>
                      </a:r>
                    </a:p>
                  </a:txBody>
                  <a:tcPr marL="0" marR="0"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1115">
                <a:tc>
                  <a:txBody>
                    <a:bodyPr/>
                    <a:lstStyle/>
                    <a:p>
                      <a:pPr>
                        <a:lnSpc>
                          <a:spcPct val="90000"/>
                        </a:lnSpc>
                      </a:pPr>
                      <a:r>
                        <a:rPr lang="en-US" sz="1400" b="1" dirty="0">
                          <a:solidFill>
                            <a:schemeClr val="accent1"/>
                          </a:solidFill>
                        </a:rPr>
                        <a:t>TNF</a:t>
                      </a:r>
                      <a:r>
                        <a:rPr lang="el-GR" sz="1400" b="1" kern="1200">
                          <a:solidFill>
                            <a:schemeClr val="accent1"/>
                          </a:solidFill>
                          <a:latin typeface="+mn-lt"/>
                          <a:ea typeface="+mn-ea"/>
                          <a:cs typeface="+mn-cs"/>
                        </a:rPr>
                        <a:t>α</a:t>
                      </a:r>
                      <a:endParaRPr lang="en-US" sz="1400" b="1" dirty="0">
                        <a:solidFill>
                          <a:schemeClr val="accent1"/>
                        </a:solidFill>
                      </a:endParaRPr>
                    </a:p>
                  </a:txBody>
                  <a:tcPr marL="182880" marR="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65</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334</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36,663</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ct val="0"/>
                        </a:spcBef>
                        <a:spcAft>
                          <a:spcPct val="0"/>
                        </a:spcAft>
                        <a:buClrTx/>
                        <a:buSzTx/>
                        <a:buFontTx/>
                        <a:buNone/>
                        <a:defRPr/>
                      </a:pPr>
                      <a:r>
                        <a:rPr lang="en-US" sz="1400" dirty="0"/>
                        <a:t>24,944</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73,069</a:t>
                      </a:r>
                    </a:p>
                  </a:txBody>
                  <a:tcPr marL="0" marR="0"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1115">
                <a:tc>
                  <a:txBody>
                    <a:bodyPr/>
                    <a:lstStyle/>
                    <a:p>
                      <a:pPr marL="0" marR="0" indent="0" algn="l" defTabSz="914400" rtl="0" eaLnBrk="1" fontAlgn="auto" latinLnBrk="0" hangingPunct="1">
                        <a:lnSpc>
                          <a:spcPct val="90000"/>
                        </a:lnSpc>
                        <a:spcBef>
                          <a:spcPct val="0"/>
                        </a:spcBef>
                        <a:spcAft>
                          <a:spcPct val="0"/>
                        </a:spcAft>
                        <a:buClrTx/>
                        <a:buSzTx/>
                        <a:buFontTx/>
                        <a:buNone/>
                        <a:defRPr/>
                      </a:pPr>
                      <a:r>
                        <a:rPr lang="en-US" sz="1400" b="1" dirty="0">
                          <a:solidFill>
                            <a:schemeClr val="accent1"/>
                          </a:solidFill>
                        </a:rPr>
                        <a:t>MIP-1</a:t>
                      </a:r>
                      <a:r>
                        <a:rPr lang="el-GR" sz="1400" b="1" kern="1200" baseline="0">
                          <a:solidFill>
                            <a:schemeClr val="accent1"/>
                          </a:solidFill>
                          <a:latin typeface="+mn-lt"/>
                          <a:ea typeface="+mn-ea"/>
                          <a:cs typeface="+mn-cs"/>
                        </a:rPr>
                        <a:t>α</a:t>
                      </a:r>
                      <a:r>
                        <a:rPr lang="en-US" sz="1400" b="1" kern="1200" baseline="30000" dirty="0">
                          <a:solidFill>
                            <a:schemeClr val="accent1"/>
                          </a:solidFill>
                          <a:latin typeface="+mn-lt"/>
                          <a:ea typeface="+mn-ea"/>
                          <a:cs typeface="+mn-cs"/>
                        </a:rPr>
                        <a:t>**</a:t>
                      </a:r>
                      <a:endParaRPr lang="en-US" sz="1400" b="1" baseline="30000" dirty="0">
                        <a:solidFill>
                          <a:schemeClr val="accent1"/>
                        </a:solidFill>
                      </a:endParaRPr>
                    </a:p>
                  </a:txBody>
                  <a:tcPr marL="182880" marR="0" anchor="ctr">
                    <a:lnL w="12700" cmpd="sng">
                      <a:noFill/>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0</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272</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17,866</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19,278</a:t>
                      </a:r>
                    </a:p>
                  </a:txBody>
                  <a:tcPr marL="0" marR="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t>29,942</a:t>
                      </a:r>
                    </a:p>
                  </a:txBody>
                  <a:tcPr marL="0" marR="0" anchor="ctr">
                    <a:lnL w="12700" cap="flat" cmpd="sng" algn="ctr">
                      <a:solidFill>
                        <a:prstClr val="white">
                          <a:lumMod val="75000"/>
                        </a:prstClr>
                      </a:solidFill>
                      <a:prstDash val="solid"/>
                      <a:round/>
                      <a:headEnd type="none" w="med" len="med"/>
                      <a:tailEnd type="none" w="med" len="med"/>
                    </a:lnL>
                    <a:lnR w="12700" cmpd="sng">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Content Placeholder 5">
            <a:extLst>
              <a:ext uri="{FF2B5EF4-FFF2-40B4-BE49-F238E27FC236}">
                <a16:creationId xmlns:a16="http://schemas.microsoft.com/office/drawing/2014/main" id="{46771395-0C2D-5D4D-910B-47E5D22B4B8C}"/>
              </a:ext>
            </a:extLst>
          </p:cNvPr>
          <p:cNvSpPr txBox="1"/>
          <p:nvPr/>
        </p:nvSpPr>
        <p:spPr>
          <a:xfrm>
            <a:off x="399662" y="1524000"/>
            <a:ext cx="5562600" cy="742266"/>
          </a:xfrm>
          <a:prstGeom prst="rect">
            <a:avLst/>
          </a:prstGeom>
          <a:ln>
            <a:noFill/>
          </a:ln>
        </p:spPr>
        <p:txBody>
          <a:bodyPr vert="horz" lIns="91440" tIns="45720" rIns="91440" bIns="45720" rtlCol="0">
            <a:noAutofit/>
          </a:bodyPr>
          <a:lstStyle>
            <a:lvl1pPr marL="169863" indent="-169863" algn="l" defTabSz="914400" rtl="0" eaLnBrk="1" latinLnBrk="0" hangingPunct="1">
              <a:lnSpc>
                <a:spcPct val="90000"/>
              </a:lnSpc>
              <a:spcBef>
                <a:spcPts val="800"/>
              </a:spcBef>
              <a:buClr>
                <a:schemeClr val="accent3"/>
              </a:buClr>
              <a:buFont typeface="Arial" panose="020B0604020202020204" pitchFamily="34" charset="0"/>
              <a:buChar char="•"/>
              <a:defRPr sz="2200" kern="1200">
                <a:solidFill>
                  <a:schemeClr val="tx1"/>
                </a:solidFill>
                <a:latin typeface="+mn-lt"/>
                <a:ea typeface="+mn-ea"/>
                <a:cs typeface="+mn-cs"/>
              </a:defRPr>
            </a:lvl1pPr>
            <a:lvl2pPr marL="404813" indent="-179388" algn="l" defTabSz="914400" rtl="0" eaLnBrk="1" latinLnBrk="0" hangingPunct="1">
              <a:lnSpc>
                <a:spcPct val="90000"/>
              </a:lnSpc>
              <a:spcBef>
                <a:spcPts val="400"/>
              </a:spcBef>
              <a:spcAft>
                <a:spcPts val="1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000"/>
              </a:spcBef>
              <a:buClr>
                <a:srgbClr val="22ADFB"/>
              </a:buClr>
              <a:buFont typeface="Arial" panose="020B0604020202020204" pitchFamily="34" charset="0"/>
              <a:buNone/>
              <a:defRPr sz="23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500" b="1" dirty="0">
                <a:solidFill>
                  <a:schemeClr val="accent1"/>
                </a:solidFill>
              </a:rPr>
              <a:t>Despite being less toxic, Decoy therapeutics induce similar amounts of anti-tumor cytokines and chemokines,</a:t>
            </a:r>
            <a:br>
              <a:rPr lang="en-US" sz="1500" b="1" dirty="0">
                <a:solidFill>
                  <a:schemeClr val="accent1"/>
                </a:solidFill>
              </a:rPr>
            </a:br>
            <a:r>
              <a:rPr lang="en-US" sz="1500" b="1" dirty="0">
                <a:solidFill>
                  <a:schemeClr val="accent1"/>
                </a:solidFill>
              </a:rPr>
              <a:t>uncoupling toxicity from anti-tumor activity </a:t>
            </a:r>
          </a:p>
        </p:txBody>
      </p:sp>
      <p:sp>
        <p:nvSpPr>
          <p:cNvPr id="15" name="Content Placeholder 5">
            <a:extLst>
              <a:ext uri="{FF2B5EF4-FFF2-40B4-BE49-F238E27FC236}">
                <a16:creationId xmlns:a16="http://schemas.microsoft.com/office/drawing/2014/main" id="{54694C27-F12A-E94A-B9AC-F43DCD04BD20}"/>
              </a:ext>
            </a:extLst>
          </p:cNvPr>
          <p:cNvSpPr txBox="1"/>
          <p:nvPr/>
        </p:nvSpPr>
        <p:spPr>
          <a:xfrm>
            <a:off x="6477017" y="1632152"/>
            <a:ext cx="4952999" cy="678548"/>
          </a:xfrm>
          <a:prstGeom prst="rect">
            <a:avLst/>
          </a:prstGeom>
          <a:ln>
            <a:noFill/>
          </a:ln>
        </p:spPr>
        <p:txBody>
          <a:bodyPr vert="horz" lIns="91440" tIns="45720" rIns="91440" bIns="45720" rtlCol="0">
            <a:normAutofit/>
          </a:bodyPr>
          <a:lstStyle>
            <a:lvl1pPr marL="169863" indent="-169863" algn="l" defTabSz="914400" rtl="0" eaLnBrk="1" latinLnBrk="0" hangingPunct="1">
              <a:lnSpc>
                <a:spcPct val="90000"/>
              </a:lnSpc>
              <a:spcBef>
                <a:spcPts val="800"/>
              </a:spcBef>
              <a:buClr>
                <a:schemeClr val="accent3"/>
              </a:buClr>
              <a:buFont typeface="Arial" panose="020B0604020202020204" pitchFamily="34" charset="0"/>
              <a:buChar char="•"/>
              <a:defRPr sz="2200" kern="1200">
                <a:solidFill>
                  <a:schemeClr val="tx1"/>
                </a:solidFill>
                <a:latin typeface="+mn-lt"/>
                <a:ea typeface="+mn-ea"/>
                <a:cs typeface="+mn-cs"/>
              </a:defRPr>
            </a:lvl1pPr>
            <a:lvl2pPr marL="404813" indent="-179388" algn="l" defTabSz="914400" rtl="0" eaLnBrk="1" latinLnBrk="0" hangingPunct="1">
              <a:lnSpc>
                <a:spcPct val="90000"/>
              </a:lnSpc>
              <a:spcBef>
                <a:spcPts val="400"/>
              </a:spcBef>
              <a:spcAft>
                <a:spcPts val="100"/>
              </a:spcAft>
              <a:buClr>
                <a:schemeClr val="accent3"/>
              </a:buClr>
              <a:buFont typeface="Lucida Grande"/>
              <a:buChar char="–"/>
              <a:defRPr sz="2000" kern="1200">
                <a:solidFill>
                  <a:schemeClr val="tx1"/>
                </a:solidFill>
                <a:latin typeface="+mn-lt"/>
                <a:ea typeface="+mn-ea"/>
                <a:cs typeface="+mn-cs"/>
              </a:defRPr>
            </a:lvl2pPr>
            <a:lvl3pPr marL="573088" indent="-168275" algn="l" defTabSz="914400" rtl="0" eaLnBrk="1" latinLnBrk="0" hangingPunct="1">
              <a:lnSpc>
                <a:spcPct val="90000"/>
              </a:lnSpc>
              <a:spcBef>
                <a:spcPts val="300"/>
              </a:spcBef>
              <a:spcAft>
                <a:spcPts val="100"/>
              </a:spcAft>
              <a:buClr>
                <a:schemeClr val="accent3"/>
              </a:buClr>
              <a:buFont typeface="Arial"/>
              <a:buChar char="•"/>
              <a:defRPr sz="1800" kern="1200">
                <a:solidFill>
                  <a:schemeClr val="tx1"/>
                </a:solidFill>
                <a:latin typeface="+mn-lt"/>
                <a:ea typeface="+mn-ea"/>
                <a:cs typeface="+mn-cs"/>
              </a:defRPr>
            </a:lvl3pPr>
            <a:lvl4pPr marL="742950" indent="-169863" algn="l" defTabSz="914400" rtl="0" eaLnBrk="1" latinLnBrk="0" hangingPunct="1">
              <a:lnSpc>
                <a:spcPct val="90000"/>
              </a:lnSpc>
              <a:spcBef>
                <a:spcPts val="300"/>
              </a:spcBef>
              <a:spcAft>
                <a:spcPts val="100"/>
              </a:spcAft>
              <a:buClr>
                <a:schemeClr val="accent3"/>
              </a:buClr>
              <a:buFont typeface="Lucida Grande"/>
              <a:buChar char="–"/>
              <a:defRPr sz="1600" i="0" kern="1200">
                <a:solidFill>
                  <a:schemeClr val="tx1"/>
                </a:solidFill>
                <a:latin typeface="+mn-lt"/>
                <a:ea typeface="+mn-ea"/>
                <a:cs typeface="+mn-cs"/>
              </a:defRPr>
            </a:lvl4pPr>
            <a:lvl5pPr marL="0" indent="0" algn="l" defTabSz="914400" rtl="0" eaLnBrk="1" latinLnBrk="0" hangingPunct="1">
              <a:lnSpc>
                <a:spcPct val="85000"/>
              </a:lnSpc>
              <a:spcBef>
                <a:spcPts val="1000"/>
              </a:spcBef>
              <a:buClr>
                <a:srgbClr val="22ADFB"/>
              </a:buClr>
              <a:buFont typeface="Arial" panose="020B0604020202020204" pitchFamily="34" charset="0"/>
              <a:buNone/>
              <a:defRPr sz="23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500" b="1" dirty="0">
                <a:solidFill>
                  <a:schemeClr val="accent1"/>
                </a:solidFill>
              </a:rPr>
              <a:t>Decoy therapeutics are more broadly active</a:t>
            </a:r>
            <a:br>
              <a:rPr lang="en-US" sz="1500" b="1" dirty="0">
                <a:solidFill>
                  <a:schemeClr val="accent1"/>
                </a:solidFill>
              </a:rPr>
            </a:br>
            <a:r>
              <a:rPr lang="en-US" sz="1500" b="1" dirty="0">
                <a:solidFill>
                  <a:schemeClr val="accent1"/>
                </a:solidFill>
              </a:rPr>
              <a:t>than mono-specific TLR agonists</a:t>
            </a:r>
          </a:p>
        </p:txBody>
      </p:sp>
      <p:sp>
        <p:nvSpPr>
          <p:cNvPr id="3" name="TextBox 2">
            <a:extLst>
              <a:ext uri="{FF2B5EF4-FFF2-40B4-BE49-F238E27FC236}">
                <a16:creationId xmlns:a16="http://schemas.microsoft.com/office/drawing/2014/main" id="{8CE70442-245F-4E47-95E3-F2B8C0A89162}"/>
              </a:ext>
            </a:extLst>
          </p:cNvPr>
          <p:cNvSpPr txBox="1"/>
          <p:nvPr/>
        </p:nvSpPr>
        <p:spPr>
          <a:xfrm>
            <a:off x="675685" y="5716073"/>
            <a:ext cx="2497992" cy="276999"/>
          </a:xfrm>
          <a:prstGeom prst="rect">
            <a:avLst/>
          </a:prstGeom>
          <a:noFill/>
        </p:spPr>
        <p:txBody>
          <a:bodyPr wrap="none" rtlCol="0">
            <a:spAutoFit/>
          </a:bodyPr>
          <a:lstStyle/>
          <a:p>
            <a:r>
              <a:rPr lang="en-US" sz="1200" dirty="0">
                <a:solidFill>
                  <a:schemeClr val="tx1">
                    <a:lumMod val="50000"/>
                    <a:lumOff val="50000"/>
                  </a:schemeClr>
                </a:solidFill>
              </a:rPr>
              <a:t>*Peripheral Blood Mononuclear Cells</a:t>
            </a:r>
          </a:p>
        </p:txBody>
      </p:sp>
      <p:pic>
        <p:nvPicPr>
          <p:cNvPr id="12" name="Picture 11">
            <a:extLst>
              <a:ext uri="{FF2B5EF4-FFF2-40B4-BE49-F238E27FC236}">
                <a16:creationId xmlns:a16="http://schemas.microsoft.com/office/drawing/2014/main" id="{C1AAA474-07E2-9C44-82D3-8CF1FBFB1C53}"/>
              </a:ext>
            </a:extLst>
          </p:cNvPr>
          <p:cNvPicPr>
            <a:picLocks noChangeAspect="1"/>
          </p:cNvPicPr>
          <p:nvPr/>
        </p:nvPicPr>
        <p:blipFill>
          <a:blip r:embed="rId2"/>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6459861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1582400" cy="1282339"/>
          </a:xfrm>
        </p:spPr>
        <p:txBody>
          <a:bodyPr>
            <a:normAutofit/>
          </a:bodyPr>
          <a:lstStyle/>
          <a:p>
            <a:pPr marL="55563"/>
            <a:r>
              <a:rPr lang="en-US" sz="3200" dirty="0"/>
              <a:t>Single Agent Activity - Metastatic Mouse Pancreatic Carcinoma</a:t>
            </a:r>
          </a:p>
        </p:txBody>
      </p:sp>
      <p:sp>
        <p:nvSpPr>
          <p:cNvPr id="4" name="Slide Number Placeholder 3"/>
          <p:cNvSpPr>
            <a:spLocks noGrp="1"/>
          </p:cNvSpPr>
          <p:nvPr>
            <p:ph type="sldNum" sz="quarter" idx="12"/>
          </p:nvPr>
        </p:nvSpPr>
        <p:spPr/>
        <p:txBody>
          <a:bodyPr/>
          <a:lstStyle/>
          <a:p>
            <a:fld id="{87967375-F131-5441-AB57-07E88210F69D}" type="slidenum">
              <a:rPr lang="en-US" smtClean="0"/>
              <a:t>9</a:t>
            </a:fld>
            <a:endParaRPr lang="en-US" dirty="0"/>
          </a:p>
        </p:txBody>
      </p:sp>
      <p:grpSp>
        <p:nvGrpSpPr>
          <p:cNvPr id="9" name="Group 8">
            <a:extLst>
              <a:ext uri="{FF2B5EF4-FFF2-40B4-BE49-F238E27FC236}">
                <a16:creationId xmlns:a16="http://schemas.microsoft.com/office/drawing/2014/main" id="{2EB0D334-43F7-40C4-BFF2-10F23BECE757}"/>
              </a:ext>
            </a:extLst>
          </p:cNvPr>
          <p:cNvGrpSpPr/>
          <p:nvPr/>
        </p:nvGrpSpPr>
        <p:grpSpPr>
          <a:xfrm>
            <a:off x="2204357" y="1172290"/>
            <a:ext cx="7297021" cy="4832996"/>
            <a:chOff x="699407" y="1161288"/>
            <a:chExt cx="7297021" cy="4832996"/>
          </a:xfrm>
        </p:grpSpPr>
        <p:pic>
          <p:nvPicPr>
            <p:cNvPr id="12" name="Picture 11">
              <a:extLst>
                <a:ext uri="{FF2B5EF4-FFF2-40B4-BE49-F238E27FC236}">
                  <a16:creationId xmlns:a16="http://schemas.microsoft.com/office/drawing/2014/main" id="{A9F45E60-BD52-470F-B149-D45F558430BC}"/>
                </a:ext>
              </a:extLst>
            </p:cNvPr>
            <p:cNvPicPr>
              <a:picLocks noChangeAspect="1"/>
            </p:cNvPicPr>
            <p:nvPr/>
          </p:nvPicPr>
          <p:blipFill>
            <a:blip r:embed="rId2"/>
            <a:srcRect l="5131" b="11615"/>
            <a:stretch>
              <a:fillRect/>
            </a:stretch>
          </p:blipFill>
          <p:spPr>
            <a:xfrm>
              <a:off x="699407" y="1161288"/>
              <a:ext cx="7297021" cy="4832996"/>
            </a:xfrm>
            <a:prstGeom prst="rect">
              <a:avLst/>
            </a:prstGeom>
          </p:spPr>
        </p:pic>
        <p:sp>
          <p:nvSpPr>
            <p:cNvPr id="10" name="TextBox 9">
              <a:extLst>
                <a:ext uri="{FF2B5EF4-FFF2-40B4-BE49-F238E27FC236}">
                  <a16:creationId xmlns:a16="http://schemas.microsoft.com/office/drawing/2014/main" id="{51745F22-FCA3-4EDD-9893-2140248E7517}"/>
                </a:ext>
              </a:extLst>
            </p:cNvPr>
            <p:cNvSpPr txBox="1"/>
            <p:nvPr/>
          </p:nvSpPr>
          <p:spPr>
            <a:xfrm>
              <a:off x="5690518" y="2678397"/>
              <a:ext cx="2003625" cy="646331"/>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Log-Rank Test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Decoy20 vs. No Treatment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Both Doses P ≤ 0.0008</a:t>
              </a:r>
            </a:p>
          </p:txBody>
        </p:sp>
        <p:sp>
          <p:nvSpPr>
            <p:cNvPr id="11" name="TextBox 10">
              <a:extLst>
                <a:ext uri="{FF2B5EF4-FFF2-40B4-BE49-F238E27FC236}">
                  <a16:creationId xmlns:a16="http://schemas.microsoft.com/office/drawing/2014/main" id="{2E44CFB6-DF8B-47AA-AF2D-B01EBF2B7244}"/>
                </a:ext>
              </a:extLst>
            </p:cNvPr>
            <p:cNvSpPr txBox="1"/>
            <p:nvPr/>
          </p:nvSpPr>
          <p:spPr>
            <a:xfrm>
              <a:off x="1123321" y="4888600"/>
              <a:ext cx="2233304" cy="76944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Pancreatic tumor cells were</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injected into the spleen on Day 0</a:t>
              </a:r>
              <a:br>
                <a:rPr lang="en-US" sz="1000" dirty="0">
                  <a:latin typeface="Arial" panose="020B0604020202020204" pitchFamily="34" charset="0"/>
                  <a:cs typeface="Arial" panose="020B0604020202020204" pitchFamily="34" charset="0"/>
                </a:rPr>
              </a:br>
              <a:r>
                <a:rPr lang="en-US" sz="4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All untreated mice develop large</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tumors in spleen, pancreas and liver</a:t>
              </a:r>
            </a:p>
          </p:txBody>
        </p:sp>
        <p:sp>
          <p:nvSpPr>
            <p:cNvPr id="13" name="TextBox 12">
              <a:extLst>
                <a:ext uri="{FF2B5EF4-FFF2-40B4-BE49-F238E27FC236}">
                  <a16:creationId xmlns:a16="http://schemas.microsoft.com/office/drawing/2014/main" id="{E7CCA886-7F80-4423-AAC5-CB98C21B7AA2}"/>
                </a:ext>
              </a:extLst>
            </p:cNvPr>
            <p:cNvSpPr txBox="1"/>
            <p:nvPr/>
          </p:nvSpPr>
          <p:spPr>
            <a:xfrm>
              <a:off x="6552571" y="4153724"/>
              <a:ext cx="132119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Decoy20 2x10^8</a:t>
              </a:r>
            </a:p>
          </p:txBody>
        </p:sp>
        <p:sp>
          <p:nvSpPr>
            <p:cNvPr id="14" name="TextBox 13">
              <a:extLst>
                <a:ext uri="{FF2B5EF4-FFF2-40B4-BE49-F238E27FC236}">
                  <a16:creationId xmlns:a16="http://schemas.microsoft.com/office/drawing/2014/main" id="{71584988-36ED-4A7D-BABC-7B6D77F170DE}"/>
                </a:ext>
              </a:extLst>
            </p:cNvPr>
            <p:cNvSpPr txBox="1"/>
            <p:nvPr/>
          </p:nvSpPr>
          <p:spPr>
            <a:xfrm>
              <a:off x="5703110" y="5253158"/>
              <a:ext cx="132119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Decoy20 5x10^7</a:t>
              </a:r>
            </a:p>
          </p:txBody>
        </p:sp>
        <p:sp>
          <p:nvSpPr>
            <p:cNvPr id="15" name="TextBox 14">
              <a:extLst>
                <a:ext uri="{FF2B5EF4-FFF2-40B4-BE49-F238E27FC236}">
                  <a16:creationId xmlns:a16="http://schemas.microsoft.com/office/drawing/2014/main" id="{90E1498F-6092-4658-ABC9-5A204332C34E}"/>
                </a:ext>
              </a:extLst>
            </p:cNvPr>
            <p:cNvSpPr txBox="1"/>
            <p:nvPr/>
          </p:nvSpPr>
          <p:spPr>
            <a:xfrm>
              <a:off x="4397764" y="5157747"/>
              <a:ext cx="980482" cy="461665"/>
            </a:xfrm>
            <a:prstGeom prst="rect">
              <a:avLst/>
            </a:prstGeom>
            <a:noFill/>
          </p:spPr>
          <p:txBody>
            <a:bodyPr wrap="none" rtlCol="0">
              <a:spAutoFit/>
            </a:bodyPr>
            <a:lstStyle/>
            <a:p>
              <a:r>
                <a:rPr lang="en-US" sz="1200" dirty="0">
                  <a:latin typeface="Calibri"/>
                  <a:cs typeface="Calibri"/>
                </a:rPr>
                <a:t>Gemcitabine</a:t>
              </a:r>
              <a:br>
                <a:rPr lang="en-US" sz="1200" dirty="0">
                  <a:latin typeface="Calibri"/>
                  <a:cs typeface="Calibri"/>
                </a:rPr>
              </a:br>
              <a:r>
                <a:rPr lang="en-US" sz="1200" dirty="0">
                  <a:latin typeface="Calibri"/>
                  <a:cs typeface="Calibri"/>
                </a:rPr>
                <a:t>2x/week x 7</a:t>
              </a:r>
            </a:p>
          </p:txBody>
        </p:sp>
        <p:sp>
          <p:nvSpPr>
            <p:cNvPr id="16" name="TextBox 15">
              <a:extLst>
                <a:ext uri="{FF2B5EF4-FFF2-40B4-BE49-F238E27FC236}">
                  <a16:creationId xmlns:a16="http://schemas.microsoft.com/office/drawing/2014/main" id="{606052F9-A72A-483E-A6A9-498E0A46C08B}"/>
                </a:ext>
              </a:extLst>
            </p:cNvPr>
            <p:cNvSpPr txBox="1"/>
            <p:nvPr/>
          </p:nvSpPr>
          <p:spPr>
            <a:xfrm>
              <a:off x="2064722" y="4479728"/>
              <a:ext cx="1062310" cy="276999"/>
            </a:xfrm>
            <a:prstGeom prst="rect">
              <a:avLst/>
            </a:prstGeom>
            <a:noFill/>
          </p:spPr>
          <p:txBody>
            <a:bodyPr wrap="none" rtlCol="0">
              <a:spAutoFit/>
            </a:bodyPr>
            <a:lstStyle/>
            <a:p>
              <a:r>
                <a:rPr lang="en-US" sz="1200" dirty="0">
                  <a:latin typeface="Calibri"/>
                  <a:cs typeface="Calibri"/>
                </a:rPr>
                <a:t>No Treatment</a:t>
              </a:r>
            </a:p>
          </p:txBody>
        </p:sp>
        <p:sp>
          <p:nvSpPr>
            <p:cNvPr id="17" name="Rectangle 16">
              <a:extLst>
                <a:ext uri="{FF2B5EF4-FFF2-40B4-BE49-F238E27FC236}">
                  <a16:creationId xmlns:a16="http://schemas.microsoft.com/office/drawing/2014/main" id="{15D19500-BDFC-4528-8EFC-CAC52050489D}"/>
                </a:ext>
              </a:extLst>
            </p:cNvPr>
            <p:cNvSpPr/>
            <p:nvPr/>
          </p:nvSpPr>
          <p:spPr>
            <a:xfrm>
              <a:off x="5690518" y="2678397"/>
              <a:ext cx="2003625" cy="646331"/>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AD4E55B-25C3-4DE3-B57E-F7A356F221B6}"/>
                </a:ext>
              </a:extLst>
            </p:cNvPr>
            <p:cNvSpPr txBox="1"/>
            <p:nvPr/>
          </p:nvSpPr>
          <p:spPr>
            <a:xfrm>
              <a:off x="4667250" y="2960798"/>
              <a:ext cx="1930831" cy="292388"/>
            </a:xfrm>
            <a:prstGeom prst="rect">
              <a:avLst/>
            </a:prstGeom>
            <a:noFill/>
          </p:spPr>
          <p:txBody>
            <a:bodyPr wrap="none" rtlCol="0">
              <a:spAutoFit/>
            </a:bodyPr>
            <a:lstStyle/>
            <a:p>
              <a:r>
                <a:rPr lang="en-US" sz="1300" dirty="0">
                  <a:latin typeface="Calibri"/>
                  <a:cs typeface="Calibri"/>
                </a:rPr>
                <a:t>Decoy i.v. 2x per week x 3</a:t>
              </a:r>
            </a:p>
          </p:txBody>
        </p:sp>
        <p:sp>
          <p:nvSpPr>
            <p:cNvPr id="19" name="Rectangle 18">
              <a:extLst>
                <a:ext uri="{FF2B5EF4-FFF2-40B4-BE49-F238E27FC236}">
                  <a16:creationId xmlns:a16="http://schemas.microsoft.com/office/drawing/2014/main" id="{29D32CD1-7BC2-4A9F-91BF-3B76E6237E76}"/>
                </a:ext>
              </a:extLst>
            </p:cNvPr>
            <p:cNvSpPr/>
            <p:nvPr/>
          </p:nvSpPr>
          <p:spPr>
            <a:xfrm>
              <a:off x="2215275" y="2971800"/>
              <a:ext cx="243201" cy="297043"/>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4D14E29-702C-47DB-9862-1E2C9A277169}"/>
                </a:ext>
              </a:extLst>
            </p:cNvPr>
            <p:cNvSpPr/>
            <p:nvPr/>
          </p:nvSpPr>
          <p:spPr>
            <a:xfrm>
              <a:off x="2215275" y="3537738"/>
              <a:ext cx="243201" cy="297043"/>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B3914B3-1F3E-4773-9B20-7E3BCCEE0505}"/>
                </a:ext>
              </a:extLst>
            </p:cNvPr>
            <p:cNvSpPr txBox="1"/>
            <p:nvPr/>
          </p:nvSpPr>
          <p:spPr>
            <a:xfrm>
              <a:off x="6645093" y="4153724"/>
              <a:ext cx="1176240" cy="276999"/>
            </a:xfrm>
            <a:prstGeom prst="rect">
              <a:avLst/>
            </a:prstGeom>
            <a:solidFill>
              <a:schemeClr val="bg1"/>
            </a:solidFill>
          </p:spPr>
          <p:txBody>
            <a:bodyPr wrap="square" rtlCol="0">
              <a:spAutoFit/>
            </a:bodyPr>
            <a:lstStyle/>
            <a:p>
              <a:r>
                <a:rPr lang="en-US" sz="1200" dirty="0">
                  <a:latin typeface="Calibri"/>
                  <a:cs typeface="Calibri"/>
                </a:rPr>
                <a:t>Decoy 2x10^8</a:t>
              </a:r>
            </a:p>
          </p:txBody>
        </p:sp>
        <p:sp>
          <p:nvSpPr>
            <p:cNvPr id="22" name="TextBox 21">
              <a:extLst>
                <a:ext uri="{FF2B5EF4-FFF2-40B4-BE49-F238E27FC236}">
                  <a16:creationId xmlns:a16="http://schemas.microsoft.com/office/drawing/2014/main" id="{979BA0C2-E4E0-485B-AFC6-2E91C13026D8}"/>
                </a:ext>
              </a:extLst>
            </p:cNvPr>
            <p:cNvSpPr txBox="1"/>
            <p:nvPr/>
          </p:nvSpPr>
          <p:spPr>
            <a:xfrm>
              <a:off x="5802966" y="5195326"/>
              <a:ext cx="1176240" cy="369332"/>
            </a:xfrm>
            <a:prstGeom prst="rect">
              <a:avLst/>
            </a:prstGeom>
            <a:solidFill>
              <a:schemeClr val="bg1"/>
            </a:solidFill>
          </p:spPr>
          <p:txBody>
            <a:bodyPr wrap="square" rtlCol="0">
              <a:spAutoFit/>
            </a:bodyPr>
            <a:lstStyle/>
            <a:p>
              <a:r>
                <a:rPr lang="en-US" sz="1200" dirty="0">
                  <a:latin typeface="Calibri"/>
                  <a:cs typeface="Calibri"/>
                </a:rPr>
                <a:t>Decoy 5x10^7</a:t>
              </a:r>
              <a:br>
                <a:rPr lang="en-US" sz="1200" dirty="0">
                  <a:latin typeface="Calibri"/>
                  <a:cs typeface="Calibri"/>
                </a:rPr>
              </a:br>
              <a:r>
                <a:rPr lang="en-US" sz="600" dirty="0">
                  <a:latin typeface="Calibri"/>
                  <a:cs typeface="Calibri"/>
                </a:rPr>
                <a:t>  </a:t>
              </a:r>
              <a:endParaRPr lang="en-US" sz="1200" dirty="0">
                <a:latin typeface="Calibri"/>
                <a:cs typeface="Calibri"/>
              </a:endParaRPr>
            </a:p>
          </p:txBody>
        </p:sp>
      </p:grpSp>
      <p:graphicFrame>
        <p:nvGraphicFramePr>
          <p:cNvPr id="8" name="Table 7">
            <a:extLst>
              <a:ext uri="{FF2B5EF4-FFF2-40B4-BE49-F238E27FC236}">
                <a16:creationId xmlns:a16="http://schemas.microsoft.com/office/drawing/2014/main" id="{2B7D9BBF-B16E-4483-A02E-17CA320DDE09}"/>
              </a:ext>
            </a:extLst>
          </p:cNvPr>
          <p:cNvGraphicFramePr>
            <a:graphicFrameLocks noGrp="1"/>
          </p:cNvGraphicFramePr>
          <p:nvPr>
            <p:extLst>
              <p:ext uri="{D42A27DB-BD31-4B8C-83A1-F6EECF244321}">
                <p14:modId xmlns:p14="http://schemas.microsoft.com/office/powerpoint/2010/main" val="982531242"/>
              </p:ext>
            </p:extLst>
          </p:nvPr>
        </p:nvGraphicFramePr>
        <p:xfrm>
          <a:off x="6096000" y="1600200"/>
          <a:ext cx="5139332" cy="1211844"/>
        </p:xfrm>
        <a:graphic>
          <a:graphicData uri="http://schemas.openxmlformats.org/drawingml/2006/table">
            <a:tbl>
              <a:tblPr firstRow="1" bandRow="1">
                <a:tableStyleId>{5C22544A-7EE6-4342-B048-85BDC9FD1C3A}</a:tableStyleId>
              </a:tblPr>
              <a:tblGrid>
                <a:gridCol w="1024532">
                  <a:extLst>
                    <a:ext uri="{9D8B030D-6E8A-4147-A177-3AD203B41FA5}">
                      <a16:colId xmlns:a16="http://schemas.microsoft.com/office/drawing/2014/main" val="4078067541"/>
                    </a:ext>
                  </a:extLst>
                </a:gridCol>
                <a:gridCol w="1028700">
                  <a:extLst>
                    <a:ext uri="{9D8B030D-6E8A-4147-A177-3AD203B41FA5}">
                      <a16:colId xmlns:a16="http://schemas.microsoft.com/office/drawing/2014/main" val="4192521947"/>
                    </a:ext>
                  </a:extLst>
                </a:gridCol>
                <a:gridCol w="1028700">
                  <a:extLst>
                    <a:ext uri="{9D8B030D-6E8A-4147-A177-3AD203B41FA5}">
                      <a16:colId xmlns:a16="http://schemas.microsoft.com/office/drawing/2014/main" val="4165061985"/>
                    </a:ext>
                  </a:extLst>
                </a:gridCol>
                <a:gridCol w="1028700">
                  <a:extLst>
                    <a:ext uri="{9D8B030D-6E8A-4147-A177-3AD203B41FA5}">
                      <a16:colId xmlns:a16="http://schemas.microsoft.com/office/drawing/2014/main" val="354644916"/>
                    </a:ext>
                  </a:extLst>
                </a:gridCol>
                <a:gridCol w="1028700">
                  <a:extLst>
                    <a:ext uri="{9D8B030D-6E8A-4147-A177-3AD203B41FA5}">
                      <a16:colId xmlns:a16="http://schemas.microsoft.com/office/drawing/2014/main" val="2574360448"/>
                    </a:ext>
                  </a:extLst>
                </a:gridCol>
              </a:tblGrid>
              <a:tr h="605922">
                <a:tc>
                  <a:txBody>
                    <a:bodyPr/>
                    <a:lstStyle/>
                    <a:p>
                      <a:pPr algn="l">
                        <a:lnSpc>
                          <a:spcPct val="90000"/>
                        </a:lnSpc>
                      </a:pPr>
                      <a:endParaRPr lang="en-US" sz="1400" dirty="0">
                        <a:latin typeface="Calibri"/>
                        <a:cs typeface="Calibri"/>
                      </a:endParaRPr>
                    </a:p>
                  </a:txBody>
                  <a:tcPr>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accent1"/>
                    </a:solidFill>
                  </a:tcPr>
                </a:tc>
                <a:tc>
                  <a:txBody>
                    <a:bodyPr/>
                    <a:lstStyle/>
                    <a:p>
                      <a:pPr algn="ctr">
                        <a:lnSpc>
                          <a:spcPct val="90000"/>
                        </a:lnSpc>
                      </a:pPr>
                      <a:r>
                        <a:rPr lang="en-US" sz="500" dirty="0">
                          <a:latin typeface="Calibri"/>
                          <a:cs typeface="Calibri"/>
                        </a:rPr>
                        <a:t> </a:t>
                      </a:r>
                      <a:br>
                        <a:rPr lang="en-US" sz="1400" dirty="0">
                          <a:latin typeface="Calibri"/>
                          <a:cs typeface="Calibri"/>
                        </a:rPr>
                      </a:br>
                      <a:r>
                        <a:rPr lang="en-US" sz="1400" dirty="0">
                          <a:latin typeface="Calibri"/>
                          <a:cs typeface="Calibri"/>
                        </a:rPr>
                        <a:t>No Treatment</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accent1"/>
                    </a:solidFill>
                  </a:tcPr>
                </a:tc>
                <a:tc>
                  <a:txBody>
                    <a:bodyPr/>
                    <a:lstStyle/>
                    <a:p>
                      <a:pPr algn="ctr">
                        <a:lnSpc>
                          <a:spcPct val="90000"/>
                        </a:lnSpc>
                      </a:pPr>
                      <a:r>
                        <a:rPr lang="en-US" sz="1400" dirty="0">
                          <a:latin typeface="Calibri"/>
                          <a:cs typeface="Calibri"/>
                        </a:rPr>
                        <a:t>Decoy</a:t>
                      </a:r>
                      <a:br>
                        <a:rPr lang="en-US" sz="1400" dirty="0">
                          <a:latin typeface="Calibri"/>
                          <a:cs typeface="Calibri"/>
                        </a:rPr>
                      </a:br>
                      <a:r>
                        <a:rPr lang="en-US" sz="1400" dirty="0">
                          <a:latin typeface="Calibri"/>
                          <a:cs typeface="Calibri"/>
                        </a:rPr>
                        <a:t>5x10^7</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accent1"/>
                    </a:solidFill>
                  </a:tcPr>
                </a:tc>
                <a:tc>
                  <a:txBody>
                    <a:bodyPr/>
                    <a:lstStyle/>
                    <a:p>
                      <a:pPr algn="ctr">
                        <a:lnSpc>
                          <a:spcPct val="90000"/>
                        </a:lnSpc>
                      </a:pPr>
                      <a:r>
                        <a:rPr lang="en-US" sz="1400" dirty="0">
                          <a:latin typeface="Calibri"/>
                          <a:cs typeface="Calibri"/>
                        </a:rPr>
                        <a:t>Gem</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accent1"/>
                    </a:solidFill>
                  </a:tcPr>
                </a:tc>
                <a:tc>
                  <a:txBody>
                    <a:bodyPr/>
                    <a:lstStyle/>
                    <a:p>
                      <a:pPr algn="ctr">
                        <a:lnSpc>
                          <a:spcPct val="90000"/>
                        </a:lnSpc>
                      </a:pPr>
                      <a:r>
                        <a:rPr lang="en-US" sz="1400" dirty="0">
                          <a:latin typeface="Calibri"/>
                          <a:cs typeface="Calibri"/>
                        </a:rPr>
                        <a:t>Decoy</a:t>
                      </a:r>
                      <a:br>
                        <a:rPr lang="en-US" sz="1400" dirty="0">
                          <a:latin typeface="Calibri"/>
                          <a:cs typeface="Calibri"/>
                        </a:rPr>
                      </a:br>
                      <a:r>
                        <a:rPr lang="en-US" sz="1400" dirty="0">
                          <a:latin typeface="Calibri"/>
                          <a:cs typeface="Calibri"/>
                        </a:rPr>
                        <a:t>2x10^8</a:t>
                      </a:r>
                    </a:p>
                  </a:txBody>
                  <a:tcPr anchor="ctr">
                    <a:lnL w="12700" cap="flat" cmpd="sng" algn="ctr">
                      <a:solidFill>
                        <a:prstClr val="white"/>
                      </a:solidFill>
                      <a:prstDash val="solid"/>
                      <a:round/>
                      <a:headEnd type="none" w="med" len="med"/>
                      <a:tailEnd type="none" w="med" len="med"/>
                    </a:lnL>
                    <a:lnB w="12700" cap="flat" cmpd="sng" algn="ctr">
                      <a:solidFill>
                        <a:prstClr val="white"/>
                      </a:solidFill>
                      <a:prstDash val="solid"/>
                      <a:round/>
                      <a:headEnd type="none" w="med" len="med"/>
                      <a:tailEnd type="none" w="med" len="med"/>
                    </a:lnB>
                    <a:solidFill>
                      <a:schemeClr val="accent1"/>
                    </a:solidFill>
                  </a:tcPr>
                </a:tc>
                <a:extLst>
                  <a:ext uri="{0D108BD9-81ED-4DB2-BD59-A6C34878D82A}">
                    <a16:rowId xmlns:a16="http://schemas.microsoft.com/office/drawing/2014/main" val="711361812"/>
                  </a:ext>
                </a:extLst>
              </a:tr>
              <a:tr h="605922">
                <a:tc>
                  <a:txBody>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sz="1400" b="1" dirty="0">
                          <a:solidFill>
                            <a:schemeClr val="accent1"/>
                          </a:solidFill>
                          <a:latin typeface="Calibri"/>
                          <a:cs typeface="Calibri"/>
                        </a:rPr>
                        <a:t>Median Survival</a:t>
                      </a:r>
                    </a:p>
                  </a:txBody>
                  <a:tcPr anchor="ctr">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lnSpc>
                          <a:spcPct val="90000"/>
                        </a:lnSpc>
                      </a:pPr>
                      <a:r>
                        <a:rPr lang="en-US" sz="1400" dirty="0">
                          <a:latin typeface="Calibri"/>
                          <a:cs typeface="Calibri"/>
                        </a:rPr>
                        <a:t>27 Days</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lnSpc>
                          <a:spcPct val="90000"/>
                        </a:lnSpc>
                      </a:pPr>
                      <a:r>
                        <a:rPr lang="en-US" sz="1400" dirty="0">
                          <a:latin typeface="Calibri"/>
                          <a:cs typeface="Calibri"/>
                        </a:rPr>
                        <a:t>35 Days</a:t>
                      </a:r>
                      <a:br>
                        <a:rPr lang="en-US" sz="1400" dirty="0">
                          <a:latin typeface="Calibri"/>
                          <a:cs typeface="Calibri"/>
                        </a:rPr>
                      </a:br>
                      <a:r>
                        <a:rPr lang="en-US" sz="1400" dirty="0">
                          <a:latin typeface="Calibri"/>
                          <a:cs typeface="Calibri"/>
                        </a:rPr>
                        <a:t>P&lt;0.01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lnSpc>
                          <a:spcPct val="90000"/>
                        </a:lnSpc>
                      </a:pPr>
                      <a:r>
                        <a:rPr lang="en-US" sz="1400" dirty="0">
                          <a:latin typeface="Calibri"/>
                          <a:cs typeface="Calibri"/>
                        </a:rPr>
                        <a:t>41 Days</a:t>
                      </a:r>
                      <a:br>
                        <a:rPr lang="en-US" sz="1400" dirty="0">
                          <a:latin typeface="Calibri"/>
                          <a:cs typeface="Calibri"/>
                        </a:rPr>
                      </a:br>
                      <a:r>
                        <a:rPr lang="en-US" sz="1400" dirty="0">
                          <a:latin typeface="Calibri"/>
                          <a:cs typeface="Calibri"/>
                        </a:rPr>
                        <a:t>P&lt;0.01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lnSpc>
                          <a:spcPct val="90000"/>
                        </a:lnSpc>
                      </a:pPr>
                      <a:r>
                        <a:rPr lang="en-US" sz="1400" dirty="0">
                          <a:latin typeface="Calibri"/>
                          <a:cs typeface="Calibri"/>
                        </a:rPr>
                        <a:t>75 Days</a:t>
                      </a:r>
                      <a:br>
                        <a:rPr lang="en-US" sz="1400" dirty="0">
                          <a:latin typeface="Calibri"/>
                          <a:cs typeface="Calibri"/>
                        </a:rPr>
                      </a:br>
                      <a:r>
                        <a:rPr lang="en-US" sz="1400" dirty="0">
                          <a:latin typeface="Calibri"/>
                          <a:cs typeface="Calibri"/>
                        </a:rPr>
                        <a:t>P&lt;0.01</a:t>
                      </a:r>
                    </a:p>
                  </a:txBody>
                  <a:tcPr anchor="ctr">
                    <a:lnL w="12700" cap="flat" cmpd="sng" algn="ctr">
                      <a:solidFill>
                        <a:prstClr val="white">
                          <a:lumMod val="75000"/>
                        </a:prstClr>
                      </a:solidFill>
                      <a:prstDash val="solid"/>
                      <a:round/>
                      <a:headEnd type="none" w="med" len="med"/>
                      <a:tailEnd type="none" w="med" len="med"/>
                    </a:lnL>
                    <a:lnT w="12700" cap="flat" cmpd="sng" algn="ctr">
                      <a:solidFill>
                        <a:prstClr val="white"/>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a16="http://schemas.microsoft.com/office/drawing/2014/main" val="3816976852"/>
                  </a:ext>
                </a:extLst>
              </a:tr>
            </a:tbl>
          </a:graphicData>
        </a:graphic>
      </p:graphicFrame>
      <p:sp>
        <p:nvSpPr>
          <p:cNvPr id="6" name="TextBox 5"/>
          <p:cNvSpPr txBox="1"/>
          <p:nvPr/>
        </p:nvSpPr>
        <p:spPr>
          <a:xfrm rot="16200000">
            <a:off x="1235723" y="3640660"/>
            <a:ext cx="1555490" cy="338554"/>
          </a:xfrm>
          <a:prstGeom prst="rect">
            <a:avLst/>
          </a:prstGeom>
          <a:noFill/>
        </p:spPr>
        <p:txBody>
          <a:bodyPr wrap="none" rtlCol="0">
            <a:spAutoFit/>
          </a:bodyPr>
          <a:lstStyle/>
          <a:p>
            <a:pPr algn="ctr"/>
            <a:r>
              <a:rPr lang="en-US" sz="1600" b="1" dirty="0">
                <a:solidFill>
                  <a:srgbClr val="0D4390"/>
                </a:solidFill>
              </a:rPr>
              <a:t>Percent Survival</a:t>
            </a:r>
          </a:p>
        </p:txBody>
      </p:sp>
      <p:sp>
        <p:nvSpPr>
          <p:cNvPr id="24" name="TextBox 23"/>
          <p:cNvSpPr txBox="1"/>
          <p:nvPr/>
        </p:nvSpPr>
        <p:spPr>
          <a:xfrm>
            <a:off x="3977533" y="5943600"/>
            <a:ext cx="3668179" cy="553998"/>
          </a:xfrm>
          <a:prstGeom prst="rect">
            <a:avLst/>
          </a:prstGeom>
          <a:noFill/>
        </p:spPr>
        <p:txBody>
          <a:bodyPr wrap="none" rtlCol="0">
            <a:spAutoFit/>
          </a:bodyPr>
          <a:lstStyle/>
          <a:p>
            <a:pPr algn="ctr"/>
            <a:r>
              <a:rPr lang="en-US" sz="1600" b="1" dirty="0">
                <a:solidFill>
                  <a:srgbClr val="0D4390"/>
                </a:solidFill>
              </a:rPr>
              <a:t>Days Post Tumor Cell Inoculation</a:t>
            </a:r>
          </a:p>
          <a:p>
            <a:pPr algn="ctr"/>
            <a:r>
              <a:rPr lang="en-US" sz="1400" dirty="0"/>
              <a:t>(Treatment started on Day 5 with 7 mice/group)</a:t>
            </a:r>
          </a:p>
        </p:txBody>
      </p:sp>
      <p:pic>
        <p:nvPicPr>
          <p:cNvPr id="25" name="Picture 24">
            <a:extLst>
              <a:ext uri="{FF2B5EF4-FFF2-40B4-BE49-F238E27FC236}">
                <a16:creationId xmlns:a16="http://schemas.microsoft.com/office/drawing/2014/main" id="{5DA8A078-7237-A74E-96CC-AEE87FF79364}"/>
              </a:ext>
            </a:extLst>
          </p:cNvPr>
          <p:cNvPicPr>
            <a:picLocks noChangeAspect="1"/>
          </p:cNvPicPr>
          <p:nvPr/>
        </p:nvPicPr>
        <p:blipFill>
          <a:blip r:embed="rId3"/>
          <a:stretch>
            <a:fillRect/>
          </a:stretch>
        </p:blipFill>
        <p:spPr>
          <a:xfrm>
            <a:off x="161544" y="6468167"/>
            <a:ext cx="1362456" cy="332049"/>
          </a:xfrm>
          <a:prstGeom prst="rect">
            <a:avLst/>
          </a:prstGeom>
        </p:spPr>
      </p:pic>
    </p:spTree>
    <p:extLst>
      <p:ext uri="{BB962C8B-B14F-4D97-AF65-F5344CB8AC3E}">
        <p14:creationId xmlns:p14="http://schemas.microsoft.com/office/powerpoint/2010/main" val="2540335846"/>
      </p:ext>
    </p:extLst>
  </p:cSld>
  <p:clrMapOvr>
    <a:masterClrMapping/>
  </p:clrMapOvr>
  <p:transition spd="med">
    <p:fade/>
  </p:transition>
</p:sld>
</file>

<file path=ppt/theme/theme1.xml><?xml version="1.0" encoding="utf-8"?>
<a:theme xmlns:a="http://schemas.openxmlformats.org/drawingml/2006/main" name="Office Theme">
  <a:themeElements>
    <a:clrScheme name="Custom 172">
      <a:dk1>
        <a:sysClr val="windowText" lastClr="000000"/>
      </a:dk1>
      <a:lt1>
        <a:sysClr val="window" lastClr="FFFFFF"/>
      </a:lt1>
      <a:dk2>
        <a:srgbClr val="44546A"/>
      </a:dk2>
      <a:lt2>
        <a:srgbClr val="E7E6E6"/>
      </a:lt2>
      <a:accent1>
        <a:srgbClr val="0D4390"/>
      </a:accent1>
      <a:accent2>
        <a:srgbClr val="32C3B9"/>
      </a:accent2>
      <a:accent3>
        <a:srgbClr val="33B1F5"/>
      </a:accent3>
      <a:accent4>
        <a:srgbClr val="498F3F"/>
      </a:accent4>
      <a:accent5>
        <a:srgbClr val="DA632D"/>
      </a:accent5>
      <a:accent6>
        <a:srgbClr val="3E9FB9"/>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2"/>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4992</TotalTime>
  <Words>3053</Words>
  <Application>Microsoft Office PowerPoint</Application>
  <PresentationFormat>Widescreen</PresentationFormat>
  <Paragraphs>461</Paragraphs>
  <Slides>24</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2" baseType="lpstr">
      <vt:lpstr>Arial</vt:lpstr>
      <vt:lpstr>Calibri</vt:lpstr>
      <vt:lpstr>Calibri Light</vt:lpstr>
      <vt:lpstr>Lucida Grande</vt:lpstr>
      <vt:lpstr>Wingdings</vt:lpstr>
      <vt:lpstr>Office Theme</vt:lpstr>
      <vt:lpstr>Prism 7</vt:lpstr>
      <vt:lpstr>Worksheet</vt:lpstr>
      <vt:lpstr> Investor Presentation  </vt:lpstr>
      <vt:lpstr>Forward Looking Statements</vt:lpstr>
      <vt:lpstr>Current Cancer Immunotherapies: Low Percentage Cures for Most Advanced Cancers   </vt:lpstr>
      <vt:lpstr>Decoy Technology: Improving Cancer Immunotherapy</vt:lpstr>
      <vt:lpstr>Goal is Activation of Both Innate and Adaptive Cellular Pathways in Multiple Locations Safely</vt:lpstr>
      <vt:lpstr>Indaptus has Developed a Novel Approach</vt:lpstr>
      <vt:lpstr>Indaptus Pre Clinical Data – Effective, Safe and Patented  </vt:lpstr>
      <vt:lpstr>Decoy Treatment Does Not Impair Anti-Tumor Cytokine/Chemokine Induction</vt:lpstr>
      <vt:lpstr>Single Agent Activity - Metastatic Mouse Pancreatic Carcinoma</vt:lpstr>
      <vt:lpstr>Single Agent Activity - Orthotopic Mouse Colorectal Carcinoma</vt:lpstr>
      <vt:lpstr>    </vt:lpstr>
      <vt:lpstr>Combination With Anti-PD-1 Checkpoint Therapy Produces 100% Complete Responses With Hepatocellular Carcinoma</vt:lpstr>
      <vt:lpstr>Synergistic Eradication of Murine HCC Exhibits a Very Wide Decoy Therapeutic Index (≥33-fold)</vt:lpstr>
      <vt:lpstr>Mice Cured by Decoy + NSAID + Anti-PD-1 and Re-Challenged with Fresh HCC Tumor Cells Reject the Tumors (Immunological Memory)</vt:lpstr>
      <vt:lpstr>Decoy Produces Similar Results in Multiple Mouse Models</vt:lpstr>
      <vt:lpstr>Decoy Technology Also Regresses Human Tumor Xenografts</vt:lpstr>
      <vt:lpstr>Decoy Technology can Induce Immunological Memory Via the Innate Immune System</vt:lpstr>
      <vt:lpstr>Decoy Technology Platform Potential utility as anti-viral therapy - Hepatitis B Virus (HBV), HIV and Others </vt:lpstr>
      <vt:lpstr>Indaptus Clinical Development Plan</vt:lpstr>
      <vt:lpstr>Target Indications Include 6 of the World’s 12 Deadliest Cancers </vt:lpstr>
      <vt:lpstr>Board of Directors</vt:lpstr>
      <vt:lpstr>Experienced Management Team</vt:lpstr>
      <vt:lpstr>Indaptus Therapeutics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Dillion Investor Presentation</dc:title>
  <dc:creator>Michael Newman</dc:creator>
  <cp:lastModifiedBy>Nir Sassi</cp:lastModifiedBy>
  <cp:revision>299</cp:revision>
  <cp:lastPrinted>2022-01-04T20:13:31Z</cp:lastPrinted>
  <dcterms:created xsi:type="dcterms:W3CDTF">2021-03-11T19:40:59Z</dcterms:created>
  <dcterms:modified xsi:type="dcterms:W3CDTF">2022-04-27T20:22:14Z</dcterms:modified>
</cp:coreProperties>
</file>